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5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6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7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8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9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0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309" r:id="rId4"/>
    <p:sldId id="261" r:id="rId5"/>
    <p:sldId id="310" r:id="rId6"/>
    <p:sldId id="263" r:id="rId7"/>
    <p:sldId id="258" r:id="rId8"/>
    <p:sldId id="264" r:id="rId9"/>
    <p:sldId id="265" r:id="rId10"/>
    <p:sldId id="266" r:id="rId11"/>
    <p:sldId id="289" r:id="rId12"/>
    <p:sldId id="272" r:id="rId13"/>
    <p:sldId id="268" r:id="rId14"/>
    <p:sldId id="267" r:id="rId15"/>
    <p:sldId id="273" r:id="rId16"/>
    <p:sldId id="275" r:id="rId17"/>
    <p:sldId id="276" r:id="rId18"/>
    <p:sldId id="277" r:id="rId19"/>
    <p:sldId id="278" r:id="rId20"/>
    <p:sldId id="270" r:id="rId21"/>
    <p:sldId id="271" r:id="rId22"/>
    <p:sldId id="274" r:id="rId23"/>
    <p:sldId id="297" r:id="rId24"/>
    <p:sldId id="281" r:id="rId25"/>
    <p:sldId id="303" r:id="rId26"/>
    <p:sldId id="300" r:id="rId27"/>
    <p:sldId id="301" r:id="rId28"/>
    <p:sldId id="302" r:id="rId29"/>
    <p:sldId id="296" r:id="rId30"/>
    <p:sldId id="287" r:id="rId31"/>
    <p:sldId id="311" r:id="rId32"/>
    <p:sldId id="286" r:id="rId33"/>
    <p:sldId id="288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782"/>
    <a:srgbClr val="A92A40"/>
    <a:srgbClr val="E53357"/>
    <a:srgbClr val="F8B544"/>
    <a:srgbClr val="ED7D31"/>
    <a:srgbClr val="5B9BD5"/>
    <a:srgbClr val="FE6519"/>
    <a:srgbClr val="3A9150"/>
    <a:srgbClr val="5B8D9F"/>
    <a:srgbClr val="584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66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../embeddings/oleObject2.bin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../embeddings/oleObject3.bin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user\Downloads\R&#233;sultat_de_la_recherche_dans_Espacenet_20221017_1515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user\Downloads\R&#233;sultat_de_la_recherche_dans_Espacenet_20221017_1515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../embeddings/oleObject4.bin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7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user\Downloads\R&#233;sultat_de_la_recherche_dans_Espacenet_20221017_1515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ste1\Downloads\OneDrive_2022-10-20\presentation%20um\imen\Service%20R.E.I.P_2021-2022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ste1\Downloads\OneDrive_2022-10-20\presentation%20um\imen\Service%20R.E.I.P_2021-20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Feuille_de_calcul_Microsoft_Excel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Feuille_de_calcul_Microsoft_Excel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Feuille_de_calcul_Microsoft_Excel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501603605703343E-2"/>
          <c:y val="2.6721917211292304E-2"/>
          <c:w val="0.8429428787060893"/>
          <c:h val="0.94121178213515688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76D-4ABE-9F83-E2B6A6D748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76D-4ABE-9F83-E2B6A6D748D6}"/>
              </c:ext>
            </c:extLst>
          </c:dPt>
          <c:dPt>
            <c:idx val="2"/>
            <c:bubble3D val="0"/>
            <c:spPr>
              <a:solidFill>
                <a:srgbClr val="F8B54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76D-4ABE-9F83-E2B6A6D74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Feuil1!$A$2:$A$4</c:f>
              <c:strCache>
                <c:ptCount val="3"/>
                <c:pt idx="0">
                  <c:v>Facultés</c:v>
                </c:pt>
                <c:pt idx="1">
                  <c:v>Ecoles</c:v>
                </c:pt>
                <c:pt idx="2">
                  <c:v>Instituts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6D-4ABE-9F83-E2B6A6D748D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82620803425264877"/>
          <c:y val="0.79742577461472564"/>
          <c:w val="0.14226221745986301"/>
          <c:h val="0.164050689162453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fr-FR" sz="1400" b="1" i="0" u="none" strike="noStrike" kern="1200" cap="all" spc="120" baseline="0" dirty="0">
                <a:solidFill>
                  <a:srgbClr val="002060"/>
                </a:solidFill>
                <a:effectLst/>
                <a:latin typeface="Franklin Gothic Demi" panose="020B0703020102020204" pitchFamily="34" charset="0"/>
                <a:ea typeface="+mn-ea"/>
                <a:cs typeface="+mn-cs"/>
              </a:rPr>
              <a:t>Evolution des projets nationaux</a:t>
            </a:r>
          </a:p>
          <a:p>
            <a:pPr>
              <a:defRPr>
                <a:latin typeface="Franklin Gothic Book" panose="020B0503020102020204" pitchFamily="34" charset="0"/>
              </a:defRPr>
            </a:pPr>
            <a:r>
              <a:rPr lang="fr-FR" sz="1400" b="1" i="0" u="none" strike="noStrike" kern="1200" cap="all" spc="120" baseline="0" dirty="0">
                <a:solidFill>
                  <a:srgbClr val="002060"/>
                </a:solidFill>
                <a:effectLst/>
                <a:latin typeface="Franklin Gothic Demi" panose="020B0703020102020204" pitchFamily="34" charset="0"/>
                <a:ea typeface="+mn-ea"/>
                <a:cs typeface="+mn-cs"/>
              </a:rPr>
              <a:t>(2019-2020-2021-2022)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[khalthoum.xlsx]nationaux!$A$3</c:f>
              <c:strCache>
                <c:ptCount val="1"/>
                <c:pt idx="0">
                  <c:v>Fèdérées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[khalthoum.xlsx]nationaux!$B$2:$E$2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[khalthoum.xlsx]nationaux!$B$3:$E$3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70-44E7-A786-26392209B24A}"/>
            </c:ext>
          </c:extLst>
        </c:ser>
        <c:ser>
          <c:idx val="1"/>
          <c:order val="1"/>
          <c:tx>
            <c:strRef>
              <c:f>[khalthoum.xlsx]nationaux!$A$4</c:f>
              <c:strCache>
                <c:ptCount val="1"/>
                <c:pt idx="0">
                  <c:v>Jeunes Chercheurs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[khalthoum.xlsx]nationaux!$B$2:$E$2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[khalthoum.xlsx]nationaux!$B$4:$E$4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12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70-44E7-A786-26392209B24A}"/>
            </c:ext>
          </c:extLst>
        </c:ser>
        <c:ser>
          <c:idx val="2"/>
          <c:order val="2"/>
          <c:tx>
            <c:strRef>
              <c:f>[khalthoum.xlsx]nationaux!$A$5</c:f>
              <c:strCache>
                <c:ptCount val="1"/>
                <c:pt idx="0">
                  <c:v>VRR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[khalthoum.xlsx]nationaux!$B$2:$E$2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[khalthoum.xlsx]nationaux!$B$5:$E$5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70-44E7-A786-26392209B2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02306207"/>
        <c:axId val="833598895"/>
        <c:axId val="0"/>
      </c:bar3DChart>
      <c:catAx>
        <c:axId val="8023062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anose="020B0703020102020204" pitchFamily="34" charset="0"/>
                <a:ea typeface="+mn-ea"/>
                <a:cs typeface="+mn-cs"/>
              </a:defRPr>
            </a:pPr>
            <a:endParaRPr lang="fr-FR"/>
          </a:p>
        </c:txPr>
        <c:crossAx val="833598895"/>
        <c:crosses val="autoZero"/>
        <c:auto val="1"/>
        <c:lblAlgn val="ctr"/>
        <c:lblOffset val="100"/>
        <c:noMultiLvlLbl val="0"/>
      </c:catAx>
      <c:valAx>
        <c:axId val="83359889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02306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688669639186668"/>
          <c:y val="0.92411062253581944"/>
          <c:w val="0.50310030840707276"/>
          <c:h val="5.85733601481632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Feuil2!$B$1</c:f>
              <c:strCache>
                <c:ptCount val="1"/>
                <c:pt idx="0">
                  <c:v>Nombre de brevet d'invention 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Feuil2!$A$2:$A$20</c:f>
              <c:numCache>
                <c:formatCode>General</c:formatCode>
                <c:ptCount val="1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</c:numCache>
            </c:numRef>
          </c:xVal>
          <c:yVal>
            <c:numRef>
              <c:f>Feuil2!$B$2:$B$20</c:f>
              <c:numCache>
                <c:formatCode>General</c:formatCode>
                <c:ptCount val="19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5</c:v>
                </c:pt>
                <c:pt idx="8">
                  <c:v>2</c:v>
                </c:pt>
                <c:pt idx="9">
                  <c:v>4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8</c:v>
                </c:pt>
                <c:pt idx="16">
                  <c:v>2</c:v>
                </c:pt>
                <c:pt idx="17">
                  <c:v>9</c:v>
                </c:pt>
                <c:pt idx="18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34F-4ED9-AA71-416DA8334D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7422456"/>
        <c:axId val="727419176"/>
      </c:scatterChart>
      <c:valAx>
        <c:axId val="727422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27419176"/>
        <c:crosses val="autoZero"/>
        <c:crossBetween val="midCat"/>
      </c:valAx>
      <c:valAx>
        <c:axId val="727419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274224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Nombre de brevet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74000">
                  <a:srgbClr val="C00000"/>
                </a:gs>
                <a:gs pos="83000">
                  <a:srgbClr val="C0000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Franklin Gothic Demi" panose="020B0703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Feuil1!$A$2:$A$9</c:f>
              <c:strCache>
                <c:ptCount val="8"/>
                <c:pt idx="0">
                  <c:v>Ecole nationale d'Ingénieurs de Monastir</c:v>
                </c:pt>
                <c:pt idx="1">
                  <c:v>Faculté de Médecine Dentaire de Monastir</c:v>
                </c:pt>
                <c:pt idx="2">
                  <c:v>Faculté de Médecine de Monastir</c:v>
                </c:pt>
                <c:pt idx="3">
                  <c:v>Faculté de Pharmacie de Monastir</c:v>
                </c:pt>
                <c:pt idx="4">
                  <c:v>Faculté de Pharmacie de Monastir - Faculté de médecine Dentaire de Monastir</c:v>
                </c:pt>
                <c:pt idx="5">
                  <c:v>Faculté des Sciences de Monastir</c:v>
                </c:pt>
                <c:pt idx="6">
                  <c:v>Institut Supérieur de Biotechnologie de Monastir</c:v>
                </c:pt>
                <c:pt idx="7">
                  <c:v>Université de Monastir</c:v>
                </c:pt>
              </c:strCache>
            </c:strRef>
          </c:cat>
          <c:val>
            <c:numRef>
              <c:f>Feuil1!$B$2:$B$9</c:f>
              <c:numCache>
                <c:formatCode>General</c:formatCode>
                <c:ptCount val="8"/>
                <c:pt idx="0">
                  <c:v>9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  <c:pt idx="4">
                  <c:v>7</c:v>
                </c:pt>
                <c:pt idx="5">
                  <c:v>14</c:v>
                </c:pt>
                <c:pt idx="6">
                  <c:v>2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93-46EC-A481-5DA260C17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5758032"/>
        <c:axId val="465759016"/>
      </c:barChart>
      <c:catAx>
        <c:axId val="465758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465759016"/>
        <c:crosses val="autoZero"/>
        <c:auto val="1"/>
        <c:lblAlgn val="ctr"/>
        <c:lblOffset val="100"/>
        <c:noMultiLvlLbl val="0"/>
      </c:catAx>
      <c:valAx>
        <c:axId val="465759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575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Feuil5!$A$37:$A$45</c:f>
              <c:strCache>
                <c:ptCount val="9"/>
                <c:pt idx="0">
                  <c:v>Ecole Nationale d'Ingénieurs de Monastir</c:v>
                </c:pt>
                <c:pt idx="1">
                  <c:v>Faculté de Médecine de Monastir</c:v>
                </c:pt>
                <c:pt idx="2">
                  <c:v>Faculté de Médecine Dentaire de Monastir</c:v>
                </c:pt>
                <c:pt idx="3">
                  <c:v>Faculté de Pharmacie de Monastir</c:v>
                </c:pt>
                <c:pt idx="4">
                  <c:v>Faculté des Sciences de Monastir</c:v>
                </c:pt>
                <c:pt idx="5">
                  <c:v>Institut Supérieur des Arts et Métiers de Mahdia</c:v>
                </c:pt>
                <c:pt idx="6">
                  <c:v>Institut Supérieur des Sciences Appliquées et de technologie</c:v>
                </c:pt>
                <c:pt idx="7">
                  <c:v>Institut Supérieur d'Informatique et de Mathématiques de Monastir</c:v>
                </c:pt>
                <c:pt idx="8">
                  <c:v>Université de Monastir</c:v>
                </c:pt>
              </c:strCache>
            </c:strRef>
          </c:cat>
          <c:val>
            <c:numRef>
              <c:f>Feuil5!$B$37:$B$45</c:f>
              <c:numCache>
                <c:formatCode>General</c:formatCode>
                <c:ptCount val="9"/>
                <c:pt idx="0">
                  <c:v>12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  <c:pt idx="4">
                  <c:v>7</c:v>
                </c:pt>
                <c:pt idx="5">
                  <c:v>3</c:v>
                </c:pt>
                <c:pt idx="6">
                  <c:v>1</c:v>
                </c:pt>
                <c:pt idx="7">
                  <c:v>2</c:v>
                </c:pt>
                <c:pt idx="8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C9-4EBF-ADAA-117B3D796C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27307328"/>
        <c:axId val="727300440"/>
      </c:barChart>
      <c:catAx>
        <c:axId val="727307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r-FR"/>
          </a:p>
        </c:txPr>
        <c:crossAx val="727300440"/>
        <c:crosses val="autoZero"/>
        <c:auto val="1"/>
        <c:lblAlgn val="ctr"/>
        <c:lblOffset val="100"/>
        <c:noMultiLvlLbl val="0"/>
      </c:catAx>
      <c:valAx>
        <c:axId val="727300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2730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fr-F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Feuil5!$A$2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Feuil5!$B$1</c:f>
              <c:strCache>
                <c:ptCount val="1"/>
                <c:pt idx="0">
                  <c:v>Nombre de conventions et contrats de partenariat</c:v>
                </c:pt>
              </c:strCache>
            </c:strRef>
          </c:cat>
          <c:val>
            <c:numRef>
              <c:f>Feuil5!$B$2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1E-4250-A325-73D6805B7E8E}"/>
            </c:ext>
          </c:extLst>
        </c:ser>
        <c:ser>
          <c:idx val="1"/>
          <c:order val="1"/>
          <c:tx>
            <c:strRef>
              <c:f>Feuil5!$A$3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Feuil5!$B$1</c:f>
              <c:strCache>
                <c:ptCount val="1"/>
                <c:pt idx="0">
                  <c:v>Nombre de conventions et contrats de partenariat</c:v>
                </c:pt>
              </c:strCache>
            </c:strRef>
          </c:cat>
          <c:val>
            <c:numRef>
              <c:f>Feuil5!$B$3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1E-4250-A325-73D6805B7E8E}"/>
            </c:ext>
          </c:extLst>
        </c:ser>
        <c:ser>
          <c:idx val="2"/>
          <c:order val="2"/>
          <c:tx>
            <c:strRef>
              <c:f>Feuil5!$A$4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Feuil5!$B$1</c:f>
              <c:strCache>
                <c:ptCount val="1"/>
                <c:pt idx="0">
                  <c:v>Nombre de conventions et contrats de partenariat</c:v>
                </c:pt>
              </c:strCache>
            </c:strRef>
          </c:cat>
          <c:val>
            <c:numRef>
              <c:f>Feuil5!$B$4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1E-4250-A325-73D6805B7E8E}"/>
            </c:ext>
          </c:extLst>
        </c:ser>
        <c:ser>
          <c:idx val="3"/>
          <c:order val="3"/>
          <c:tx>
            <c:strRef>
              <c:f>Feuil5!$A$5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Feuil5!$B$1</c:f>
              <c:strCache>
                <c:ptCount val="1"/>
                <c:pt idx="0">
                  <c:v>Nombre de conventions et contrats de partenariat</c:v>
                </c:pt>
              </c:strCache>
            </c:strRef>
          </c:cat>
          <c:val>
            <c:numRef>
              <c:f>Feuil5!$B$5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1E-4250-A325-73D6805B7E8E}"/>
            </c:ext>
          </c:extLst>
        </c:ser>
        <c:ser>
          <c:idx val="4"/>
          <c:order val="4"/>
          <c:tx>
            <c:strRef>
              <c:f>Feuil5!$A$6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Feuil5!$B$1</c:f>
              <c:strCache>
                <c:ptCount val="1"/>
                <c:pt idx="0">
                  <c:v>Nombre de conventions et contrats de partenariat</c:v>
                </c:pt>
              </c:strCache>
            </c:strRef>
          </c:cat>
          <c:val>
            <c:numRef>
              <c:f>Feuil5!$B$6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1E-4250-A325-73D6805B7E8E}"/>
            </c:ext>
          </c:extLst>
        </c:ser>
        <c:ser>
          <c:idx val="5"/>
          <c:order val="5"/>
          <c:tx>
            <c:strRef>
              <c:f>Feuil5!$A$7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Feuil5!$B$1</c:f>
              <c:strCache>
                <c:ptCount val="1"/>
                <c:pt idx="0">
                  <c:v>Nombre de conventions et contrats de partenariat</c:v>
                </c:pt>
              </c:strCache>
            </c:strRef>
          </c:cat>
          <c:val>
            <c:numRef>
              <c:f>Feuil5!$B$7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1E-4250-A325-73D6805B7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5340296"/>
        <c:axId val="775332752"/>
      </c:barChart>
      <c:catAx>
        <c:axId val="7753402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5332752"/>
        <c:crosses val="autoZero"/>
        <c:auto val="1"/>
        <c:lblAlgn val="ctr"/>
        <c:lblOffset val="100"/>
        <c:noMultiLvlLbl val="0"/>
      </c:catAx>
      <c:valAx>
        <c:axId val="77533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504020202030204" pitchFamily="34" charset="0"/>
                <a:ea typeface="+mn-ea"/>
                <a:cs typeface="+mn-cs"/>
              </a:defRPr>
            </a:pPr>
            <a:endParaRPr lang="fr-FR"/>
          </a:p>
        </c:txPr>
        <c:crossAx val="775340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50402020203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fr-FR" sz="1800" b="1" i="0" u="none" strike="noStrike" kern="1200" spc="0" baseline="0">
                <a:solidFill>
                  <a:srgbClr val="002060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fr-FR" sz="1800" b="0" i="0" u="none" strike="noStrike" kern="1200" spc="0" baseline="0" dirty="0">
                <a:solidFill>
                  <a:srgbClr val="002060"/>
                </a:solidFill>
                <a:effectLst/>
                <a:latin typeface="Franklin Gothic Demi" panose="020B0703020102020204" pitchFamily="34" charset="0"/>
                <a:ea typeface="+mn-ea"/>
                <a:cs typeface="+mn-cs"/>
              </a:rPr>
              <a:t>Nombre de conventions et contrats de partenariat avec le monde                           socio-économique dans le cadre de la valorisation de la recherche scientifique </a:t>
            </a:r>
            <a:r>
              <a:rPr lang="fr-FR" sz="1800" b="0" i="0" u="none" strike="noStrike" kern="1200" spc="0" baseline="0" dirty="0">
                <a:solidFill>
                  <a:srgbClr val="FF0000"/>
                </a:solidFill>
                <a:effectLst/>
                <a:latin typeface="Franklin Gothic Demi" panose="020B0703020102020204" pitchFamily="34" charset="0"/>
                <a:ea typeface="+mn-ea"/>
                <a:cs typeface="+mn-cs"/>
              </a:rPr>
              <a:t>par forme de collaboration</a:t>
            </a:r>
          </a:p>
        </c:rich>
      </c:tx>
      <c:layout>
        <c:manualLayout>
          <c:xMode val="edge"/>
          <c:yMode val="edge"/>
          <c:x val="0.13264677646282444"/>
          <c:y val="2.16444642057750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1800" b="1" i="0" u="none" strike="noStrike" kern="1200" spc="0" baseline="0">
              <a:solidFill>
                <a:srgbClr val="002060"/>
              </a:solidFill>
              <a:effectLst/>
              <a:latin typeface="Franklin Gothic Book" panose="020B05030201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3028735025429875"/>
          <c:y val="0.2014217174835006"/>
          <c:w val="0.39555601246669742"/>
          <c:h val="0.7517611744490870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AC-4B40-9C27-6067C8DFDB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AC-4B40-9C27-6067C8DFDB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8AC-4B40-9C27-6067C8DFDB1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8AC-4B40-9C27-6067C8DFDB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Feuil5!$A$25:$A$28</c:f>
              <c:strCache>
                <c:ptCount val="4"/>
                <c:pt idx="0">
                  <c:v>Convention cadre</c:v>
                </c:pt>
                <c:pt idx="1">
                  <c:v>Contrat de prestation de service</c:v>
                </c:pt>
                <c:pt idx="2">
                  <c:v>Protocole d'accord</c:v>
                </c:pt>
                <c:pt idx="3">
                  <c:v>Accord de transfert de Matériel</c:v>
                </c:pt>
              </c:strCache>
            </c:strRef>
          </c:cat>
          <c:val>
            <c:numRef>
              <c:f>Feuil5!$B$25:$B$28</c:f>
              <c:numCache>
                <c:formatCode>General</c:formatCode>
                <c:ptCount val="4"/>
                <c:pt idx="0">
                  <c:v>27</c:v>
                </c:pt>
                <c:pt idx="1">
                  <c:v>12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AC-4B40-9C27-6067C8DFD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843912569273137E-2"/>
          <c:y val="0.9499757563441853"/>
          <c:w val="0.83409026722426016"/>
          <c:h val="5.0024150475734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311168226844255E-2"/>
          <c:y val="3.1930851991472609E-2"/>
          <c:w val="0.93663648673717093"/>
          <c:h val="0.83182566531941482"/>
        </c:manualLayout>
      </c:layout>
      <c:barChart>
        <c:barDir val="col"/>
        <c:grouping val="clustered"/>
        <c:varyColors val="0"/>
        <c:ser>
          <c:idx val="0"/>
          <c:order val="0"/>
          <c:tx>
            <c:v>Clubs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5B9BD5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'Vie etudiante'!$A$3:$A$18</c:f>
              <c:strCache>
                <c:ptCount val="16"/>
                <c:pt idx="0">
                  <c:v>Faculté des Sciences de Monastir </c:v>
                </c:pt>
                <c:pt idx="1">
                  <c:v>Faculté de Médecine de Monastir </c:v>
                </c:pt>
                <c:pt idx="2">
                  <c:v>Faculté de Médecine Dentaire de Monastir </c:v>
                </c:pt>
                <c:pt idx="3">
                  <c:v>Faculté de Pharmacie de Monastir </c:v>
                </c:pt>
                <c:pt idx="4">
                  <c:v>Institut des Etudes Préparatoires de Monastir </c:v>
                </c:pt>
                <c:pt idx="5">
                  <c:v>Ecole National des ingénieurs de Monastir</c:v>
                </c:pt>
                <c:pt idx="6">
                  <c:v>Institut Supérieur d’iIformatique et  Mathématiques de Monastir </c:v>
                </c:pt>
                <c:pt idx="7">
                  <c:v>Institut Supérieur de Mode de Monastir </c:v>
                </c:pt>
                <c:pt idx="8">
                  <c:v>Institut Supérieur de Biotechnologie de Monastir </c:v>
                </c:pt>
                <c:pt idx="9">
                  <c:v>Institut des Langues Appliquées de Moknine </c:v>
                </c:pt>
                <c:pt idx="10">
                  <c:v>Ecole Supérieure des Sciences et Techniques de la Santé de Monastir </c:v>
                </c:pt>
                <c:pt idx="11">
                  <c:v>Facultés des Sciences Economiques de Gestion de Mahdia </c:v>
                </c:pt>
                <c:pt idx="12">
                  <c:v>Institut Supérieur des Sciences Appliquées et Technologie de Mahdia </c:v>
                </c:pt>
                <c:pt idx="13">
                  <c:v>Institut Supérieur des Etudes Appliquées en Humanité de Mahdia </c:v>
                </c:pt>
                <c:pt idx="14">
                  <c:v>Institut Supérieur d’Informatique de Mahdia</c:v>
                </c:pt>
                <c:pt idx="15">
                  <c:v>Institut Supérieur des Arts et Métiers de Mahdia </c:v>
                </c:pt>
              </c:strCache>
            </c:strRef>
          </c:cat>
          <c:val>
            <c:numRef>
              <c:f>'Vie etudiante'!$B$3:$B$18</c:f>
              <c:numCache>
                <c:formatCode>General</c:formatCode>
                <c:ptCount val="16"/>
                <c:pt idx="0">
                  <c:v>14</c:v>
                </c:pt>
                <c:pt idx="1">
                  <c:v>0</c:v>
                </c:pt>
                <c:pt idx="2">
                  <c:v>6</c:v>
                </c:pt>
                <c:pt idx="3">
                  <c:v>2</c:v>
                </c:pt>
                <c:pt idx="4">
                  <c:v>2</c:v>
                </c:pt>
                <c:pt idx="5">
                  <c:v>20</c:v>
                </c:pt>
                <c:pt idx="6">
                  <c:v>13</c:v>
                </c:pt>
                <c:pt idx="7">
                  <c:v>5</c:v>
                </c:pt>
                <c:pt idx="8">
                  <c:v>13</c:v>
                </c:pt>
                <c:pt idx="9">
                  <c:v>5</c:v>
                </c:pt>
                <c:pt idx="10">
                  <c:v>2</c:v>
                </c:pt>
                <c:pt idx="11">
                  <c:v>18</c:v>
                </c:pt>
                <c:pt idx="12">
                  <c:v>8</c:v>
                </c:pt>
                <c:pt idx="13">
                  <c:v>10</c:v>
                </c:pt>
                <c:pt idx="14">
                  <c:v>12</c:v>
                </c:pt>
                <c:pt idx="1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D9-4C0E-9F93-383E5EDD3D65}"/>
            </c:ext>
          </c:extLst>
        </c:ser>
        <c:ser>
          <c:idx val="1"/>
          <c:order val="1"/>
          <c:tx>
            <c:v>Associations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ED7D31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'Vie etudiante'!$A$3:$A$18</c:f>
              <c:strCache>
                <c:ptCount val="16"/>
                <c:pt idx="0">
                  <c:v>Faculté des Sciences de Monastir </c:v>
                </c:pt>
                <c:pt idx="1">
                  <c:v>Faculté de Médecine de Monastir </c:v>
                </c:pt>
                <c:pt idx="2">
                  <c:v>Faculté de Médecine Dentaire de Monastir </c:v>
                </c:pt>
                <c:pt idx="3">
                  <c:v>Faculté de Pharmacie de Monastir </c:v>
                </c:pt>
                <c:pt idx="4">
                  <c:v>Institut des Etudes Préparatoires de Monastir </c:v>
                </c:pt>
                <c:pt idx="5">
                  <c:v>Ecole National des ingénieurs de Monastir</c:v>
                </c:pt>
                <c:pt idx="6">
                  <c:v>Institut Supérieur d’iIformatique et  Mathématiques de Monastir </c:v>
                </c:pt>
                <c:pt idx="7">
                  <c:v>Institut Supérieur de Mode de Monastir </c:v>
                </c:pt>
                <c:pt idx="8">
                  <c:v>Institut Supérieur de Biotechnologie de Monastir </c:v>
                </c:pt>
                <c:pt idx="9">
                  <c:v>Institut des Langues Appliquées de Moknine </c:v>
                </c:pt>
                <c:pt idx="10">
                  <c:v>Ecole Supérieure des Sciences et Techniques de la Santé de Monastir </c:v>
                </c:pt>
                <c:pt idx="11">
                  <c:v>Facultés des Sciences Economiques de Gestion de Mahdia </c:v>
                </c:pt>
                <c:pt idx="12">
                  <c:v>Institut Supérieur des Sciences Appliquées et Technologie de Mahdia </c:v>
                </c:pt>
                <c:pt idx="13">
                  <c:v>Institut Supérieur des Etudes Appliquées en Humanité de Mahdia </c:v>
                </c:pt>
                <c:pt idx="14">
                  <c:v>Institut Supérieur d’Informatique de Mahdia</c:v>
                </c:pt>
                <c:pt idx="15">
                  <c:v>Institut Supérieur des Arts et Métiers de Mahdia </c:v>
                </c:pt>
              </c:strCache>
            </c:strRef>
          </c:cat>
          <c:val>
            <c:numRef>
              <c:f>'Vie etudiante'!$D$3:$D$18</c:f>
              <c:numCache>
                <c:formatCode>General</c:formatCode>
                <c:ptCount val="16"/>
                <c:pt idx="0">
                  <c:v>2</c:v>
                </c:pt>
                <c:pt idx="1">
                  <c:v>0</c:v>
                </c:pt>
                <c:pt idx="2">
                  <c:v>12</c:v>
                </c:pt>
                <c:pt idx="3">
                  <c:v>2</c:v>
                </c:pt>
                <c:pt idx="4">
                  <c:v>4</c:v>
                </c:pt>
                <c:pt idx="5">
                  <c:v>6</c:v>
                </c:pt>
                <c:pt idx="6">
                  <c:v>1</c:v>
                </c:pt>
                <c:pt idx="7">
                  <c:v>2</c:v>
                </c:pt>
                <c:pt idx="8">
                  <c:v>5</c:v>
                </c:pt>
                <c:pt idx="9">
                  <c:v>1</c:v>
                </c:pt>
                <c:pt idx="10">
                  <c:v>2</c:v>
                </c:pt>
                <c:pt idx="11">
                  <c:v>4</c:v>
                </c:pt>
                <c:pt idx="12">
                  <c:v>4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D9-4C0E-9F93-383E5EDD3D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8225296"/>
        <c:axId val="578226936"/>
      </c:barChart>
      <c:catAx>
        <c:axId val="57822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r-FR"/>
          </a:p>
        </c:txPr>
        <c:crossAx val="578226936"/>
        <c:crosses val="autoZero"/>
        <c:auto val="1"/>
        <c:lblAlgn val="ctr"/>
        <c:lblOffset val="100"/>
        <c:noMultiLvlLbl val="0"/>
      </c:catAx>
      <c:valAx>
        <c:axId val="578226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822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anose="020B0703020102020204" pitchFamily="34" charset="0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.86559023026223747"/>
          <c:y val="7.2429320704837583E-2"/>
          <c:w val="0.11301338759817101"/>
          <c:h val="7.42866585951933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Demi" panose="020B07030201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Nombre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80B-451F-BFA2-32E605F221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80B-451F-BFA2-32E605F221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Feuil1!$A$2:$A$3</c:f>
              <c:strCache>
                <c:ptCount val="2"/>
                <c:pt idx="0">
                  <c:v>Autres Grades</c:v>
                </c:pt>
                <c:pt idx="1">
                  <c:v>Universitaires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567</c:v>
                </c:pt>
                <c:pt idx="1">
                  <c:v>1729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0B-451F-BFA2-32E605F22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Nombre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29-4A3A-B35F-EA17A8A139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29-4A3A-B35F-EA17A8A139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929-4A3A-B35F-EA17A8A139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Feuil1!$A$2:$A$4</c:f>
              <c:strCache>
                <c:ptCount val="3"/>
                <c:pt idx="0">
                  <c:v>Administrateurs</c:v>
                </c:pt>
                <c:pt idx="1">
                  <c:v>Techniciens</c:v>
                </c:pt>
                <c:pt idx="2">
                  <c:v>Ouvriers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299</c:v>
                </c:pt>
                <c:pt idx="1">
                  <c:v>221</c:v>
                </c:pt>
                <c:pt idx="2">
                  <c:v>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29-4A3A-B35F-EA17A8A13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'Relations avec l''env'!$C$4</c:f>
              <c:strCache>
                <c:ptCount val="1"/>
                <c:pt idx="0">
                  <c:v>Nombre des CEC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CA-4EF4-9390-C72BBAFD18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CA-4EF4-9390-C72BBAFD18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CA-4EF4-9390-C72BBAFD18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'Relations avec l''env'!$B$5:$B$7</c:f>
              <c:strCache>
                <c:ptCount val="3"/>
                <c:pt idx="0">
                  <c:v>Faculté de Médecine de Monastir </c:v>
                </c:pt>
                <c:pt idx="1">
                  <c:v>Faculté de Médecine Dentaire de Monastir </c:v>
                </c:pt>
                <c:pt idx="2">
                  <c:v>Ecole Supérieure des Sciences et Techniques de la Santé de Monastir </c:v>
                </c:pt>
              </c:strCache>
            </c:strRef>
          </c:cat>
          <c:val>
            <c:numRef>
              <c:f>'Relations avec l''env'!$C$5:$C$7</c:f>
              <c:numCache>
                <c:formatCode>General</c:formatCode>
                <c:ptCount val="3"/>
                <c:pt idx="0">
                  <c:v>38</c:v>
                </c:pt>
                <c:pt idx="1">
                  <c:v>9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CA-4EF4-9390-C72BBAFD18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644960790944078"/>
          <c:y val="0.36684826092727618"/>
          <c:w val="0.38172680868879122"/>
          <c:h val="0.266303193915895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73-457E-B071-7EFA224B724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73-457E-B071-7EFA224B72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073-457E-B071-7EFA224B724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073-457E-B071-7EFA224B724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073-457E-B071-7EFA224B724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073-457E-B071-7EFA224B724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073-457E-B071-7EFA224B724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073-457E-B071-7EFA224B724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073-457E-B071-7EFA224B724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073-457E-B071-7EFA224B72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Feuil8!$D$3:$D$12</c:f>
              <c:strCache>
                <c:ptCount val="10"/>
                <c:pt idx="0">
                  <c:v>Biologie et biotechnologie</c:v>
                </c:pt>
                <c:pt idx="1">
                  <c:v>Arts et métiers de la mode</c:v>
                </c:pt>
                <c:pt idx="2">
                  <c:v>Sciences d'ingénieur</c:v>
                </c:pt>
                <c:pt idx="3">
                  <c:v>Langues et  humanités</c:v>
                </c:pt>
                <c:pt idx="4">
                  <c:v>Informatique et télécommunications</c:v>
                </c:pt>
                <c:pt idx="5">
                  <c:v>Sciences économiques et gestion</c:v>
                </c:pt>
                <c:pt idx="6">
                  <c:v>Sciences paramédicales</c:v>
                </c:pt>
                <c:pt idx="7">
                  <c:v>Sciences médicales et pharmacie</c:v>
                </c:pt>
                <c:pt idx="8">
                  <c:v>Sciences fondamentales</c:v>
                </c:pt>
                <c:pt idx="9">
                  <c:v>Sciences de l'éducation</c:v>
                </c:pt>
              </c:strCache>
            </c:strRef>
          </c:cat>
          <c:val>
            <c:numRef>
              <c:f>Feuil8!$E$3:$E$12</c:f>
              <c:numCache>
                <c:formatCode>0.00%</c:formatCode>
                <c:ptCount val="10"/>
                <c:pt idx="0">
                  <c:v>4.8683347390122762E-2</c:v>
                </c:pt>
                <c:pt idx="1">
                  <c:v>6.4754943304282636E-2</c:v>
                </c:pt>
                <c:pt idx="2">
                  <c:v>0.15593665073563864</c:v>
                </c:pt>
                <c:pt idx="3">
                  <c:v>4.3154343547933655E-2</c:v>
                </c:pt>
                <c:pt idx="4">
                  <c:v>0.14333239621403804</c:v>
                </c:pt>
                <c:pt idx="5">
                  <c:v>0.14600318620560399</c:v>
                </c:pt>
                <c:pt idx="6">
                  <c:v>2.7879299034767126E-2</c:v>
                </c:pt>
                <c:pt idx="7">
                  <c:v>0.19557679692624871</c:v>
                </c:pt>
                <c:pt idx="8">
                  <c:v>0.12632368100459188</c:v>
                </c:pt>
                <c:pt idx="9">
                  <c:v>4.8355355636772561E-2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073-457E-B071-7EFA224B72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40406944"/>
        <c:axId val="640405960"/>
      </c:barChart>
      <c:catAx>
        <c:axId val="640406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40405960"/>
        <c:crosses val="autoZero"/>
        <c:auto val="1"/>
        <c:lblAlgn val="ctr"/>
        <c:lblOffset val="100"/>
        <c:noMultiLvlLbl val="0"/>
      </c:catAx>
      <c:valAx>
        <c:axId val="640405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4040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Feuil3!$A$3</c:f>
              <c:strCache>
                <c:ptCount val="1"/>
                <c:pt idx="0">
                  <c:v>Labo de Recherche</c:v>
                </c:pt>
              </c:strCache>
            </c:strRef>
          </c:tx>
          <c:spPr>
            <a:gradFill flip="none" rotWithShape="1">
              <a:gsLst>
                <a:gs pos="0">
                  <a:srgbClr val="5B9BD5">
                    <a:shade val="30000"/>
                    <a:satMod val="115000"/>
                  </a:srgbClr>
                </a:gs>
                <a:gs pos="50000">
                  <a:srgbClr val="5B9BD5">
                    <a:shade val="67500"/>
                    <a:satMod val="115000"/>
                  </a:srgbClr>
                </a:gs>
                <a:gs pos="100000">
                  <a:srgbClr val="5B9BD5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Feuil3!$B$2:$K$2</c:f>
              <c:strCache>
                <c:ptCount val="10"/>
                <c:pt idx="0">
                  <c:v>FSM</c:v>
                </c:pt>
                <c:pt idx="1">
                  <c:v>IPEIM</c:v>
                </c:pt>
                <c:pt idx="2">
                  <c:v>ENIM</c:v>
                </c:pt>
                <c:pt idx="3">
                  <c:v>FMM</c:v>
                </c:pt>
                <c:pt idx="4">
                  <c:v>FPHM</c:v>
                </c:pt>
                <c:pt idx="5">
                  <c:v>FMDM</c:v>
                </c:pt>
                <c:pt idx="6">
                  <c:v>ISBM</c:v>
                </c:pt>
                <c:pt idx="7">
                  <c:v>FSEGM</c:v>
                </c:pt>
                <c:pt idx="8">
                  <c:v>ISSATM</c:v>
                </c:pt>
                <c:pt idx="9">
                  <c:v>ISET  Ksar Hlal</c:v>
                </c:pt>
              </c:strCache>
            </c:strRef>
          </c:cat>
          <c:val>
            <c:numRef>
              <c:f>Feuil3!$B$3:$K$3</c:f>
              <c:numCache>
                <c:formatCode>General</c:formatCode>
                <c:ptCount val="10"/>
                <c:pt idx="0">
                  <c:v>15</c:v>
                </c:pt>
                <c:pt idx="1">
                  <c:v>1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2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A4-4D8E-AC24-6C0D63193397}"/>
            </c:ext>
          </c:extLst>
        </c:ser>
        <c:ser>
          <c:idx val="1"/>
          <c:order val="1"/>
          <c:tx>
            <c:strRef>
              <c:f>Feuil3!$A$4</c:f>
              <c:strCache>
                <c:ptCount val="1"/>
                <c:pt idx="0">
                  <c:v>Unité de Recherche</c:v>
                </c:pt>
              </c:strCache>
            </c:strRef>
          </c:tx>
          <c:spPr>
            <a:gradFill flip="none" rotWithShape="1">
              <a:gsLst>
                <a:gs pos="0">
                  <a:srgbClr val="ED7D31">
                    <a:shade val="30000"/>
                    <a:satMod val="115000"/>
                  </a:srgbClr>
                </a:gs>
                <a:gs pos="50000">
                  <a:srgbClr val="ED7D31">
                    <a:shade val="67500"/>
                    <a:satMod val="115000"/>
                  </a:srgbClr>
                </a:gs>
                <a:gs pos="100000">
                  <a:srgbClr val="ED7D31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Feuil3!$B$2:$K$2</c:f>
              <c:strCache>
                <c:ptCount val="10"/>
                <c:pt idx="0">
                  <c:v>FSM</c:v>
                </c:pt>
                <c:pt idx="1">
                  <c:v>IPEIM</c:v>
                </c:pt>
                <c:pt idx="2">
                  <c:v>ENIM</c:v>
                </c:pt>
                <c:pt idx="3">
                  <c:v>FMM</c:v>
                </c:pt>
                <c:pt idx="4">
                  <c:v>FPHM</c:v>
                </c:pt>
                <c:pt idx="5">
                  <c:v>FMDM</c:v>
                </c:pt>
                <c:pt idx="6">
                  <c:v>ISBM</c:v>
                </c:pt>
                <c:pt idx="7">
                  <c:v>FSEGM</c:v>
                </c:pt>
                <c:pt idx="8">
                  <c:v>ISSATM</c:v>
                </c:pt>
                <c:pt idx="9">
                  <c:v>ISET  Ksar Hlal</c:v>
                </c:pt>
              </c:strCache>
            </c:strRef>
          </c:cat>
          <c:val>
            <c:numRef>
              <c:f>Feuil3!$B$4:$K$4</c:f>
              <c:numCache>
                <c:formatCode>General</c:formatCode>
                <c:ptCount val="10"/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A4-4D8E-AC24-6C0D631933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14532480"/>
        <c:axId val="214542048"/>
        <c:axId val="0"/>
      </c:bar3DChart>
      <c:catAx>
        <c:axId val="214532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r-FR"/>
          </a:p>
        </c:txPr>
        <c:crossAx val="214542048"/>
        <c:crosses val="autoZero"/>
        <c:auto val="1"/>
        <c:lblAlgn val="ctr"/>
        <c:lblOffset val="100"/>
        <c:noMultiLvlLbl val="0"/>
      </c:catAx>
      <c:valAx>
        <c:axId val="214542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453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Demi" panose="020B07030201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Feuil2!$B$3</c:f>
              <c:strCache>
                <c:ptCount val="1"/>
                <c:pt idx="0">
                  <c:v>Nombre de structures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20E-4791-84A0-C83A49BA35FE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20E-4791-84A0-C83A49BA35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20E-4791-84A0-C83A49BA35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20E-4791-84A0-C83A49BA35F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20E-4791-84A0-C83A49BA35F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20E-4791-84A0-C83A49BA35F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320E-4791-84A0-C83A49BA35FE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320E-4791-84A0-C83A49BA35F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320E-4791-84A0-C83A49BA35F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320E-4791-84A0-C83A49BA35F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320E-4791-84A0-C83A49BA35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Feuil2!$A$4:$A$14</c:f>
              <c:strCache>
                <c:ptCount val="11"/>
                <c:pt idx="0">
                  <c:v>Sciences économiques et de gestion</c:v>
                </c:pt>
                <c:pt idx="1">
                  <c:v>Sciences médicales</c:v>
                </c:pt>
                <c:pt idx="2">
                  <c:v>Sciences biologiques</c:v>
                </c:pt>
                <c:pt idx="3">
                  <c:v>Sciences de l’environnement</c:v>
                </c:pt>
                <c:pt idx="4">
                  <c:v>Sciences des matériaux</c:v>
                </c:pt>
                <c:pt idx="5">
                  <c:v>Sciences et Techniques de l’Ingénieur</c:v>
                </c:pt>
                <c:pt idx="6">
                  <c:v>Biotechnologies</c:v>
                </c:pt>
                <c:pt idx="7">
                  <c:v>Mathématiques</c:v>
                </c:pt>
                <c:pt idx="8">
                  <c:v>Chimie</c:v>
                </c:pt>
                <c:pt idx="9">
                  <c:v>Physique</c:v>
                </c:pt>
                <c:pt idx="10">
                  <c:v>Sciences et Technologies de l’Information et de la Communication 1</c:v>
                </c:pt>
              </c:strCache>
            </c:strRef>
          </c:cat>
          <c:val>
            <c:numRef>
              <c:f>Feuil2!$B$4:$B$14</c:f>
              <c:numCache>
                <c:formatCode>General</c:formatCode>
                <c:ptCount val="11"/>
                <c:pt idx="0">
                  <c:v>1</c:v>
                </c:pt>
                <c:pt idx="1">
                  <c:v>13</c:v>
                </c:pt>
                <c:pt idx="2">
                  <c:v>5</c:v>
                </c:pt>
                <c:pt idx="3">
                  <c:v>1</c:v>
                </c:pt>
                <c:pt idx="4">
                  <c:v>3</c:v>
                </c:pt>
                <c:pt idx="5">
                  <c:v>9</c:v>
                </c:pt>
                <c:pt idx="6">
                  <c:v>2</c:v>
                </c:pt>
                <c:pt idx="7">
                  <c:v>4</c:v>
                </c:pt>
                <c:pt idx="8">
                  <c:v>3</c:v>
                </c:pt>
                <c:pt idx="9">
                  <c:v>6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20E-4791-84A0-C83A49BA35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fr-FR" sz="1400" b="1" i="0" kern="1200" cap="all" spc="120" baseline="0" dirty="0">
                <a:solidFill>
                  <a:srgbClr val="002060"/>
                </a:solidFill>
                <a:effectLst/>
                <a:latin typeface="Franklin Gothic Demi" panose="020B0703020102020204" pitchFamily="34" charset="0"/>
              </a:rPr>
              <a:t>Evolution des projets internationaux</a:t>
            </a:r>
            <a:endParaRPr lang="fr-FR" dirty="0">
              <a:solidFill>
                <a:srgbClr val="002060"/>
              </a:solidFill>
              <a:effectLst/>
              <a:latin typeface="Franklin Gothic Demi" panose="020B0703020102020204" pitchFamily="34" charset="0"/>
            </a:endParaRPr>
          </a:p>
          <a:p>
            <a:pPr>
              <a:defRPr>
                <a:latin typeface="Franklin Gothic Book" panose="020B0503020102020204" pitchFamily="34" charset="0"/>
              </a:defRPr>
            </a:pPr>
            <a:r>
              <a:rPr lang="fr-FR" sz="1400" b="1" i="0" kern="1200" cap="all" spc="120" baseline="0" dirty="0">
                <a:solidFill>
                  <a:srgbClr val="002060"/>
                </a:solidFill>
                <a:effectLst/>
                <a:latin typeface="Franklin Gothic Demi" panose="020B0703020102020204" pitchFamily="34" charset="0"/>
              </a:rPr>
              <a:t>(2019-2020-2021-2022)</a:t>
            </a:r>
            <a:endParaRPr lang="fr-FR" dirty="0">
              <a:solidFill>
                <a:srgbClr val="002060"/>
              </a:solidFill>
              <a:effectLst/>
              <a:latin typeface="Franklin Gothic Demi" panose="020B07030201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[khalthoum.xlsx]internationaux!$A$3</c:f>
              <c:strCache>
                <c:ptCount val="1"/>
                <c:pt idx="0">
                  <c:v>PHC –MAGHREB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[khalthoum.xlsx]internationaux!$B$2:$E$2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[khalthoum.xlsx]internationaux!$B$3:$E$3</c:f>
              <c:numCache>
                <c:formatCode>General</c:formatCode>
                <c:ptCount val="4"/>
                <c:pt idx="1">
                  <c:v>2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2F-4397-90C9-7CABD5DC9B6F}"/>
            </c:ext>
          </c:extLst>
        </c:ser>
        <c:ser>
          <c:idx val="1"/>
          <c:order val="1"/>
          <c:tx>
            <c:strRef>
              <c:f>[khalthoum.xlsx]internationaux!$A$4</c:f>
              <c:strCache>
                <c:ptCount val="1"/>
                <c:pt idx="0">
                  <c:v>PHC-UTIQUE (France)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[khalthoum.xlsx]internationaux!$B$2:$E$2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[khalthoum.xlsx]internationaux!$B$4:$E$4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6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2F-4397-90C9-7CABD5DC9B6F}"/>
            </c:ext>
          </c:extLst>
        </c:ser>
        <c:ser>
          <c:idx val="2"/>
          <c:order val="2"/>
          <c:tx>
            <c:strRef>
              <c:f>[khalthoum.xlsx]internationaux!$A$5</c:f>
              <c:strCache>
                <c:ptCount val="1"/>
                <c:pt idx="0">
                  <c:v>PRIMA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[khalthoum.xlsx]internationaux!$B$2:$E$2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[khalthoum.xlsx]internationaux!$B$5:$E$5</c:f>
              <c:numCache>
                <c:formatCode>General</c:formatCode>
                <c:ptCount val="4"/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2F-4397-90C9-7CABD5DC9B6F}"/>
            </c:ext>
          </c:extLst>
        </c:ser>
        <c:ser>
          <c:idx val="3"/>
          <c:order val="3"/>
          <c:tx>
            <c:strRef>
              <c:f>[khalthoum.xlsx]internationaux!$A$6</c:f>
              <c:strCache>
                <c:ptCount val="1"/>
                <c:pt idx="0">
                  <c:v>PICS (France)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[khalthoum.xlsx]internationaux!$B$2:$E$2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[khalthoum.xlsx]internationaux!$B$6:$E$6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2F-4397-90C9-7CABD5DC9B6F}"/>
            </c:ext>
          </c:extLst>
        </c:ser>
        <c:ser>
          <c:idx val="4"/>
          <c:order val="4"/>
          <c:tx>
            <c:strRef>
              <c:f>[khalthoum.xlsx]internationaux!$A$7</c:f>
              <c:strCache>
                <c:ptCount val="1"/>
                <c:pt idx="0">
                  <c:v>maroc</c:v>
                </c:pt>
              </c:strCache>
            </c:strRef>
          </c:tx>
          <c:spPr>
            <a:solidFill>
              <a:srgbClr val="70AD47">
                <a:lumMod val="20000"/>
                <a:lumOff val="80000"/>
              </a:srgb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[khalthoum.xlsx]internationaux!$B$2:$E$2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[khalthoum.xlsx]internationaux!$B$7:$E$7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2F-4397-90C9-7CABD5DC9B6F}"/>
            </c:ext>
          </c:extLst>
        </c:ser>
        <c:ser>
          <c:idx val="5"/>
          <c:order val="5"/>
          <c:tx>
            <c:strRef>
              <c:f>[khalthoum.xlsx]internationaux!$A$8</c:f>
              <c:strCache>
                <c:ptCount val="1"/>
                <c:pt idx="0">
                  <c:v>Algérie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[khalthoum.xlsx]internationaux!$B$2:$E$2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[khalthoum.xlsx]internationaux!$B$8:$E$8</c:f>
              <c:numCache>
                <c:formatCode>General</c:formatCode>
                <c:ptCount val="4"/>
                <c:pt idx="1">
                  <c:v>3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2F-4397-90C9-7CABD5DC9B6F}"/>
            </c:ext>
          </c:extLst>
        </c:ser>
        <c:ser>
          <c:idx val="6"/>
          <c:order val="6"/>
          <c:tx>
            <c:strRef>
              <c:f>[khalthoum.xlsx]internationaux!$A$9</c:f>
              <c:strCache>
                <c:ptCount val="1"/>
                <c:pt idx="0">
                  <c:v>Inde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[khalthoum.xlsx]internationaux!$B$2:$E$2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[khalthoum.xlsx]internationaux!$B$9:$E$9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2F-4397-90C9-7CABD5DC9B6F}"/>
            </c:ext>
          </c:extLst>
        </c:ser>
        <c:ser>
          <c:idx val="7"/>
          <c:order val="7"/>
          <c:tx>
            <c:strRef>
              <c:f>[khalthoum.xlsx]internationaux!$A$10</c:f>
              <c:strCache>
                <c:ptCount val="1"/>
                <c:pt idx="0">
                  <c:v>Portugal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[khalthoum.xlsx]internationaux!$B$2:$E$2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[khalthoum.xlsx]internationaux!$B$10:$E$10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C2F-4397-90C9-7CABD5DC9B6F}"/>
            </c:ext>
          </c:extLst>
        </c:ser>
        <c:ser>
          <c:idx val="8"/>
          <c:order val="8"/>
          <c:tx>
            <c:strRef>
              <c:f>[khalthoum.xlsx]internationaux!$A$11</c:f>
              <c:strCache>
                <c:ptCount val="1"/>
                <c:pt idx="0">
                  <c:v>Allemagne</c:v>
                </c:pt>
              </c:strCache>
            </c:strRef>
          </c:tx>
          <c:spPr>
            <a:solidFill>
              <a:srgbClr val="5B9BD5">
                <a:lumMod val="20000"/>
                <a:lumOff val="80000"/>
              </a:srgb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[khalthoum.xlsx]internationaux!$B$2:$E$2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[khalthoum.xlsx]internationaux!$B$11:$E$11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2F-4397-90C9-7CABD5DC9B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62980207"/>
        <c:axId val="662972719"/>
        <c:axId val="0"/>
      </c:bar3DChart>
      <c:catAx>
        <c:axId val="6629802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anose="020B0703020102020204" pitchFamily="34" charset="0"/>
                <a:ea typeface="+mn-ea"/>
                <a:cs typeface="+mn-cs"/>
              </a:defRPr>
            </a:pPr>
            <a:endParaRPr lang="fr-FR"/>
          </a:p>
        </c:txPr>
        <c:crossAx val="662972719"/>
        <c:crosses val="autoZero"/>
        <c:auto val="1"/>
        <c:lblAlgn val="ctr"/>
        <c:lblOffset val="100"/>
        <c:noMultiLvlLbl val="0"/>
      </c:catAx>
      <c:valAx>
        <c:axId val="66297271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62980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457628438196224E-2"/>
          <c:y val="0.82207651316312724"/>
          <c:w val="0.96854240661907764"/>
          <c:h val="0.130975264455579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9D83E-CC1F-4B32-B235-3FB238D88DE4}" type="doc">
      <dgm:prSet loTypeId="urn:microsoft.com/office/officeart/2005/8/layout/radial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32B73DD6-D568-41B7-A569-9D27C94A15B4}">
      <dgm:prSet phldrT="[Texte]"/>
      <dgm:spPr/>
      <dgm:t>
        <a:bodyPr/>
        <a:lstStyle/>
        <a:p>
          <a:r>
            <a:rPr lang="fr-FR" b="0" i="1" dirty="0" smtClean="0"/>
            <a:t>Ecole Nationale d'Ingénieurs de Monastir</a:t>
          </a:r>
          <a:endParaRPr lang="fr-FR" dirty="0">
            <a:latin typeface="Franklin Gothic Demi" panose="020B0703020102020204" pitchFamily="34" charset="0"/>
          </a:endParaRPr>
        </a:p>
      </dgm:t>
    </dgm:pt>
    <dgm:pt modelId="{6A9CFF75-733F-454F-9B5A-2F15832CE504}" type="parTrans" cxnId="{60618365-959B-4D94-9449-3AD5460AB129}">
      <dgm:prSet/>
      <dgm:spPr/>
      <dgm:t>
        <a:bodyPr/>
        <a:lstStyle/>
        <a:p>
          <a:endParaRPr lang="fr-FR"/>
        </a:p>
      </dgm:t>
    </dgm:pt>
    <dgm:pt modelId="{C1BB0C83-2B2C-4B2B-8ED6-99D542B15C34}" type="sibTrans" cxnId="{60618365-959B-4D94-9449-3AD5460AB129}">
      <dgm:prSet/>
      <dgm:spPr/>
      <dgm:t>
        <a:bodyPr/>
        <a:lstStyle/>
        <a:p>
          <a:endParaRPr lang="fr-FR"/>
        </a:p>
      </dgm:t>
    </dgm:pt>
    <dgm:pt modelId="{3304E4DE-5A3F-4C75-96DB-E679C4A7B850}">
      <dgm:prSet phldrT="[Texte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400" kern="1200" dirty="0" smtClean="0">
              <a:latin typeface="Times New Roman" pitchFamily="18" charset="0"/>
              <a:cs typeface="Times New Roman" pitchFamily="18" charset="0"/>
            </a:rPr>
            <a:t>National Institute of </a:t>
          </a:r>
          <a:r>
            <a:rPr lang="fr-FR" altLang="fr-FR" sz="1400" kern="1200" dirty="0" err="1" smtClean="0">
              <a:latin typeface="Times New Roman" pitchFamily="18" charset="0"/>
              <a:cs typeface="Times New Roman" pitchFamily="18" charset="0"/>
            </a:rPr>
            <a:t>Applied</a:t>
          </a:r>
          <a:r>
            <a:rPr lang="fr-FR" altLang="fr-FR" sz="1400" kern="1200" dirty="0" smtClean="0">
              <a:latin typeface="Times New Roman" pitchFamily="18" charset="0"/>
              <a:cs typeface="Times New Roman" pitchFamily="18" charset="0"/>
            </a:rPr>
            <a:t> Sciences Haut de France</a:t>
          </a:r>
          <a:endParaRPr lang="fr-FR" sz="1400" kern="1200" dirty="0">
            <a:solidFill>
              <a:prstClr val="white"/>
            </a:solidFill>
            <a:latin typeface="Franklin Gothic Book" panose="020B0503020102020204" pitchFamily="34" charset="0"/>
            <a:ea typeface="+mn-ea"/>
            <a:cs typeface="Times New Roman" pitchFamily="18" charset="0"/>
          </a:endParaRPr>
        </a:p>
      </dgm:t>
    </dgm:pt>
    <dgm:pt modelId="{04D5B887-DD14-4FAD-88CD-885CCE3C7C70}" type="parTrans" cxnId="{26A168BB-D45A-4BF9-BEBC-0E66A963FDFE}">
      <dgm:prSet/>
      <dgm:spPr/>
      <dgm:t>
        <a:bodyPr/>
        <a:lstStyle/>
        <a:p>
          <a:endParaRPr lang="fr-FR"/>
        </a:p>
      </dgm:t>
    </dgm:pt>
    <dgm:pt modelId="{8F4BC256-6051-4EB1-A767-0957AC2C7453}" type="sibTrans" cxnId="{26A168BB-D45A-4BF9-BEBC-0E66A963FDFE}">
      <dgm:prSet/>
      <dgm:spPr/>
      <dgm:t>
        <a:bodyPr/>
        <a:lstStyle/>
        <a:p>
          <a:endParaRPr lang="fr-FR"/>
        </a:p>
      </dgm:t>
    </dgm:pt>
    <dgm:pt modelId="{1910081A-EA0D-4A8F-A945-4014F4368D1A}">
      <dgm:prSet phldrT="[Texte]" custT="1"/>
      <dgm:spPr/>
      <dgm:t>
        <a:bodyPr/>
        <a:lstStyle/>
        <a:p>
          <a:r>
            <a:rPr lang="en-US" altLang="fr-FR" sz="1400" dirty="0" smtClean="0">
              <a:latin typeface="Times New Roman" pitchFamily="18" charset="0"/>
              <a:cs typeface="Times New Roman" pitchFamily="18" charset="0"/>
            </a:rPr>
            <a:t>Central School of Marseille France</a:t>
          </a:r>
          <a:endParaRPr lang="fr-FR" sz="1400" dirty="0">
            <a:latin typeface="Franklin Gothic Book" panose="020B0503020102020204" pitchFamily="34" charset="0"/>
          </a:endParaRPr>
        </a:p>
      </dgm:t>
    </dgm:pt>
    <dgm:pt modelId="{9894306B-D513-4A1B-BBD8-46DF707F8E0B}" type="parTrans" cxnId="{A9D5E39B-8C50-4BDC-B2B5-82FF15290C45}">
      <dgm:prSet/>
      <dgm:spPr/>
      <dgm:t>
        <a:bodyPr/>
        <a:lstStyle/>
        <a:p>
          <a:endParaRPr lang="fr-FR"/>
        </a:p>
      </dgm:t>
    </dgm:pt>
    <dgm:pt modelId="{EC46160A-1EE9-4D48-8B4F-0EC10750129F}" type="sibTrans" cxnId="{A9D5E39B-8C50-4BDC-B2B5-82FF15290C45}">
      <dgm:prSet/>
      <dgm:spPr/>
      <dgm:t>
        <a:bodyPr/>
        <a:lstStyle/>
        <a:p>
          <a:endParaRPr lang="fr-FR"/>
        </a:p>
      </dgm:t>
    </dgm:pt>
    <dgm:pt modelId="{34C10F3B-6D7A-428A-A956-352C5C1A6DC0}">
      <dgm:prSet phldrT="[Texte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fr-FR" sz="1400" kern="1200" dirty="0" smtClean="0">
              <a:latin typeface="Times New Roman" pitchFamily="18" charset="0"/>
              <a:cs typeface="Times New Roman" pitchFamily="18" charset="0"/>
            </a:rPr>
            <a:t>National School of Textile Arts and Industries France</a:t>
          </a:r>
          <a:endParaRPr lang="fr-FR" sz="1400" kern="1200" dirty="0">
            <a:solidFill>
              <a:prstClr val="white"/>
            </a:solidFill>
            <a:latin typeface="Franklin Gothic Book" panose="020B0503020102020204" pitchFamily="34" charset="0"/>
            <a:ea typeface="+mn-ea"/>
            <a:cs typeface="Times New Roman" pitchFamily="18" charset="0"/>
          </a:endParaRPr>
        </a:p>
      </dgm:t>
    </dgm:pt>
    <dgm:pt modelId="{9A90D621-8537-48C9-9312-5A055E0D8F85}" type="parTrans" cxnId="{92BDC9BD-260F-4C42-9722-CA0E3C488BD2}">
      <dgm:prSet/>
      <dgm:spPr/>
      <dgm:t>
        <a:bodyPr/>
        <a:lstStyle/>
        <a:p>
          <a:endParaRPr lang="fr-FR"/>
        </a:p>
      </dgm:t>
    </dgm:pt>
    <dgm:pt modelId="{4E6E1900-7959-4DC0-B754-3481B95386AD}" type="sibTrans" cxnId="{92BDC9BD-260F-4C42-9722-CA0E3C488BD2}">
      <dgm:prSet/>
      <dgm:spPr/>
      <dgm:t>
        <a:bodyPr/>
        <a:lstStyle/>
        <a:p>
          <a:endParaRPr lang="fr-FR"/>
        </a:p>
      </dgm:t>
    </dgm:pt>
    <dgm:pt modelId="{E67C31CB-767D-4BD9-A768-0A91361247E8}">
      <dgm:prSet phldrT="[Texte]" custT="1"/>
      <dgm:spPr/>
      <dgm:t>
        <a:bodyPr/>
        <a:lstStyle/>
        <a:p>
          <a:r>
            <a:rPr lang="en-US" altLang="fr-FR" sz="1400" kern="1200" dirty="0" smtClean="0">
              <a:latin typeface="Times New Roman" pitchFamily="18" charset="0"/>
              <a:cs typeface="Times New Roman" pitchFamily="18" charset="0"/>
            </a:rPr>
            <a:t>University of Upper Alsace France</a:t>
          </a:r>
          <a:endParaRPr lang="fr-FR" sz="1400" kern="1200" dirty="0">
            <a:solidFill>
              <a:prstClr val="white"/>
            </a:solidFill>
            <a:latin typeface="Franklin Gothic Book" panose="020B0503020102020204" pitchFamily="34" charset="0"/>
            <a:ea typeface="+mn-ea"/>
            <a:cs typeface="Times New Roman" pitchFamily="18" charset="0"/>
          </a:endParaRPr>
        </a:p>
      </dgm:t>
    </dgm:pt>
    <dgm:pt modelId="{54FDAC3C-3389-432D-8A8C-0BE6D86B3C94}" type="parTrans" cxnId="{30D25AB1-04D6-4FD2-AE79-2DBCD529053C}">
      <dgm:prSet/>
      <dgm:spPr/>
      <dgm:t>
        <a:bodyPr/>
        <a:lstStyle/>
        <a:p>
          <a:endParaRPr lang="fr-FR"/>
        </a:p>
      </dgm:t>
    </dgm:pt>
    <dgm:pt modelId="{7114A8CB-AD82-4D65-8408-3FAFA438B544}" type="sibTrans" cxnId="{30D25AB1-04D6-4FD2-AE79-2DBCD529053C}">
      <dgm:prSet/>
      <dgm:spPr/>
      <dgm:t>
        <a:bodyPr/>
        <a:lstStyle/>
        <a:p>
          <a:endParaRPr lang="fr-FR"/>
        </a:p>
      </dgm:t>
    </dgm:pt>
    <dgm:pt modelId="{109E774B-9685-481A-B5D4-92C0CED4A4D0}" type="pres">
      <dgm:prSet presAssocID="{5549D83E-CC1F-4B32-B235-3FB238D88DE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347DF8E-0F33-4363-98D8-1D95DDEC83B5}" type="pres">
      <dgm:prSet presAssocID="{32B73DD6-D568-41B7-A569-9D27C94A15B4}" presName="centerShape" presStyleLbl="node0" presStyleIdx="0" presStyleCnt="1"/>
      <dgm:spPr/>
      <dgm:t>
        <a:bodyPr/>
        <a:lstStyle/>
        <a:p>
          <a:endParaRPr lang="fr-FR"/>
        </a:p>
      </dgm:t>
    </dgm:pt>
    <dgm:pt modelId="{0CC5CE59-F217-4114-BDF6-37607E076C50}" type="pres">
      <dgm:prSet presAssocID="{04D5B887-DD14-4FAD-88CD-885CCE3C7C70}" presName="Name9" presStyleLbl="parChTrans1D2" presStyleIdx="0" presStyleCnt="4"/>
      <dgm:spPr/>
      <dgm:t>
        <a:bodyPr/>
        <a:lstStyle/>
        <a:p>
          <a:endParaRPr lang="fr-FR"/>
        </a:p>
      </dgm:t>
    </dgm:pt>
    <dgm:pt modelId="{26FA48C3-8B57-4C72-A7A2-DFCF52CD1617}" type="pres">
      <dgm:prSet presAssocID="{04D5B887-DD14-4FAD-88CD-885CCE3C7C70}" presName="connTx" presStyleLbl="parChTrans1D2" presStyleIdx="0" presStyleCnt="4"/>
      <dgm:spPr/>
      <dgm:t>
        <a:bodyPr/>
        <a:lstStyle/>
        <a:p>
          <a:endParaRPr lang="fr-FR"/>
        </a:p>
      </dgm:t>
    </dgm:pt>
    <dgm:pt modelId="{5E321E82-2BB8-42A6-98FA-FFA01ED13EFB}" type="pres">
      <dgm:prSet presAssocID="{3304E4DE-5A3F-4C75-96DB-E679C4A7B85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B0FA8F-4471-43E3-8C59-1876707B1BDE}" type="pres">
      <dgm:prSet presAssocID="{9894306B-D513-4A1B-BBD8-46DF707F8E0B}" presName="Name9" presStyleLbl="parChTrans1D2" presStyleIdx="1" presStyleCnt="4"/>
      <dgm:spPr/>
      <dgm:t>
        <a:bodyPr/>
        <a:lstStyle/>
        <a:p>
          <a:endParaRPr lang="fr-FR"/>
        </a:p>
      </dgm:t>
    </dgm:pt>
    <dgm:pt modelId="{D90001C1-5122-4E50-851D-FCE23FD70D10}" type="pres">
      <dgm:prSet presAssocID="{9894306B-D513-4A1B-BBD8-46DF707F8E0B}" presName="connTx" presStyleLbl="parChTrans1D2" presStyleIdx="1" presStyleCnt="4"/>
      <dgm:spPr/>
      <dgm:t>
        <a:bodyPr/>
        <a:lstStyle/>
        <a:p>
          <a:endParaRPr lang="fr-FR"/>
        </a:p>
      </dgm:t>
    </dgm:pt>
    <dgm:pt modelId="{ADB9E549-58FC-47C9-8FDD-7BC6B1EBC0D8}" type="pres">
      <dgm:prSet presAssocID="{1910081A-EA0D-4A8F-A945-4014F4368D1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92CC40-60AD-46E8-95E4-ED70E341E05F}" type="pres">
      <dgm:prSet presAssocID="{9A90D621-8537-48C9-9312-5A055E0D8F85}" presName="Name9" presStyleLbl="parChTrans1D2" presStyleIdx="2" presStyleCnt="4"/>
      <dgm:spPr/>
      <dgm:t>
        <a:bodyPr/>
        <a:lstStyle/>
        <a:p>
          <a:endParaRPr lang="fr-FR"/>
        </a:p>
      </dgm:t>
    </dgm:pt>
    <dgm:pt modelId="{2817CE0E-30BB-4B20-9D8E-6448C69ECEF6}" type="pres">
      <dgm:prSet presAssocID="{9A90D621-8537-48C9-9312-5A055E0D8F85}" presName="connTx" presStyleLbl="parChTrans1D2" presStyleIdx="2" presStyleCnt="4"/>
      <dgm:spPr/>
      <dgm:t>
        <a:bodyPr/>
        <a:lstStyle/>
        <a:p>
          <a:endParaRPr lang="fr-FR"/>
        </a:p>
      </dgm:t>
    </dgm:pt>
    <dgm:pt modelId="{8D1D2D9D-FFAB-4155-B125-23BE14F2CAAC}" type="pres">
      <dgm:prSet presAssocID="{34C10F3B-6D7A-428A-A956-352C5C1A6DC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15CBD3-D2DE-4476-836B-51AE2A2E8A0D}" type="pres">
      <dgm:prSet presAssocID="{54FDAC3C-3389-432D-8A8C-0BE6D86B3C94}" presName="Name9" presStyleLbl="parChTrans1D2" presStyleIdx="3" presStyleCnt="4"/>
      <dgm:spPr/>
      <dgm:t>
        <a:bodyPr/>
        <a:lstStyle/>
        <a:p>
          <a:endParaRPr lang="fr-FR"/>
        </a:p>
      </dgm:t>
    </dgm:pt>
    <dgm:pt modelId="{3B7DB5A3-48A3-4D81-89A7-9F197076C1BC}" type="pres">
      <dgm:prSet presAssocID="{54FDAC3C-3389-432D-8A8C-0BE6D86B3C94}" presName="connTx" presStyleLbl="parChTrans1D2" presStyleIdx="3" presStyleCnt="4"/>
      <dgm:spPr/>
      <dgm:t>
        <a:bodyPr/>
        <a:lstStyle/>
        <a:p>
          <a:endParaRPr lang="fr-FR"/>
        </a:p>
      </dgm:t>
    </dgm:pt>
    <dgm:pt modelId="{C0611FBC-4CC1-4037-B9F3-0573E6A606BC}" type="pres">
      <dgm:prSet presAssocID="{E67C31CB-767D-4BD9-A768-0A91361247E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0B29638-47FD-4E86-8976-A921F7DAF4C4}" type="presOf" srcId="{54FDAC3C-3389-432D-8A8C-0BE6D86B3C94}" destId="{0115CBD3-D2DE-4476-836B-51AE2A2E8A0D}" srcOrd="0" destOrd="0" presId="urn:microsoft.com/office/officeart/2005/8/layout/radial1"/>
    <dgm:cxn modelId="{CB6A7BCA-F483-4698-8E5E-B58E801BAA34}" type="presOf" srcId="{5549D83E-CC1F-4B32-B235-3FB238D88DE4}" destId="{109E774B-9685-481A-B5D4-92C0CED4A4D0}" srcOrd="0" destOrd="0" presId="urn:microsoft.com/office/officeart/2005/8/layout/radial1"/>
    <dgm:cxn modelId="{6C2DC4DC-45FF-48A2-96F3-923335CCB4BB}" type="presOf" srcId="{9894306B-D513-4A1B-BBD8-46DF707F8E0B}" destId="{3FB0FA8F-4471-43E3-8C59-1876707B1BDE}" srcOrd="0" destOrd="0" presId="urn:microsoft.com/office/officeart/2005/8/layout/radial1"/>
    <dgm:cxn modelId="{95355CB9-C332-43AC-B0D9-61DED1A635D1}" type="presOf" srcId="{9A90D621-8537-48C9-9312-5A055E0D8F85}" destId="{5292CC40-60AD-46E8-95E4-ED70E341E05F}" srcOrd="0" destOrd="0" presId="urn:microsoft.com/office/officeart/2005/8/layout/radial1"/>
    <dgm:cxn modelId="{84B7ABA2-80D8-495A-899D-B2F583B7FCA2}" type="presOf" srcId="{04D5B887-DD14-4FAD-88CD-885CCE3C7C70}" destId="{0CC5CE59-F217-4114-BDF6-37607E076C50}" srcOrd="0" destOrd="0" presId="urn:microsoft.com/office/officeart/2005/8/layout/radial1"/>
    <dgm:cxn modelId="{BC785605-F193-4DA1-85C2-822113A3ADF9}" type="presOf" srcId="{9A90D621-8537-48C9-9312-5A055E0D8F85}" destId="{2817CE0E-30BB-4B20-9D8E-6448C69ECEF6}" srcOrd="1" destOrd="0" presId="urn:microsoft.com/office/officeart/2005/8/layout/radial1"/>
    <dgm:cxn modelId="{B9CED1E7-A73C-43D9-9768-D9871E0DA807}" type="presOf" srcId="{3304E4DE-5A3F-4C75-96DB-E679C4A7B850}" destId="{5E321E82-2BB8-42A6-98FA-FFA01ED13EFB}" srcOrd="0" destOrd="0" presId="urn:microsoft.com/office/officeart/2005/8/layout/radial1"/>
    <dgm:cxn modelId="{A9D5E39B-8C50-4BDC-B2B5-82FF15290C45}" srcId="{32B73DD6-D568-41B7-A569-9D27C94A15B4}" destId="{1910081A-EA0D-4A8F-A945-4014F4368D1A}" srcOrd="1" destOrd="0" parTransId="{9894306B-D513-4A1B-BBD8-46DF707F8E0B}" sibTransId="{EC46160A-1EE9-4D48-8B4F-0EC10750129F}"/>
    <dgm:cxn modelId="{60618365-959B-4D94-9449-3AD5460AB129}" srcId="{5549D83E-CC1F-4B32-B235-3FB238D88DE4}" destId="{32B73DD6-D568-41B7-A569-9D27C94A15B4}" srcOrd="0" destOrd="0" parTransId="{6A9CFF75-733F-454F-9B5A-2F15832CE504}" sibTransId="{C1BB0C83-2B2C-4B2B-8ED6-99D542B15C34}"/>
    <dgm:cxn modelId="{26A168BB-D45A-4BF9-BEBC-0E66A963FDFE}" srcId="{32B73DD6-D568-41B7-A569-9D27C94A15B4}" destId="{3304E4DE-5A3F-4C75-96DB-E679C4A7B850}" srcOrd="0" destOrd="0" parTransId="{04D5B887-DD14-4FAD-88CD-885CCE3C7C70}" sibTransId="{8F4BC256-6051-4EB1-A767-0957AC2C7453}"/>
    <dgm:cxn modelId="{92BDC9BD-260F-4C42-9722-CA0E3C488BD2}" srcId="{32B73DD6-D568-41B7-A569-9D27C94A15B4}" destId="{34C10F3B-6D7A-428A-A956-352C5C1A6DC0}" srcOrd="2" destOrd="0" parTransId="{9A90D621-8537-48C9-9312-5A055E0D8F85}" sibTransId="{4E6E1900-7959-4DC0-B754-3481B95386AD}"/>
    <dgm:cxn modelId="{30D25AB1-04D6-4FD2-AE79-2DBCD529053C}" srcId="{32B73DD6-D568-41B7-A569-9D27C94A15B4}" destId="{E67C31CB-767D-4BD9-A768-0A91361247E8}" srcOrd="3" destOrd="0" parTransId="{54FDAC3C-3389-432D-8A8C-0BE6D86B3C94}" sibTransId="{7114A8CB-AD82-4D65-8408-3FAFA438B544}"/>
    <dgm:cxn modelId="{B14A34DA-92E5-44A3-A24A-3E7A3C0261B7}" type="presOf" srcId="{54FDAC3C-3389-432D-8A8C-0BE6D86B3C94}" destId="{3B7DB5A3-48A3-4D81-89A7-9F197076C1BC}" srcOrd="1" destOrd="0" presId="urn:microsoft.com/office/officeart/2005/8/layout/radial1"/>
    <dgm:cxn modelId="{977323CF-7F80-46CA-A19B-80E805085240}" type="presOf" srcId="{1910081A-EA0D-4A8F-A945-4014F4368D1A}" destId="{ADB9E549-58FC-47C9-8FDD-7BC6B1EBC0D8}" srcOrd="0" destOrd="0" presId="urn:microsoft.com/office/officeart/2005/8/layout/radial1"/>
    <dgm:cxn modelId="{7E145ED0-FFA1-4608-9C49-1FF843FE5EDB}" type="presOf" srcId="{32B73DD6-D568-41B7-A569-9D27C94A15B4}" destId="{8347DF8E-0F33-4363-98D8-1D95DDEC83B5}" srcOrd="0" destOrd="0" presId="urn:microsoft.com/office/officeart/2005/8/layout/radial1"/>
    <dgm:cxn modelId="{6840CB1F-AE81-47E1-8527-E8BE92C1FD60}" type="presOf" srcId="{E67C31CB-767D-4BD9-A768-0A91361247E8}" destId="{C0611FBC-4CC1-4037-B9F3-0573E6A606BC}" srcOrd="0" destOrd="0" presId="urn:microsoft.com/office/officeart/2005/8/layout/radial1"/>
    <dgm:cxn modelId="{511F7497-E9DA-4EE2-A228-9A09BA4F9652}" type="presOf" srcId="{34C10F3B-6D7A-428A-A956-352C5C1A6DC0}" destId="{8D1D2D9D-FFAB-4155-B125-23BE14F2CAAC}" srcOrd="0" destOrd="0" presId="urn:microsoft.com/office/officeart/2005/8/layout/radial1"/>
    <dgm:cxn modelId="{6F69FA6A-2071-4A9D-A397-0CD732B64456}" type="presOf" srcId="{04D5B887-DD14-4FAD-88CD-885CCE3C7C70}" destId="{26FA48C3-8B57-4C72-A7A2-DFCF52CD1617}" srcOrd="1" destOrd="0" presId="urn:microsoft.com/office/officeart/2005/8/layout/radial1"/>
    <dgm:cxn modelId="{B3EC1665-605C-4E93-8A86-3B8C0B4991A6}" type="presOf" srcId="{9894306B-D513-4A1B-BBD8-46DF707F8E0B}" destId="{D90001C1-5122-4E50-851D-FCE23FD70D10}" srcOrd="1" destOrd="0" presId="urn:microsoft.com/office/officeart/2005/8/layout/radial1"/>
    <dgm:cxn modelId="{C80B608B-43B7-44DE-A3E5-5922F5E59AE1}" type="presParOf" srcId="{109E774B-9685-481A-B5D4-92C0CED4A4D0}" destId="{8347DF8E-0F33-4363-98D8-1D95DDEC83B5}" srcOrd="0" destOrd="0" presId="urn:microsoft.com/office/officeart/2005/8/layout/radial1"/>
    <dgm:cxn modelId="{B027E619-2D94-4432-B4B5-ABAEB664C8ED}" type="presParOf" srcId="{109E774B-9685-481A-B5D4-92C0CED4A4D0}" destId="{0CC5CE59-F217-4114-BDF6-37607E076C50}" srcOrd="1" destOrd="0" presId="urn:microsoft.com/office/officeart/2005/8/layout/radial1"/>
    <dgm:cxn modelId="{7087A265-B959-4376-A238-82324491A0A5}" type="presParOf" srcId="{0CC5CE59-F217-4114-BDF6-37607E076C50}" destId="{26FA48C3-8B57-4C72-A7A2-DFCF52CD1617}" srcOrd="0" destOrd="0" presId="urn:microsoft.com/office/officeart/2005/8/layout/radial1"/>
    <dgm:cxn modelId="{5B1EC071-9F9E-43B6-B050-1DF235F2C677}" type="presParOf" srcId="{109E774B-9685-481A-B5D4-92C0CED4A4D0}" destId="{5E321E82-2BB8-42A6-98FA-FFA01ED13EFB}" srcOrd="2" destOrd="0" presId="urn:microsoft.com/office/officeart/2005/8/layout/radial1"/>
    <dgm:cxn modelId="{0FAB7077-33E5-432A-90E2-93ADA34A514F}" type="presParOf" srcId="{109E774B-9685-481A-B5D4-92C0CED4A4D0}" destId="{3FB0FA8F-4471-43E3-8C59-1876707B1BDE}" srcOrd="3" destOrd="0" presId="urn:microsoft.com/office/officeart/2005/8/layout/radial1"/>
    <dgm:cxn modelId="{88978CC7-7F32-4191-B3B9-C0BA8010DA53}" type="presParOf" srcId="{3FB0FA8F-4471-43E3-8C59-1876707B1BDE}" destId="{D90001C1-5122-4E50-851D-FCE23FD70D10}" srcOrd="0" destOrd="0" presId="urn:microsoft.com/office/officeart/2005/8/layout/radial1"/>
    <dgm:cxn modelId="{C14109B0-19B4-45A0-AF33-45FB6C9B4356}" type="presParOf" srcId="{109E774B-9685-481A-B5D4-92C0CED4A4D0}" destId="{ADB9E549-58FC-47C9-8FDD-7BC6B1EBC0D8}" srcOrd="4" destOrd="0" presId="urn:microsoft.com/office/officeart/2005/8/layout/radial1"/>
    <dgm:cxn modelId="{DF40C15C-31BF-4151-A241-8F49694F51E0}" type="presParOf" srcId="{109E774B-9685-481A-B5D4-92C0CED4A4D0}" destId="{5292CC40-60AD-46E8-95E4-ED70E341E05F}" srcOrd="5" destOrd="0" presId="urn:microsoft.com/office/officeart/2005/8/layout/radial1"/>
    <dgm:cxn modelId="{7CAA5304-1F96-4333-B793-B8CD117279A9}" type="presParOf" srcId="{5292CC40-60AD-46E8-95E4-ED70E341E05F}" destId="{2817CE0E-30BB-4B20-9D8E-6448C69ECEF6}" srcOrd="0" destOrd="0" presId="urn:microsoft.com/office/officeart/2005/8/layout/radial1"/>
    <dgm:cxn modelId="{74A36E76-C570-4EA8-8F40-4FF06F1AA599}" type="presParOf" srcId="{109E774B-9685-481A-B5D4-92C0CED4A4D0}" destId="{8D1D2D9D-FFAB-4155-B125-23BE14F2CAAC}" srcOrd="6" destOrd="0" presId="urn:microsoft.com/office/officeart/2005/8/layout/radial1"/>
    <dgm:cxn modelId="{5E5204AD-4672-4927-93E1-681C35E2C8B5}" type="presParOf" srcId="{109E774B-9685-481A-B5D4-92C0CED4A4D0}" destId="{0115CBD3-D2DE-4476-836B-51AE2A2E8A0D}" srcOrd="7" destOrd="0" presId="urn:microsoft.com/office/officeart/2005/8/layout/radial1"/>
    <dgm:cxn modelId="{71C5D3B6-1ED4-46F1-A9A4-5AC9E3E53FD5}" type="presParOf" srcId="{0115CBD3-D2DE-4476-836B-51AE2A2E8A0D}" destId="{3B7DB5A3-48A3-4D81-89A7-9F197076C1BC}" srcOrd="0" destOrd="0" presId="urn:microsoft.com/office/officeart/2005/8/layout/radial1"/>
    <dgm:cxn modelId="{A61F88C0-4D46-4057-8337-B56B8DBCE119}" type="presParOf" srcId="{109E774B-9685-481A-B5D4-92C0CED4A4D0}" destId="{C0611FBC-4CC1-4037-B9F3-0573E6A606B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7DF8E-0F33-4363-98D8-1D95DDEC83B5}">
      <dsp:nvSpPr>
        <dsp:cNvPr id="0" name=""/>
        <dsp:cNvSpPr/>
      </dsp:nvSpPr>
      <dsp:spPr>
        <a:xfrm>
          <a:off x="3317797" y="1963130"/>
          <a:ext cx="1492405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/>
            <a:t>Ecole Nationale d'Ingénieurs de Monastir</a:t>
          </a:r>
          <a:endParaRPr lang="fr-FR" sz="1600" kern="1200" dirty="0">
            <a:latin typeface="Franklin Gothic Demi" panose="020B0703020102020204" pitchFamily="34" charset="0"/>
          </a:endParaRPr>
        </a:p>
      </dsp:txBody>
      <dsp:txXfrm>
        <a:off x="3536355" y="2181688"/>
        <a:ext cx="1055289" cy="1055289"/>
      </dsp:txXfrm>
    </dsp:sp>
    <dsp:sp modelId="{0CC5CE59-F217-4114-BDF6-37607E076C50}">
      <dsp:nvSpPr>
        <dsp:cNvPr id="0" name=""/>
        <dsp:cNvSpPr/>
      </dsp:nvSpPr>
      <dsp:spPr>
        <a:xfrm rot="16200000">
          <a:off x="3838366" y="1720972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052718" y="1726216"/>
        <a:ext cx="22563" cy="22563"/>
      </dsp:txXfrm>
    </dsp:sp>
    <dsp:sp modelId="{5E321E82-2BB8-42A6-98FA-FFA01ED13EFB}">
      <dsp:nvSpPr>
        <dsp:cNvPr id="0" name=""/>
        <dsp:cNvSpPr/>
      </dsp:nvSpPr>
      <dsp:spPr>
        <a:xfrm>
          <a:off x="3317797" y="19459"/>
          <a:ext cx="1492405" cy="14924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400" kern="1200" dirty="0" smtClean="0">
              <a:latin typeface="Times New Roman" pitchFamily="18" charset="0"/>
              <a:cs typeface="Times New Roman" pitchFamily="18" charset="0"/>
            </a:rPr>
            <a:t>National Institute of </a:t>
          </a:r>
          <a:r>
            <a:rPr lang="fr-FR" altLang="fr-FR" sz="1400" kern="1200" dirty="0" err="1" smtClean="0">
              <a:latin typeface="Times New Roman" pitchFamily="18" charset="0"/>
              <a:cs typeface="Times New Roman" pitchFamily="18" charset="0"/>
            </a:rPr>
            <a:t>Applied</a:t>
          </a:r>
          <a:r>
            <a:rPr lang="fr-FR" altLang="fr-FR" sz="1400" kern="1200" dirty="0" smtClean="0">
              <a:latin typeface="Times New Roman" pitchFamily="18" charset="0"/>
              <a:cs typeface="Times New Roman" pitchFamily="18" charset="0"/>
            </a:rPr>
            <a:t> Sciences Haut de France</a:t>
          </a:r>
          <a:endParaRPr lang="fr-FR" sz="1400" kern="1200" dirty="0">
            <a:solidFill>
              <a:prstClr val="white"/>
            </a:solidFill>
            <a:latin typeface="Franklin Gothic Book" panose="020B0503020102020204" pitchFamily="34" charset="0"/>
            <a:ea typeface="+mn-ea"/>
            <a:cs typeface="Times New Roman" pitchFamily="18" charset="0"/>
          </a:endParaRPr>
        </a:p>
      </dsp:txBody>
      <dsp:txXfrm>
        <a:off x="3536355" y="238017"/>
        <a:ext cx="1055289" cy="1055289"/>
      </dsp:txXfrm>
    </dsp:sp>
    <dsp:sp modelId="{3FB0FA8F-4471-43E3-8C59-1876707B1BDE}">
      <dsp:nvSpPr>
        <dsp:cNvPr id="0" name=""/>
        <dsp:cNvSpPr/>
      </dsp:nvSpPr>
      <dsp:spPr>
        <a:xfrm>
          <a:off x="4810202" y="2692808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5024554" y="2698051"/>
        <a:ext cx="22563" cy="22563"/>
      </dsp:txXfrm>
    </dsp:sp>
    <dsp:sp modelId="{ADB9E549-58FC-47C9-8FDD-7BC6B1EBC0D8}">
      <dsp:nvSpPr>
        <dsp:cNvPr id="0" name=""/>
        <dsp:cNvSpPr/>
      </dsp:nvSpPr>
      <dsp:spPr>
        <a:xfrm>
          <a:off x="5261469" y="1963130"/>
          <a:ext cx="1492405" cy="1492405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fr-FR" sz="1400" kern="1200" dirty="0" smtClean="0">
              <a:latin typeface="Times New Roman" pitchFamily="18" charset="0"/>
              <a:cs typeface="Times New Roman" pitchFamily="18" charset="0"/>
            </a:rPr>
            <a:t>Central School of Marseille France</a:t>
          </a:r>
          <a:endParaRPr lang="fr-FR" sz="1400" kern="1200" dirty="0">
            <a:latin typeface="Franklin Gothic Book" panose="020B0503020102020204" pitchFamily="34" charset="0"/>
          </a:endParaRPr>
        </a:p>
      </dsp:txBody>
      <dsp:txXfrm>
        <a:off x="5480027" y="2181688"/>
        <a:ext cx="1055289" cy="1055289"/>
      </dsp:txXfrm>
    </dsp:sp>
    <dsp:sp modelId="{5292CC40-60AD-46E8-95E4-ED70E341E05F}">
      <dsp:nvSpPr>
        <dsp:cNvPr id="0" name=""/>
        <dsp:cNvSpPr/>
      </dsp:nvSpPr>
      <dsp:spPr>
        <a:xfrm rot="5400000">
          <a:off x="3838366" y="3664644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052718" y="3669887"/>
        <a:ext cx="22563" cy="22563"/>
      </dsp:txXfrm>
    </dsp:sp>
    <dsp:sp modelId="{8D1D2D9D-FFAB-4155-B125-23BE14F2CAAC}">
      <dsp:nvSpPr>
        <dsp:cNvPr id="0" name=""/>
        <dsp:cNvSpPr/>
      </dsp:nvSpPr>
      <dsp:spPr>
        <a:xfrm>
          <a:off x="3317797" y="3906802"/>
          <a:ext cx="1492405" cy="1492405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fr-FR" sz="1400" kern="1200" dirty="0" smtClean="0">
              <a:latin typeface="Times New Roman" pitchFamily="18" charset="0"/>
              <a:cs typeface="Times New Roman" pitchFamily="18" charset="0"/>
            </a:rPr>
            <a:t>National School of Textile Arts and Industries France</a:t>
          </a:r>
          <a:endParaRPr lang="fr-FR" sz="1400" kern="1200" dirty="0">
            <a:solidFill>
              <a:prstClr val="white"/>
            </a:solidFill>
            <a:latin typeface="Franklin Gothic Book" panose="020B0503020102020204" pitchFamily="34" charset="0"/>
            <a:ea typeface="+mn-ea"/>
            <a:cs typeface="Times New Roman" pitchFamily="18" charset="0"/>
          </a:endParaRPr>
        </a:p>
      </dsp:txBody>
      <dsp:txXfrm>
        <a:off x="3536355" y="4125360"/>
        <a:ext cx="1055289" cy="1055289"/>
      </dsp:txXfrm>
    </dsp:sp>
    <dsp:sp modelId="{0115CBD3-D2DE-4476-836B-51AE2A2E8A0D}">
      <dsp:nvSpPr>
        <dsp:cNvPr id="0" name=""/>
        <dsp:cNvSpPr/>
      </dsp:nvSpPr>
      <dsp:spPr>
        <a:xfrm rot="10800000">
          <a:off x="2866530" y="2692808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3080882" y="2698051"/>
        <a:ext cx="22563" cy="22563"/>
      </dsp:txXfrm>
    </dsp:sp>
    <dsp:sp modelId="{C0611FBC-4CC1-4037-B9F3-0573E6A606BC}">
      <dsp:nvSpPr>
        <dsp:cNvPr id="0" name=""/>
        <dsp:cNvSpPr/>
      </dsp:nvSpPr>
      <dsp:spPr>
        <a:xfrm>
          <a:off x="1374125" y="1963130"/>
          <a:ext cx="1492405" cy="1492405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fr-FR" sz="1400" kern="1200" dirty="0" smtClean="0">
              <a:latin typeface="Times New Roman" pitchFamily="18" charset="0"/>
              <a:cs typeface="Times New Roman" pitchFamily="18" charset="0"/>
            </a:rPr>
            <a:t>University of Upper Alsace France</a:t>
          </a:r>
          <a:endParaRPr lang="fr-FR" sz="1400" kern="1200" dirty="0">
            <a:solidFill>
              <a:prstClr val="white"/>
            </a:solidFill>
            <a:latin typeface="Franklin Gothic Book" panose="020B0503020102020204" pitchFamily="34" charset="0"/>
            <a:ea typeface="+mn-ea"/>
            <a:cs typeface="Times New Roman" pitchFamily="18" charset="0"/>
          </a:endParaRPr>
        </a:p>
      </dsp:txBody>
      <dsp:txXfrm>
        <a:off x="1592683" y="2181688"/>
        <a:ext cx="1055289" cy="1055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ECEB6-D8D1-4914-99DF-CE68F27097C4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50DDC-D977-400E-8AAF-B0B0035D1A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83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1DFD-8809-4D09-831D-834FA47A30BE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8030-B3D4-4F21-B752-77263361E8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1DFD-8809-4D09-831D-834FA47A30BE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8030-B3D4-4F21-B752-77263361E8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76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1DFD-8809-4D09-831D-834FA47A30BE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8030-B3D4-4F21-B752-77263361E8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59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1DFD-8809-4D09-831D-834FA47A30BE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8030-B3D4-4F21-B752-77263361E8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77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1DFD-8809-4D09-831D-834FA47A30BE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8030-B3D4-4F21-B752-77263361E8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58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1DFD-8809-4D09-831D-834FA47A30BE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8030-B3D4-4F21-B752-77263361E8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1DFD-8809-4D09-831D-834FA47A30BE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8030-B3D4-4F21-B752-77263361E8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6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1DFD-8809-4D09-831D-834FA47A30BE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8030-B3D4-4F21-B752-77263361E8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063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1DFD-8809-4D09-831D-834FA47A30BE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8030-B3D4-4F21-B752-77263361E8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315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1DFD-8809-4D09-831D-834FA47A30BE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8030-B3D4-4F21-B752-77263361E8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11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1DFD-8809-4D09-831D-834FA47A30BE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8030-B3D4-4F21-B752-77263361E8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39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A1DFD-8809-4D09-831D-834FA47A30BE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88030-B3D4-4F21-B752-77263361E8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98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4.png"/><Relationship Id="rId16" Type="http://schemas.openxmlformats.org/officeDocument/2006/relationships/image" Target="../media/image20.jpeg"/><Relationship Id="rId20" Type="http://schemas.openxmlformats.org/officeDocument/2006/relationships/image" Target="../media/image24.png"/><Relationship Id="rId29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jpe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23" Type="http://schemas.openxmlformats.org/officeDocument/2006/relationships/image" Target="../media/image27.png"/><Relationship Id="rId28" Type="http://schemas.openxmlformats.org/officeDocument/2006/relationships/image" Target="../media/image32.jpe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Relationship Id="rId27" Type="http://schemas.openxmlformats.org/officeDocument/2006/relationships/image" Target="../media/image31.png"/><Relationship Id="rId30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wide.espacenet.com/patent/search/family/062814692/publication/TN2016000425A1?q=pa%20any%20%22monastir%2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4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.png"/><Relationship Id="rId9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mailto:sana.salah@u-monastir.tn" TargetMode="External"/><Relationship Id="rId3" Type="http://schemas.openxmlformats.org/officeDocument/2006/relationships/image" Target="../media/image71.jpeg"/><Relationship Id="rId7" Type="http://schemas.openxmlformats.org/officeDocument/2006/relationships/image" Target="../media/image7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hedibelhadjsalah1@gmail.com" TargetMode="External"/><Relationship Id="rId5" Type="http://schemas.openxmlformats.org/officeDocument/2006/relationships/hyperlink" Target="mailto:kamel.charrada@u-monastir.tn" TargetMode="External"/><Relationship Id="rId10" Type="http://schemas.openxmlformats.org/officeDocument/2006/relationships/hyperlink" Target="mailto:mseknihatemum@gmail.com" TargetMode="External"/><Relationship Id="rId4" Type="http://schemas.openxmlformats.org/officeDocument/2006/relationships/image" Target="../media/image72.jpg"/><Relationship Id="rId9" Type="http://schemas.openxmlformats.org/officeDocument/2006/relationships/image" Target="../media/image7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4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bm.rnu.tn/" TargetMode="External"/><Relationship Id="rId13" Type="http://schemas.openxmlformats.org/officeDocument/2006/relationships/hyperlink" Target="http://www.ismmm.rnu.tn/" TargetMode="External"/><Relationship Id="rId18" Type="http://schemas.openxmlformats.org/officeDocument/2006/relationships/hyperlink" Target="http://www.esstsm.tn/" TargetMode="External"/><Relationship Id="rId3" Type="http://schemas.openxmlformats.org/officeDocument/2006/relationships/hyperlink" Target="https://fsm.rnu.tn/" TargetMode="External"/><Relationship Id="rId7" Type="http://schemas.openxmlformats.org/officeDocument/2006/relationships/hyperlink" Target="https://fsegma.rnu.tn/" TargetMode="External"/><Relationship Id="rId12" Type="http://schemas.openxmlformats.org/officeDocument/2006/relationships/hyperlink" Target="http://www.iseahm.rnu.tn/fr/" TargetMode="External"/><Relationship Id="rId17" Type="http://schemas.openxmlformats.org/officeDocument/2006/relationships/hyperlink" Target="https://enim.rnu.tn/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s://isima.rnu.tn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mdm.rnu.tn/" TargetMode="External"/><Relationship Id="rId11" Type="http://schemas.openxmlformats.org/officeDocument/2006/relationships/hyperlink" Target="http://www.isimm.rnu.tn/" TargetMode="External"/><Relationship Id="rId5" Type="http://schemas.openxmlformats.org/officeDocument/2006/relationships/hyperlink" Target="http://www.fphm.rnu.tn/" TargetMode="External"/><Relationship Id="rId15" Type="http://schemas.openxmlformats.org/officeDocument/2006/relationships/hyperlink" Target="https://isammh.rnu.tn/" TargetMode="External"/><Relationship Id="rId10" Type="http://schemas.openxmlformats.org/officeDocument/2006/relationships/hyperlink" Target="https://islaatm.rnu.tn/" TargetMode="External"/><Relationship Id="rId4" Type="http://schemas.openxmlformats.org/officeDocument/2006/relationships/hyperlink" Target="https://www.fmm.tn/" TargetMode="External"/><Relationship Id="rId9" Type="http://schemas.openxmlformats.org/officeDocument/2006/relationships/hyperlink" Target="https://ipeim.rnu.tn/" TargetMode="External"/><Relationship Id="rId14" Type="http://schemas.openxmlformats.org/officeDocument/2006/relationships/hyperlink" Target="https://issatmh.rnu.tn/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hyperlink" Target="https://www.youtube.com/channel/UCzzK8nniTZFS1V5bAtRsGjg" TargetMode="External"/><Relationship Id="rId7" Type="http://schemas.openxmlformats.org/officeDocument/2006/relationships/hyperlink" Target="https://fr.linkedin.com/school/universit%C3%A9-de-monasti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um@um.rnu.tn" TargetMode="External"/><Relationship Id="rId5" Type="http://schemas.openxmlformats.org/officeDocument/2006/relationships/hyperlink" Target="http://www.um.rnu.tn/" TargetMode="External"/><Relationship Id="rId10" Type="http://schemas.openxmlformats.org/officeDocument/2006/relationships/image" Target="../media/image82.png"/><Relationship Id="rId4" Type="http://schemas.openxmlformats.org/officeDocument/2006/relationships/image" Target="../media/image80.png"/><Relationship Id="rId9" Type="http://schemas.openxmlformats.org/officeDocument/2006/relationships/hyperlink" Target="https://www.facebook.com/monastir.universit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8CD7084-68E2-4775-B707-323D29D3CE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165" y="556182"/>
            <a:ext cx="1734531" cy="24225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7637" y="2978744"/>
            <a:ext cx="65055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>
                <a:solidFill>
                  <a:srgbClr val="1F4782"/>
                </a:solidFill>
                <a:latin typeface="Franklin Gothic Demi Cond" panose="020B0706030402020204" pitchFamily="34" charset="0"/>
              </a:rPr>
              <a:t>Université de Monastir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7637" y="3748185"/>
            <a:ext cx="6505588" cy="785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600" dirty="0">
                <a:solidFill>
                  <a:srgbClr val="002060"/>
                </a:solidFill>
                <a:latin typeface="Franklin Gothic Demi Cond" panose="020B0706030402020204" pitchFamily="34" charset="0"/>
                <a:ea typeface="Arial Unicode MS"/>
                <a:cs typeface="Arial Unicode MS"/>
              </a:rPr>
              <a:t>Vers une université innovante, entrepreneuriale, excellente,</a:t>
            </a:r>
          </a:p>
          <a:p>
            <a:pPr algn="ctr">
              <a:lnSpc>
                <a:spcPct val="150000"/>
              </a:lnSpc>
            </a:pPr>
            <a:r>
              <a:rPr lang="fr-FR" sz="1600" dirty="0">
                <a:solidFill>
                  <a:srgbClr val="002060"/>
                </a:solidFill>
                <a:latin typeface="Franklin Gothic Demi Cond" panose="020B0706030402020204" pitchFamily="34" charset="0"/>
                <a:ea typeface="Arial Unicode MS"/>
                <a:cs typeface="Arial Unicode MS"/>
              </a:rPr>
              <a:t>socialement responsable et à forte visibilité</a:t>
            </a:r>
          </a:p>
        </p:txBody>
      </p:sp>
    </p:spTree>
    <p:extLst>
      <p:ext uri="{BB962C8B-B14F-4D97-AF65-F5344CB8AC3E}">
        <p14:creationId xmlns:p14="http://schemas.microsoft.com/office/powerpoint/2010/main" val="3607531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8CD7084-68E2-4775-B707-323D29D3C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62" y="6014301"/>
            <a:ext cx="452126" cy="63147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12056882" y="6014301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rot="5400000">
            <a:off x="11726944" y="63441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rot="5400000">
            <a:off x="576082" y="-107099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10800000">
            <a:off x="246144" y="2227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347687" y="347810"/>
            <a:ext cx="567426" cy="567427"/>
            <a:chOff x="1940106" y="2516849"/>
            <a:chExt cx="567426" cy="567427"/>
          </a:xfrm>
        </p:grpSpPr>
        <p:grpSp>
          <p:nvGrpSpPr>
            <p:cNvPr id="8" name="Groupe 7"/>
            <p:cNvGrpSpPr/>
            <p:nvPr/>
          </p:nvGrpSpPr>
          <p:grpSpPr>
            <a:xfrm>
              <a:off x="1940106" y="2516849"/>
              <a:ext cx="567426" cy="567427"/>
              <a:chOff x="8510588" y="1707914"/>
              <a:chExt cx="461962" cy="461963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8510588" y="1707914"/>
                <a:ext cx="461962" cy="461963"/>
              </a:xfrm>
              <a:prstGeom prst="ellipse">
                <a:avLst/>
              </a:prstGeom>
              <a:solidFill>
                <a:srgbClr val="FE65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8615568" y="1812895"/>
                <a:ext cx="252000" cy="252000"/>
              </a:xfrm>
              <a:prstGeom prst="ellipse">
                <a:avLst/>
              </a:prstGeom>
              <a:solidFill>
                <a:srgbClr val="F8B5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014005" y="2621858"/>
              <a:ext cx="43847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>
                  <a:solidFill>
                    <a:srgbClr val="1F4782"/>
                  </a:solidFill>
                  <a:latin typeface="Franklin Gothic Book" panose="020B0503020102020204" pitchFamily="34" charset="0"/>
                </a:rPr>
                <a:t>03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34938" y="394945"/>
            <a:ext cx="5084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400" dirty="0">
                <a:solidFill>
                  <a:srgbClr val="FE6519"/>
                </a:solidFill>
                <a:latin typeface="Franklin Gothic Book" panose="020B0503020102020204" pitchFamily="34" charset="0"/>
              </a:rPr>
              <a:t>Formation</a:t>
            </a:r>
            <a:endParaRPr lang="en-US" sz="2400" dirty="0">
              <a:solidFill>
                <a:srgbClr val="FE651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716742" y="614250"/>
            <a:ext cx="3764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163561"/>
                </a:solidFill>
                <a:latin typeface="Franklin Gothic Book" panose="020B0503020102020204" pitchFamily="34" charset="0"/>
                <a:ea typeface="Open Sans"/>
                <a:cs typeface="Lato"/>
              </a:rPr>
              <a:t>Université</a:t>
            </a:r>
            <a:r>
              <a:rPr lang="en-US" sz="2400" b="1" dirty="0">
                <a:solidFill>
                  <a:srgbClr val="163561"/>
                </a:solidFill>
                <a:latin typeface="Franklin Gothic Book" panose="020B0503020102020204" pitchFamily="34" charset="0"/>
                <a:ea typeface="Open Sans"/>
                <a:cs typeface="Lato"/>
              </a:rPr>
              <a:t> </a:t>
            </a:r>
            <a:r>
              <a:rPr lang="en-US" sz="2400" b="1" dirty="0" err="1">
                <a:solidFill>
                  <a:srgbClr val="163561"/>
                </a:solidFill>
                <a:latin typeface="Franklin Gothic Book" panose="020B0503020102020204" pitchFamily="34" charset="0"/>
                <a:ea typeface="Open Sans"/>
                <a:cs typeface="Lato"/>
              </a:rPr>
              <a:t>Multidisciplinaire</a:t>
            </a:r>
            <a:endParaRPr lang="en-US" sz="2400" b="1" dirty="0">
              <a:solidFill>
                <a:srgbClr val="163561"/>
              </a:solidFill>
              <a:latin typeface="Franklin Gothic Book" panose="020B0503020102020204" pitchFamily="34" charset="0"/>
              <a:ea typeface="Open Sans" panose="020B0606030504020204" pitchFamily="34" charset="0"/>
              <a:cs typeface="Lato" panose="020F0502020204030203" pitchFamily="34" charset="0"/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246143" y="2676363"/>
            <a:ext cx="1407000" cy="1407002"/>
          </a:xfrm>
          <a:prstGeom prst="ellipse">
            <a:avLst/>
          </a:prstGeom>
          <a:noFill/>
          <a:ln w="28575">
            <a:solidFill>
              <a:srgbClr val="FE65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69" name="Rectangle 68"/>
          <p:cNvSpPr/>
          <p:nvPr/>
        </p:nvSpPr>
        <p:spPr>
          <a:xfrm>
            <a:off x="348323" y="2852211"/>
            <a:ext cx="1165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b="1" dirty="0">
                <a:solidFill>
                  <a:srgbClr val="1F4782"/>
                </a:solidFill>
                <a:latin typeface="Franklin Gothic Book" panose="020B0503020102020204" pitchFamily="34" charset="0"/>
              </a:rPr>
              <a:t>10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77065" y="4083365"/>
            <a:ext cx="1545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1F4782"/>
                </a:solidFill>
                <a:latin typeface="Franklin Gothic Book" panose="020B0503020102020204" pitchFamily="34" charset="0"/>
                <a:ea typeface="ＭＳ Ｐゴシック" charset="0"/>
              </a:rPr>
              <a:t>Domaines </a:t>
            </a:r>
          </a:p>
          <a:p>
            <a:pPr algn="ctr"/>
            <a:r>
              <a:rPr lang="fr-FR" dirty="0">
                <a:solidFill>
                  <a:srgbClr val="1F4782"/>
                </a:solidFill>
                <a:latin typeface="Franklin Gothic Book" panose="020B0503020102020204" pitchFamily="34" charset="0"/>
                <a:ea typeface="ＭＳ Ｐゴシック" charset="0"/>
              </a:rPr>
              <a:t>de Formation</a:t>
            </a:r>
          </a:p>
        </p:txBody>
      </p:sp>
      <p:sp>
        <p:nvSpPr>
          <p:cNvPr id="74" name="Rectangle à coins arrondis 73"/>
          <p:cNvSpPr/>
          <p:nvPr/>
        </p:nvSpPr>
        <p:spPr>
          <a:xfrm>
            <a:off x="1904214" y="1261333"/>
            <a:ext cx="9851011" cy="31725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fr-FR" b="1" dirty="0">
                <a:solidFill>
                  <a:srgbClr val="1F4782"/>
                </a:solidFill>
                <a:latin typeface="Franklin Gothic Book" panose="020B0503020102020204" pitchFamily="34" charset="0"/>
              </a:rPr>
              <a:t>        Sciences fondamentales</a:t>
            </a:r>
          </a:p>
        </p:txBody>
      </p:sp>
      <p:sp>
        <p:nvSpPr>
          <p:cNvPr id="75" name="Rectangle à coins arrondis 74"/>
          <p:cNvSpPr/>
          <p:nvPr/>
        </p:nvSpPr>
        <p:spPr>
          <a:xfrm>
            <a:off x="1899413" y="1752465"/>
            <a:ext cx="9851011" cy="31725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fr-FR" b="1" dirty="0">
                <a:solidFill>
                  <a:srgbClr val="1F4782"/>
                </a:solidFill>
                <a:latin typeface="Franklin Gothic Book" panose="020B0503020102020204" pitchFamily="34" charset="0"/>
              </a:rPr>
              <a:t>        Sciences d'ingénieur</a:t>
            </a:r>
          </a:p>
        </p:txBody>
      </p:sp>
      <p:sp>
        <p:nvSpPr>
          <p:cNvPr id="76" name="Rectangle à coins arrondis 75"/>
          <p:cNvSpPr/>
          <p:nvPr/>
        </p:nvSpPr>
        <p:spPr>
          <a:xfrm>
            <a:off x="1889812" y="2242481"/>
            <a:ext cx="9851011" cy="31725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fr-FR" b="1" dirty="0">
                <a:solidFill>
                  <a:srgbClr val="1F4782"/>
                </a:solidFill>
                <a:latin typeface="Franklin Gothic Book" panose="020B0503020102020204" pitchFamily="34" charset="0"/>
              </a:rPr>
              <a:t>        Sciences médicales et pharmacie</a:t>
            </a:r>
          </a:p>
        </p:txBody>
      </p:sp>
      <p:sp>
        <p:nvSpPr>
          <p:cNvPr id="77" name="Rectangle à coins arrondis 76"/>
          <p:cNvSpPr/>
          <p:nvPr/>
        </p:nvSpPr>
        <p:spPr>
          <a:xfrm>
            <a:off x="1889813" y="2716799"/>
            <a:ext cx="9851011" cy="31725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fr-FR" b="1" dirty="0">
                <a:solidFill>
                  <a:srgbClr val="1F4782"/>
                </a:solidFill>
                <a:latin typeface="Franklin Gothic Book" panose="020B0503020102020204" pitchFamily="34" charset="0"/>
              </a:rPr>
              <a:t>        Sciences paramédicales</a:t>
            </a:r>
          </a:p>
        </p:txBody>
      </p:sp>
      <p:sp>
        <p:nvSpPr>
          <p:cNvPr id="78" name="Rectangle à coins arrondis 77"/>
          <p:cNvSpPr/>
          <p:nvPr/>
        </p:nvSpPr>
        <p:spPr>
          <a:xfrm>
            <a:off x="1889813" y="3197576"/>
            <a:ext cx="9851011" cy="31725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fr-FR" b="1" dirty="0">
                <a:solidFill>
                  <a:srgbClr val="1F4782"/>
                </a:solidFill>
                <a:latin typeface="Franklin Gothic Book" panose="020B0503020102020204" pitchFamily="34" charset="0"/>
              </a:rPr>
              <a:t>        Biologie et biotechnologie</a:t>
            </a:r>
          </a:p>
        </p:txBody>
      </p:sp>
      <p:sp>
        <p:nvSpPr>
          <p:cNvPr id="79" name="Rectangle à coins arrondis 78"/>
          <p:cNvSpPr/>
          <p:nvPr/>
        </p:nvSpPr>
        <p:spPr>
          <a:xfrm>
            <a:off x="1889813" y="3678353"/>
            <a:ext cx="9851011" cy="31725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fr-FR" b="1" dirty="0">
                <a:solidFill>
                  <a:srgbClr val="1F4782"/>
                </a:solidFill>
                <a:latin typeface="Franklin Gothic Book" panose="020B0503020102020204" pitchFamily="34" charset="0"/>
              </a:rPr>
              <a:t>        Informatique et télécommunications</a:t>
            </a:r>
          </a:p>
        </p:txBody>
      </p:sp>
      <p:sp>
        <p:nvSpPr>
          <p:cNvPr id="80" name="Rectangle à coins arrondis 79"/>
          <p:cNvSpPr/>
          <p:nvPr/>
        </p:nvSpPr>
        <p:spPr>
          <a:xfrm>
            <a:off x="1899413" y="4163002"/>
            <a:ext cx="9851011" cy="31725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fr-FR" b="1" dirty="0">
                <a:solidFill>
                  <a:srgbClr val="1F4782"/>
                </a:solidFill>
                <a:latin typeface="Franklin Gothic Book" panose="020B0503020102020204" pitchFamily="34" charset="0"/>
              </a:rPr>
              <a:t>        Sciences économiques et gestion</a:t>
            </a:r>
          </a:p>
        </p:txBody>
      </p:sp>
      <p:sp>
        <p:nvSpPr>
          <p:cNvPr id="81" name="Rectangle à coins arrondis 80"/>
          <p:cNvSpPr/>
          <p:nvPr/>
        </p:nvSpPr>
        <p:spPr>
          <a:xfrm>
            <a:off x="1899413" y="4667143"/>
            <a:ext cx="9851011" cy="31725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fr-FR" b="1" dirty="0">
                <a:solidFill>
                  <a:srgbClr val="1F4782"/>
                </a:solidFill>
                <a:latin typeface="Franklin Gothic Book" panose="020B0503020102020204" pitchFamily="34" charset="0"/>
              </a:rPr>
              <a:t>        Arts et métiers de la mode</a:t>
            </a:r>
          </a:p>
        </p:txBody>
      </p:sp>
      <p:sp>
        <p:nvSpPr>
          <p:cNvPr id="82" name="Rectangle à coins arrondis 81"/>
          <p:cNvSpPr/>
          <p:nvPr/>
        </p:nvSpPr>
        <p:spPr>
          <a:xfrm>
            <a:off x="1894613" y="5182660"/>
            <a:ext cx="9851011" cy="31725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fr-FR" b="1" dirty="0">
                <a:solidFill>
                  <a:srgbClr val="1F4782"/>
                </a:solidFill>
                <a:latin typeface="Franklin Gothic Book" panose="020B0503020102020204" pitchFamily="34" charset="0"/>
              </a:rPr>
              <a:t>        Langues et  humanités</a:t>
            </a:r>
          </a:p>
        </p:txBody>
      </p:sp>
      <p:sp>
        <p:nvSpPr>
          <p:cNvPr id="83" name="Rectangle à coins arrondis 82"/>
          <p:cNvSpPr/>
          <p:nvPr/>
        </p:nvSpPr>
        <p:spPr>
          <a:xfrm>
            <a:off x="1899413" y="5671160"/>
            <a:ext cx="9851011" cy="31725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fr-FR" b="1" dirty="0">
                <a:solidFill>
                  <a:srgbClr val="1F4782"/>
                </a:solidFill>
                <a:latin typeface="Franklin Gothic Book" panose="020B0503020102020204" pitchFamily="34" charset="0"/>
              </a:rPr>
              <a:t>        Sciences de l'éducation</a:t>
            </a:r>
          </a:p>
        </p:txBody>
      </p:sp>
      <p:pic>
        <p:nvPicPr>
          <p:cNvPr id="84" name="Imag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17" y="2653628"/>
            <a:ext cx="432000" cy="432000"/>
          </a:xfrm>
          <a:prstGeom prst="rect">
            <a:avLst/>
          </a:prstGeom>
        </p:spPr>
      </p:pic>
      <p:pic>
        <p:nvPicPr>
          <p:cNvPr id="85" name="Imag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17" y="2185909"/>
            <a:ext cx="432000" cy="432000"/>
          </a:xfrm>
          <a:prstGeom prst="rect">
            <a:avLst/>
          </a:prstGeom>
        </p:spPr>
      </p:pic>
      <p:pic>
        <p:nvPicPr>
          <p:cNvPr id="86" name="Image 8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17" y="1693704"/>
            <a:ext cx="432000" cy="432000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17" y="4109818"/>
            <a:ext cx="432000" cy="430474"/>
          </a:xfrm>
          <a:prstGeom prst="rect">
            <a:avLst/>
          </a:prstGeom>
        </p:spPr>
      </p:pic>
      <p:pic>
        <p:nvPicPr>
          <p:cNvPr id="88" name="Image 8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17" y="3618235"/>
            <a:ext cx="432000" cy="432000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17" y="1199585"/>
            <a:ext cx="432000" cy="432000"/>
          </a:xfrm>
          <a:prstGeom prst="rect">
            <a:avLst/>
          </a:prstGeom>
        </p:spPr>
      </p:pic>
      <p:pic>
        <p:nvPicPr>
          <p:cNvPr id="90" name="Image 8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17" y="4609768"/>
            <a:ext cx="432000" cy="432000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17" y="3144907"/>
            <a:ext cx="432000" cy="432000"/>
          </a:xfrm>
          <a:prstGeom prst="rect">
            <a:avLst/>
          </a:prstGeom>
        </p:spPr>
      </p:pic>
      <p:pic>
        <p:nvPicPr>
          <p:cNvPr id="92" name="Image 9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17" y="5614660"/>
            <a:ext cx="432000" cy="432000"/>
          </a:xfrm>
          <a:prstGeom prst="rect">
            <a:avLst/>
          </a:prstGeom>
        </p:spPr>
      </p:pic>
      <p:pic>
        <p:nvPicPr>
          <p:cNvPr id="93" name="Image 9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17" y="5124411"/>
            <a:ext cx="432000" cy="432000"/>
          </a:xfrm>
          <a:prstGeom prst="rect">
            <a:avLst/>
          </a:prstGeom>
        </p:spPr>
      </p:pic>
      <p:sp>
        <p:nvSpPr>
          <p:cNvPr id="94" name="Rectangle 93"/>
          <p:cNvSpPr/>
          <p:nvPr/>
        </p:nvSpPr>
        <p:spPr>
          <a:xfrm>
            <a:off x="6550601" y="3618235"/>
            <a:ext cx="1144591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Rectangle 97"/>
          <p:cNvSpPr/>
          <p:nvPr/>
        </p:nvSpPr>
        <p:spPr>
          <a:xfrm>
            <a:off x="7758171" y="3618235"/>
            <a:ext cx="1144591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Rectangle 98"/>
          <p:cNvSpPr/>
          <p:nvPr/>
        </p:nvSpPr>
        <p:spPr>
          <a:xfrm>
            <a:off x="8965741" y="3618235"/>
            <a:ext cx="1144591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Rectangle 99"/>
          <p:cNvSpPr/>
          <p:nvPr/>
        </p:nvSpPr>
        <p:spPr>
          <a:xfrm>
            <a:off x="10173311" y="3618235"/>
            <a:ext cx="1144591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Rectangle 100"/>
          <p:cNvSpPr/>
          <p:nvPr/>
        </p:nvSpPr>
        <p:spPr>
          <a:xfrm>
            <a:off x="6550601" y="3144801"/>
            <a:ext cx="1144591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Rectangle 101"/>
          <p:cNvSpPr/>
          <p:nvPr/>
        </p:nvSpPr>
        <p:spPr>
          <a:xfrm>
            <a:off x="7765791" y="3137181"/>
            <a:ext cx="1144591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Rectangle 104"/>
          <p:cNvSpPr/>
          <p:nvPr/>
        </p:nvSpPr>
        <p:spPr>
          <a:xfrm>
            <a:off x="6550601" y="2662168"/>
            <a:ext cx="1144591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108"/>
          <p:cNvSpPr/>
          <p:nvPr/>
        </p:nvSpPr>
        <p:spPr>
          <a:xfrm>
            <a:off x="6550601" y="2187605"/>
            <a:ext cx="1144591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Rectangle 109"/>
          <p:cNvSpPr/>
          <p:nvPr/>
        </p:nvSpPr>
        <p:spPr>
          <a:xfrm>
            <a:off x="7758171" y="2195225"/>
            <a:ext cx="1144591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Rectangle 110"/>
          <p:cNvSpPr/>
          <p:nvPr/>
        </p:nvSpPr>
        <p:spPr>
          <a:xfrm>
            <a:off x="8965741" y="2187605"/>
            <a:ext cx="1144591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Rectangle 112"/>
          <p:cNvSpPr/>
          <p:nvPr/>
        </p:nvSpPr>
        <p:spPr>
          <a:xfrm>
            <a:off x="6550601" y="1695487"/>
            <a:ext cx="1144591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Rectangle 113"/>
          <p:cNvSpPr/>
          <p:nvPr/>
        </p:nvSpPr>
        <p:spPr>
          <a:xfrm>
            <a:off x="7758171" y="1695487"/>
            <a:ext cx="1144591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Rectangle 114"/>
          <p:cNvSpPr/>
          <p:nvPr/>
        </p:nvSpPr>
        <p:spPr>
          <a:xfrm>
            <a:off x="8965741" y="1695487"/>
            <a:ext cx="1144591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Rectangle 116"/>
          <p:cNvSpPr/>
          <p:nvPr/>
        </p:nvSpPr>
        <p:spPr>
          <a:xfrm>
            <a:off x="6550601" y="1201457"/>
            <a:ext cx="1144591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Rectangle 120"/>
          <p:cNvSpPr/>
          <p:nvPr/>
        </p:nvSpPr>
        <p:spPr>
          <a:xfrm>
            <a:off x="6550601" y="4104724"/>
            <a:ext cx="1144591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Rectangle 124"/>
          <p:cNvSpPr/>
          <p:nvPr/>
        </p:nvSpPr>
        <p:spPr>
          <a:xfrm>
            <a:off x="6550601" y="4609768"/>
            <a:ext cx="1144591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Rectangle 125"/>
          <p:cNvSpPr/>
          <p:nvPr/>
        </p:nvSpPr>
        <p:spPr>
          <a:xfrm>
            <a:off x="7758171" y="4609768"/>
            <a:ext cx="1144591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Rectangle 128"/>
          <p:cNvSpPr/>
          <p:nvPr/>
        </p:nvSpPr>
        <p:spPr>
          <a:xfrm>
            <a:off x="6550601" y="5118097"/>
            <a:ext cx="1144591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Rectangle 129"/>
          <p:cNvSpPr/>
          <p:nvPr/>
        </p:nvSpPr>
        <p:spPr>
          <a:xfrm>
            <a:off x="7758171" y="5118097"/>
            <a:ext cx="1144591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Rectangle 132"/>
          <p:cNvSpPr/>
          <p:nvPr/>
        </p:nvSpPr>
        <p:spPr>
          <a:xfrm>
            <a:off x="6550601" y="5614660"/>
            <a:ext cx="1144591" cy="4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7" name="Image 136">
            <a:extLst>
              <a:ext uri="{FF2B5EF4-FFF2-40B4-BE49-F238E27FC236}">
                <a16:creationId xmlns:a16="http://schemas.microsoft.com/office/drawing/2014/main" id="{BF22013F-C2D9-42C1-A9F2-7D14C12593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83" y="1236493"/>
            <a:ext cx="358184" cy="358184"/>
          </a:xfrm>
          <a:prstGeom prst="rect">
            <a:avLst/>
          </a:prstGeom>
        </p:spPr>
      </p:pic>
      <p:pic>
        <p:nvPicPr>
          <p:cNvPr id="138" name="Image 137">
            <a:extLst>
              <a:ext uri="{FF2B5EF4-FFF2-40B4-BE49-F238E27FC236}">
                <a16:creationId xmlns:a16="http://schemas.microsoft.com/office/drawing/2014/main" id="{BF22013F-C2D9-42C1-A9F2-7D14C125938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799" y="3649845"/>
            <a:ext cx="369241" cy="369241"/>
          </a:xfrm>
          <a:prstGeom prst="rect">
            <a:avLst/>
          </a:prstGeom>
        </p:spPr>
      </p:pic>
      <p:pic>
        <p:nvPicPr>
          <p:cNvPr id="139" name="Image 138">
            <a:extLst>
              <a:ext uri="{FF2B5EF4-FFF2-40B4-BE49-F238E27FC236}">
                <a16:creationId xmlns:a16="http://schemas.microsoft.com/office/drawing/2014/main" id="{2029B61A-3705-4D4E-ADDA-6076E3A9922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053" y="1723672"/>
            <a:ext cx="369312" cy="369312"/>
          </a:xfrm>
          <a:prstGeom prst="rect">
            <a:avLst/>
          </a:prstGeom>
        </p:spPr>
      </p:pic>
      <p:pic>
        <p:nvPicPr>
          <p:cNvPr id="140" name="Image 139">
            <a:extLst>
              <a:ext uri="{FF2B5EF4-FFF2-40B4-BE49-F238E27FC236}">
                <a16:creationId xmlns:a16="http://schemas.microsoft.com/office/drawing/2014/main" id="{CB953558-A6FC-4383-8E25-D17A6CC4250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780" y="1711788"/>
            <a:ext cx="381196" cy="381196"/>
          </a:xfrm>
          <a:prstGeom prst="rect">
            <a:avLst/>
          </a:prstGeom>
        </p:spPr>
      </p:pic>
      <p:pic>
        <p:nvPicPr>
          <p:cNvPr id="141" name="Image 140">
            <a:extLst>
              <a:ext uri="{FF2B5EF4-FFF2-40B4-BE49-F238E27FC236}">
                <a16:creationId xmlns:a16="http://schemas.microsoft.com/office/drawing/2014/main" id="{4A6F19A2-6BF9-42CD-9F49-D73F37C5985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080" y="1721497"/>
            <a:ext cx="385497" cy="373662"/>
          </a:xfrm>
          <a:prstGeom prst="rect">
            <a:avLst/>
          </a:prstGeom>
        </p:spPr>
      </p:pic>
      <p:pic>
        <p:nvPicPr>
          <p:cNvPr id="142" name="Image 141">
            <a:extLst>
              <a:ext uri="{FF2B5EF4-FFF2-40B4-BE49-F238E27FC236}">
                <a16:creationId xmlns:a16="http://schemas.microsoft.com/office/drawing/2014/main" id="{4A6F19A2-6BF9-42CD-9F49-D73F37C5985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053" y="3654733"/>
            <a:ext cx="385497" cy="373662"/>
          </a:xfrm>
          <a:prstGeom prst="rect">
            <a:avLst/>
          </a:prstGeom>
        </p:spPr>
      </p:pic>
      <p:pic>
        <p:nvPicPr>
          <p:cNvPr id="143" name="Image 142">
            <a:extLst>
              <a:ext uri="{FF2B5EF4-FFF2-40B4-BE49-F238E27FC236}">
                <a16:creationId xmlns:a16="http://schemas.microsoft.com/office/drawing/2014/main" id="{FFFC9E75-C4A8-447E-8AE4-34479740F19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03"/>
          <a:stretch/>
        </p:blipFill>
        <p:spPr>
          <a:xfrm>
            <a:off x="6628676" y="2232510"/>
            <a:ext cx="254185" cy="350712"/>
          </a:xfrm>
          <a:prstGeom prst="rect">
            <a:avLst/>
          </a:prstGeom>
        </p:spPr>
      </p:pic>
      <p:pic>
        <p:nvPicPr>
          <p:cNvPr id="144" name="Image 143">
            <a:extLst>
              <a:ext uri="{FF2B5EF4-FFF2-40B4-BE49-F238E27FC236}">
                <a16:creationId xmlns:a16="http://schemas.microsoft.com/office/drawing/2014/main" id="{E5EBB2ED-FC6F-4E0A-8C34-93EF456EF7A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94" y="2202485"/>
            <a:ext cx="408501" cy="403802"/>
          </a:xfrm>
          <a:prstGeom prst="rect">
            <a:avLst/>
          </a:prstGeom>
        </p:spPr>
      </p:pic>
      <p:pic>
        <p:nvPicPr>
          <p:cNvPr id="145" name="Image 144">
            <a:extLst>
              <a:ext uri="{FF2B5EF4-FFF2-40B4-BE49-F238E27FC236}">
                <a16:creationId xmlns:a16="http://schemas.microsoft.com/office/drawing/2014/main" id="{92C9FF86-524B-45CE-ADD6-BBF4B4762AC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753" y="2183031"/>
            <a:ext cx="436149" cy="436149"/>
          </a:xfrm>
          <a:prstGeom prst="rect">
            <a:avLst/>
          </a:prstGeom>
        </p:spPr>
      </p:pic>
      <p:pic>
        <p:nvPicPr>
          <p:cNvPr id="146" name="Image 145">
            <a:extLst>
              <a:ext uri="{FF2B5EF4-FFF2-40B4-BE49-F238E27FC236}">
                <a16:creationId xmlns:a16="http://schemas.microsoft.com/office/drawing/2014/main" id="{32660A5C-A69D-49E6-B8B4-1CDD7372686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053" y="2692649"/>
            <a:ext cx="391263" cy="375886"/>
          </a:xfrm>
          <a:prstGeom prst="rect">
            <a:avLst/>
          </a:prstGeom>
        </p:spPr>
      </p:pic>
      <p:pic>
        <p:nvPicPr>
          <p:cNvPr id="147" name="Image 146">
            <a:extLst>
              <a:ext uri="{FF2B5EF4-FFF2-40B4-BE49-F238E27FC236}">
                <a16:creationId xmlns:a16="http://schemas.microsoft.com/office/drawing/2014/main" id="{BCC58928-3BD2-4FE2-B6C4-EBF6FF7BE94E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8" b="21396"/>
          <a:stretch/>
        </p:blipFill>
        <p:spPr>
          <a:xfrm>
            <a:off x="6599053" y="3199740"/>
            <a:ext cx="460502" cy="283744"/>
          </a:xfrm>
          <a:prstGeom prst="rect">
            <a:avLst/>
          </a:prstGeom>
        </p:spPr>
      </p:pic>
      <p:pic>
        <p:nvPicPr>
          <p:cNvPr id="148" name="Image 147">
            <a:extLst>
              <a:ext uri="{FF2B5EF4-FFF2-40B4-BE49-F238E27FC236}">
                <a16:creationId xmlns:a16="http://schemas.microsoft.com/office/drawing/2014/main" id="{6878F63D-61E6-4C1B-872C-1813E04FEAD8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5" b="12302"/>
          <a:stretch/>
        </p:blipFill>
        <p:spPr>
          <a:xfrm>
            <a:off x="7822255" y="3174942"/>
            <a:ext cx="456579" cy="359569"/>
          </a:xfrm>
          <a:prstGeom prst="rect">
            <a:avLst/>
          </a:prstGeom>
        </p:spPr>
      </p:pic>
      <p:pic>
        <p:nvPicPr>
          <p:cNvPr id="149" name="Image 148">
            <a:extLst>
              <a:ext uri="{FF2B5EF4-FFF2-40B4-BE49-F238E27FC236}">
                <a16:creationId xmlns:a16="http://schemas.microsoft.com/office/drawing/2014/main" id="{56A3B47B-9540-4017-ACB6-D70987D9FBF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255" y="3663383"/>
            <a:ext cx="418231" cy="301943"/>
          </a:xfrm>
          <a:prstGeom prst="rect">
            <a:avLst/>
          </a:prstGeom>
        </p:spPr>
      </p:pic>
      <p:pic>
        <p:nvPicPr>
          <p:cNvPr id="150" name="Image 149">
            <a:extLst>
              <a:ext uri="{FF2B5EF4-FFF2-40B4-BE49-F238E27FC236}">
                <a16:creationId xmlns:a16="http://schemas.microsoft.com/office/drawing/2014/main" id="{6878F63D-61E6-4C1B-872C-1813E04FEAD8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5" b="12302"/>
          <a:stretch/>
        </p:blipFill>
        <p:spPr>
          <a:xfrm>
            <a:off x="10192350" y="3657799"/>
            <a:ext cx="434153" cy="341908"/>
          </a:xfrm>
          <a:prstGeom prst="rect">
            <a:avLst/>
          </a:prstGeom>
        </p:spPr>
      </p:pic>
      <p:pic>
        <p:nvPicPr>
          <p:cNvPr id="151" name="Image 150">
            <a:extLst>
              <a:ext uri="{FF2B5EF4-FFF2-40B4-BE49-F238E27FC236}">
                <a16:creationId xmlns:a16="http://schemas.microsoft.com/office/drawing/2014/main" id="{4C70AB5B-AAA5-47A0-8D5C-B4AD051EB54B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7" b="26003"/>
          <a:stretch/>
        </p:blipFill>
        <p:spPr>
          <a:xfrm>
            <a:off x="6561474" y="4166853"/>
            <a:ext cx="566112" cy="300038"/>
          </a:xfrm>
          <a:prstGeom prst="rect">
            <a:avLst/>
          </a:prstGeom>
        </p:spPr>
      </p:pic>
      <p:pic>
        <p:nvPicPr>
          <p:cNvPr id="152" name="Image 151">
            <a:extLst>
              <a:ext uri="{FF2B5EF4-FFF2-40B4-BE49-F238E27FC236}">
                <a16:creationId xmlns:a16="http://schemas.microsoft.com/office/drawing/2014/main" id="{276C642D-0FB2-4BBF-A096-C2B49D04D44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052" y="4656875"/>
            <a:ext cx="458692" cy="322684"/>
          </a:xfrm>
          <a:prstGeom prst="rect">
            <a:avLst/>
          </a:prstGeom>
        </p:spPr>
      </p:pic>
      <p:pic>
        <p:nvPicPr>
          <p:cNvPr id="153" name="Image 152">
            <a:extLst>
              <a:ext uri="{FF2B5EF4-FFF2-40B4-BE49-F238E27FC236}">
                <a16:creationId xmlns:a16="http://schemas.microsoft.com/office/drawing/2014/main" id="{9B237F0B-F0BD-4D89-80B1-6B2F4FBF864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71" y="4641176"/>
            <a:ext cx="523929" cy="370235"/>
          </a:xfrm>
          <a:prstGeom prst="rect">
            <a:avLst/>
          </a:prstGeom>
        </p:spPr>
      </p:pic>
      <p:pic>
        <p:nvPicPr>
          <p:cNvPr id="154" name="Image 153">
            <a:extLst>
              <a:ext uri="{FF2B5EF4-FFF2-40B4-BE49-F238E27FC236}">
                <a16:creationId xmlns:a16="http://schemas.microsoft.com/office/drawing/2014/main" id="{27796D1D-5260-4A57-A9EF-F37B044627C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052" y="5162410"/>
            <a:ext cx="339007" cy="337501"/>
          </a:xfrm>
          <a:prstGeom prst="rect">
            <a:avLst/>
          </a:prstGeom>
        </p:spPr>
      </p:pic>
      <p:pic>
        <p:nvPicPr>
          <p:cNvPr id="155" name="Image 154">
            <a:extLst>
              <a:ext uri="{FF2B5EF4-FFF2-40B4-BE49-F238E27FC236}">
                <a16:creationId xmlns:a16="http://schemas.microsoft.com/office/drawing/2014/main" id="{DD56A88B-38B5-41C8-B3D8-A8EC454F866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780" y="5162410"/>
            <a:ext cx="351026" cy="349466"/>
          </a:xfrm>
          <a:prstGeom prst="rect">
            <a:avLst/>
          </a:prstGeom>
        </p:spPr>
      </p:pic>
      <p:pic>
        <p:nvPicPr>
          <p:cNvPr id="156" name="Image 155">
            <a:extLst>
              <a:ext uri="{FF2B5EF4-FFF2-40B4-BE49-F238E27FC236}">
                <a16:creationId xmlns:a16="http://schemas.microsoft.com/office/drawing/2014/main" id="{21C88984-15A0-4665-8726-F6D4E30AC8D8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362" y="5694481"/>
            <a:ext cx="407565" cy="226259"/>
          </a:xfrm>
          <a:prstGeom prst="rect">
            <a:avLst/>
          </a:prstGeom>
        </p:spPr>
      </p:pic>
      <p:sp>
        <p:nvSpPr>
          <p:cNvPr id="157" name="Rectangle 156"/>
          <p:cNvSpPr/>
          <p:nvPr/>
        </p:nvSpPr>
        <p:spPr>
          <a:xfrm>
            <a:off x="7041633" y="1250385"/>
            <a:ext cx="5725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1F4782"/>
                </a:solidFill>
                <a:latin typeface="Franklin Gothic Book" panose="020B0503020102020204" pitchFamily="34" charset="0"/>
              </a:rPr>
              <a:t>FSM</a:t>
            </a:r>
            <a:endParaRPr lang="fr-FR" sz="1600" dirty="0"/>
          </a:p>
        </p:txBody>
      </p:sp>
      <p:sp>
        <p:nvSpPr>
          <p:cNvPr id="158" name="Rectangle 157"/>
          <p:cNvSpPr/>
          <p:nvPr/>
        </p:nvSpPr>
        <p:spPr>
          <a:xfrm>
            <a:off x="7041633" y="1746615"/>
            <a:ext cx="6815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1F4782"/>
                </a:solidFill>
                <a:latin typeface="Franklin Gothic Book" panose="020B0503020102020204" pitchFamily="34" charset="0"/>
              </a:rPr>
              <a:t>IPEIM</a:t>
            </a:r>
            <a:endParaRPr lang="fr-FR" sz="1600" dirty="0"/>
          </a:p>
        </p:txBody>
      </p:sp>
      <p:sp>
        <p:nvSpPr>
          <p:cNvPr id="159" name="Rectangle 158"/>
          <p:cNvSpPr/>
          <p:nvPr/>
        </p:nvSpPr>
        <p:spPr>
          <a:xfrm>
            <a:off x="7041633" y="2242845"/>
            <a:ext cx="6222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1F4782"/>
                </a:solidFill>
                <a:latin typeface="Franklin Gothic Book" panose="020B0503020102020204" pitchFamily="34" charset="0"/>
              </a:rPr>
              <a:t>FMM</a:t>
            </a:r>
            <a:endParaRPr lang="fr-FR" sz="1600" dirty="0"/>
          </a:p>
        </p:txBody>
      </p:sp>
      <p:sp>
        <p:nvSpPr>
          <p:cNvPr id="160" name="Rectangle 159"/>
          <p:cNvSpPr/>
          <p:nvPr/>
        </p:nvSpPr>
        <p:spPr>
          <a:xfrm>
            <a:off x="6933219" y="2722275"/>
            <a:ext cx="8190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1F4782"/>
                </a:solidFill>
                <a:latin typeface="Franklin Gothic Book" panose="020B0503020102020204" pitchFamily="34" charset="0"/>
              </a:rPr>
              <a:t>ESSTSM</a:t>
            </a:r>
            <a:endParaRPr lang="fr-FR" sz="1400" dirty="0"/>
          </a:p>
        </p:txBody>
      </p:sp>
      <p:sp>
        <p:nvSpPr>
          <p:cNvPr id="161" name="Rectangle 160"/>
          <p:cNvSpPr/>
          <p:nvPr/>
        </p:nvSpPr>
        <p:spPr>
          <a:xfrm>
            <a:off x="7088048" y="3181570"/>
            <a:ext cx="643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1F4782"/>
                </a:solidFill>
                <a:latin typeface="Franklin Gothic Book" panose="020B0503020102020204" pitchFamily="34" charset="0"/>
              </a:rPr>
              <a:t>ISBM</a:t>
            </a:r>
            <a:endParaRPr lang="fr-FR" sz="1600" dirty="0"/>
          </a:p>
        </p:txBody>
      </p:sp>
      <p:sp>
        <p:nvSpPr>
          <p:cNvPr id="162" name="Rectangle 161"/>
          <p:cNvSpPr/>
          <p:nvPr/>
        </p:nvSpPr>
        <p:spPr>
          <a:xfrm>
            <a:off x="8262603" y="1748260"/>
            <a:ext cx="6495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1F4782"/>
                </a:solidFill>
                <a:latin typeface="Franklin Gothic Book" panose="020B0503020102020204" pitchFamily="34" charset="0"/>
              </a:rPr>
              <a:t>ENIM</a:t>
            </a:r>
            <a:endParaRPr lang="fr-FR" sz="1600" dirty="0"/>
          </a:p>
        </p:txBody>
      </p:sp>
      <p:sp>
        <p:nvSpPr>
          <p:cNvPr id="163" name="Rectangle 162"/>
          <p:cNvSpPr/>
          <p:nvPr/>
        </p:nvSpPr>
        <p:spPr>
          <a:xfrm>
            <a:off x="8216883" y="2229250"/>
            <a:ext cx="755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1F4782"/>
                </a:solidFill>
                <a:latin typeface="Franklin Gothic Book" panose="020B0503020102020204" pitchFamily="34" charset="0"/>
              </a:rPr>
              <a:t>FMDM</a:t>
            </a:r>
            <a:endParaRPr lang="fr-FR" sz="1600" dirty="0"/>
          </a:p>
        </p:txBody>
      </p:sp>
      <p:sp>
        <p:nvSpPr>
          <p:cNvPr id="164" name="Rectangle 163"/>
          <p:cNvSpPr/>
          <p:nvPr/>
        </p:nvSpPr>
        <p:spPr>
          <a:xfrm>
            <a:off x="9437853" y="1749905"/>
            <a:ext cx="737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1F4782"/>
                </a:solidFill>
                <a:latin typeface="Franklin Gothic Book" panose="020B0503020102020204" pitchFamily="34" charset="0"/>
              </a:rPr>
              <a:t>ISIMM</a:t>
            </a:r>
            <a:endParaRPr lang="fr-FR" sz="1600" dirty="0"/>
          </a:p>
        </p:txBody>
      </p:sp>
      <p:sp>
        <p:nvSpPr>
          <p:cNvPr id="165" name="Rectangle 164"/>
          <p:cNvSpPr/>
          <p:nvPr/>
        </p:nvSpPr>
        <p:spPr>
          <a:xfrm>
            <a:off x="9453093" y="2230895"/>
            <a:ext cx="702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1F4782"/>
                </a:solidFill>
                <a:latin typeface="Franklin Gothic Book" panose="020B0503020102020204" pitchFamily="34" charset="0"/>
              </a:rPr>
              <a:t>FPHM</a:t>
            </a:r>
            <a:endParaRPr lang="fr-FR" sz="1600" dirty="0"/>
          </a:p>
        </p:txBody>
      </p:sp>
      <p:sp>
        <p:nvSpPr>
          <p:cNvPr id="166" name="Rectangle 165"/>
          <p:cNvSpPr/>
          <p:nvPr/>
        </p:nvSpPr>
        <p:spPr>
          <a:xfrm>
            <a:off x="8214573" y="3196958"/>
            <a:ext cx="7511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1F4782"/>
                </a:solidFill>
                <a:latin typeface="Franklin Gothic Book" panose="020B0503020102020204" pitchFamily="34" charset="0"/>
              </a:rPr>
              <a:t>ISSATM</a:t>
            </a:r>
            <a:endParaRPr lang="fr-FR" sz="1400" dirty="0"/>
          </a:p>
        </p:txBody>
      </p:sp>
      <p:sp>
        <p:nvSpPr>
          <p:cNvPr id="167" name="Rectangle 166"/>
          <p:cNvSpPr/>
          <p:nvPr/>
        </p:nvSpPr>
        <p:spPr>
          <a:xfrm>
            <a:off x="7021574" y="3661688"/>
            <a:ext cx="737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1F4782"/>
                </a:solidFill>
                <a:latin typeface="Franklin Gothic Book" panose="020B0503020102020204" pitchFamily="34" charset="0"/>
              </a:rPr>
              <a:t>ISIMM</a:t>
            </a:r>
            <a:endParaRPr lang="fr-FR" sz="1600" dirty="0"/>
          </a:p>
        </p:txBody>
      </p:sp>
      <p:sp>
        <p:nvSpPr>
          <p:cNvPr id="168" name="Rectangle 167"/>
          <p:cNvSpPr/>
          <p:nvPr/>
        </p:nvSpPr>
        <p:spPr>
          <a:xfrm>
            <a:off x="7023543" y="4155827"/>
            <a:ext cx="7377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1F4782"/>
                </a:solidFill>
                <a:latin typeface="Franklin Gothic Book" panose="020B0503020102020204" pitchFamily="34" charset="0"/>
              </a:rPr>
              <a:t>FSEGM</a:t>
            </a:r>
            <a:endParaRPr lang="fr-FR" sz="1400" dirty="0"/>
          </a:p>
        </p:txBody>
      </p:sp>
      <p:sp>
        <p:nvSpPr>
          <p:cNvPr id="169" name="Rectangle 168"/>
          <p:cNvSpPr/>
          <p:nvPr/>
        </p:nvSpPr>
        <p:spPr>
          <a:xfrm>
            <a:off x="7084747" y="4651113"/>
            <a:ext cx="6864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1F4782"/>
                </a:solidFill>
                <a:latin typeface="Franklin Gothic Book" panose="020B0503020102020204" pitchFamily="34" charset="0"/>
              </a:rPr>
              <a:t>ISMM</a:t>
            </a:r>
            <a:endParaRPr lang="fr-FR" sz="1600" dirty="0"/>
          </a:p>
        </p:txBody>
      </p:sp>
      <p:sp>
        <p:nvSpPr>
          <p:cNvPr id="170" name="Rectangle 169"/>
          <p:cNvSpPr/>
          <p:nvPr/>
        </p:nvSpPr>
        <p:spPr>
          <a:xfrm>
            <a:off x="6987131" y="5167866"/>
            <a:ext cx="7312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1F4782"/>
                </a:solidFill>
                <a:latin typeface="Franklin Gothic Book" panose="020B0503020102020204" pitchFamily="34" charset="0"/>
              </a:rPr>
              <a:t>ISLAM</a:t>
            </a:r>
            <a:endParaRPr lang="fr-FR" sz="1600" dirty="0"/>
          </a:p>
        </p:txBody>
      </p:sp>
      <p:sp>
        <p:nvSpPr>
          <p:cNvPr id="171" name="Rectangle 170"/>
          <p:cNvSpPr/>
          <p:nvPr/>
        </p:nvSpPr>
        <p:spPr>
          <a:xfrm>
            <a:off x="6951989" y="5663263"/>
            <a:ext cx="7873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1F4782"/>
                </a:solidFill>
                <a:latin typeface="Franklin Gothic Book" panose="020B0503020102020204" pitchFamily="34" charset="0"/>
              </a:rPr>
              <a:t>ISEAHM</a:t>
            </a:r>
            <a:endParaRPr lang="fr-FR" sz="1400" dirty="0"/>
          </a:p>
        </p:txBody>
      </p:sp>
      <p:sp>
        <p:nvSpPr>
          <p:cNvPr id="172" name="Rectangle 171"/>
          <p:cNvSpPr/>
          <p:nvPr/>
        </p:nvSpPr>
        <p:spPr>
          <a:xfrm>
            <a:off x="8275883" y="3668920"/>
            <a:ext cx="6815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1F4782"/>
                </a:solidFill>
                <a:latin typeface="Franklin Gothic Book" panose="020B0503020102020204" pitchFamily="34" charset="0"/>
              </a:rPr>
              <a:t>ISIMA</a:t>
            </a:r>
            <a:endParaRPr lang="fr-FR" sz="1600" dirty="0"/>
          </a:p>
        </p:txBody>
      </p:sp>
      <p:sp>
        <p:nvSpPr>
          <p:cNvPr id="173" name="Rectangle 172"/>
          <p:cNvSpPr/>
          <p:nvPr/>
        </p:nvSpPr>
        <p:spPr>
          <a:xfrm>
            <a:off x="9538361" y="3661153"/>
            <a:ext cx="5725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1F4782"/>
                </a:solidFill>
                <a:latin typeface="Franklin Gothic Book" panose="020B0503020102020204" pitchFamily="34" charset="0"/>
              </a:rPr>
              <a:t>FSM</a:t>
            </a:r>
            <a:endParaRPr lang="fr-FR" sz="1600" dirty="0"/>
          </a:p>
        </p:txBody>
      </p:sp>
      <p:sp>
        <p:nvSpPr>
          <p:cNvPr id="174" name="Rectangle 173"/>
          <p:cNvSpPr/>
          <p:nvPr/>
        </p:nvSpPr>
        <p:spPr>
          <a:xfrm>
            <a:off x="10547467" y="3668219"/>
            <a:ext cx="8327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1F4782"/>
                </a:solidFill>
                <a:latin typeface="Franklin Gothic Book" panose="020B0503020102020204" pitchFamily="34" charset="0"/>
              </a:rPr>
              <a:t>ISSATM</a:t>
            </a:r>
            <a:endParaRPr lang="fr-FR" sz="1600" dirty="0"/>
          </a:p>
        </p:txBody>
      </p:sp>
      <p:sp>
        <p:nvSpPr>
          <p:cNvPr id="175" name="Rectangle 174"/>
          <p:cNvSpPr/>
          <p:nvPr/>
        </p:nvSpPr>
        <p:spPr>
          <a:xfrm>
            <a:off x="8160467" y="4651354"/>
            <a:ext cx="7970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1F4782"/>
                </a:solidFill>
                <a:latin typeface="Franklin Gothic Book" panose="020B0503020102020204" pitchFamily="34" charset="0"/>
              </a:rPr>
              <a:t>ISAMM</a:t>
            </a:r>
            <a:endParaRPr lang="fr-FR" sz="1600" dirty="0"/>
          </a:p>
        </p:txBody>
      </p:sp>
      <p:sp>
        <p:nvSpPr>
          <p:cNvPr id="176" name="Rectangle 175"/>
          <p:cNvSpPr/>
          <p:nvPr/>
        </p:nvSpPr>
        <p:spPr>
          <a:xfrm>
            <a:off x="8338086" y="5167866"/>
            <a:ext cx="3962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1F4782"/>
                </a:solidFill>
                <a:latin typeface="Franklin Gothic Book" panose="020B0503020102020204" pitchFamily="34" charset="0"/>
              </a:rPr>
              <a:t>VL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012661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58CD7084-68E2-4775-B707-323D29D3C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62" y="6014301"/>
            <a:ext cx="452126" cy="631470"/>
          </a:xfrm>
          <a:prstGeom prst="rect">
            <a:avLst/>
          </a:prstGeom>
        </p:spPr>
      </p:pic>
      <p:cxnSp>
        <p:nvCxnSpPr>
          <p:cNvPr id="25" name="Connecteur droit 24"/>
          <p:cNvCxnSpPr/>
          <p:nvPr/>
        </p:nvCxnSpPr>
        <p:spPr>
          <a:xfrm>
            <a:off x="12056882" y="6014301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rot="5400000">
            <a:off x="11726944" y="63441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rot="5400000">
            <a:off x="576082" y="-107099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rot="10800000">
            <a:off x="246144" y="2227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9" name="Groupe 28"/>
          <p:cNvGrpSpPr/>
          <p:nvPr/>
        </p:nvGrpSpPr>
        <p:grpSpPr>
          <a:xfrm>
            <a:off x="347687" y="347810"/>
            <a:ext cx="567426" cy="567427"/>
            <a:chOff x="1940106" y="2516849"/>
            <a:chExt cx="567426" cy="567427"/>
          </a:xfrm>
        </p:grpSpPr>
        <p:grpSp>
          <p:nvGrpSpPr>
            <p:cNvPr id="30" name="Groupe 29"/>
            <p:cNvGrpSpPr/>
            <p:nvPr/>
          </p:nvGrpSpPr>
          <p:grpSpPr>
            <a:xfrm>
              <a:off x="1940106" y="2516849"/>
              <a:ext cx="567426" cy="567427"/>
              <a:chOff x="8510588" y="1707914"/>
              <a:chExt cx="461962" cy="461963"/>
            </a:xfrm>
          </p:grpSpPr>
          <p:sp>
            <p:nvSpPr>
              <p:cNvPr id="32" name="Ellipse 31"/>
              <p:cNvSpPr/>
              <p:nvPr/>
            </p:nvSpPr>
            <p:spPr>
              <a:xfrm>
                <a:off x="8510588" y="1707914"/>
                <a:ext cx="461962" cy="461963"/>
              </a:xfrm>
              <a:prstGeom prst="ellipse">
                <a:avLst/>
              </a:prstGeom>
              <a:solidFill>
                <a:srgbClr val="FE65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8615568" y="1812895"/>
                <a:ext cx="252000" cy="252000"/>
              </a:xfrm>
              <a:prstGeom prst="ellipse">
                <a:avLst/>
              </a:prstGeom>
              <a:solidFill>
                <a:srgbClr val="F8B5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2014005" y="2621858"/>
              <a:ext cx="43847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>
                  <a:solidFill>
                    <a:srgbClr val="1F4782"/>
                  </a:solidFill>
                  <a:latin typeface="Franklin Gothic Book" panose="020B0503020102020204" pitchFamily="34" charset="0"/>
                </a:rPr>
                <a:t>03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934938" y="394945"/>
            <a:ext cx="5084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400" dirty="0">
                <a:solidFill>
                  <a:srgbClr val="FE6519"/>
                </a:solidFill>
                <a:latin typeface="Franklin Gothic Book" panose="020B0503020102020204" pitchFamily="34" charset="0"/>
              </a:rPr>
              <a:t>Formation</a:t>
            </a:r>
            <a:endParaRPr lang="en-US" sz="2400" dirty="0">
              <a:solidFill>
                <a:srgbClr val="FE651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5" name="Plaque 34"/>
          <p:cNvSpPr/>
          <p:nvPr/>
        </p:nvSpPr>
        <p:spPr>
          <a:xfrm>
            <a:off x="755289" y="1040207"/>
            <a:ext cx="3076935" cy="571500"/>
          </a:xfrm>
          <a:prstGeom prst="bevel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Premier cycle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36" name="Plaque 35"/>
          <p:cNvSpPr/>
          <p:nvPr/>
        </p:nvSpPr>
        <p:spPr>
          <a:xfrm>
            <a:off x="6187717" y="1040207"/>
            <a:ext cx="2365732" cy="571500"/>
          </a:xfrm>
          <a:prstGeom prst="bevel">
            <a:avLst/>
          </a:prstGeom>
          <a:solidFill>
            <a:srgbClr val="FE651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Deuxième cycle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37" name="Plaque 36"/>
          <p:cNvSpPr/>
          <p:nvPr/>
        </p:nvSpPr>
        <p:spPr>
          <a:xfrm>
            <a:off x="9153525" y="1040207"/>
            <a:ext cx="2332737" cy="571500"/>
          </a:xfrm>
          <a:prstGeom prst="bevel">
            <a:avLst/>
          </a:prstGeom>
          <a:solidFill>
            <a:srgbClr val="A92A4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Troisième cycle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55287" y="1859280"/>
            <a:ext cx="3076935" cy="627890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dirty="0">
                <a:solidFill>
                  <a:srgbClr val="1F4782"/>
                </a:solidFill>
                <a:latin typeface="Franklin Gothic Book" panose="020B0503020102020204" pitchFamily="34" charset="0"/>
              </a:rPr>
              <a:t>Cycle préparatoire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55287" y="1790700"/>
            <a:ext cx="3076935" cy="685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755287" y="2624330"/>
            <a:ext cx="3076935" cy="627890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dirty="0">
                <a:solidFill>
                  <a:srgbClr val="1F4782"/>
                </a:solidFill>
                <a:latin typeface="Franklin Gothic Book" panose="020B0503020102020204" pitchFamily="34" charset="0"/>
              </a:rPr>
              <a:t>Licences (74)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55287" y="2555750"/>
            <a:ext cx="3076935" cy="685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755287" y="3389380"/>
            <a:ext cx="3076935" cy="627890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>
                <a:solidFill>
                  <a:srgbClr val="1F4782"/>
                </a:solidFill>
                <a:latin typeface="Franklin Gothic Book" panose="020B0503020102020204" pitchFamily="34" charset="0"/>
              </a:rPr>
              <a:t>Licences co-construite (1)</a:t>
            </a:r>
            <a:endParaRPr lang="fr-FR" dirty="0">
              <a:solidFill>
                <a:srgbClr val="1F478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55287" y="3320800"/>
            <a:ext cx="3076935" cy="685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755287" y="4154430"/>
            <a:ext cx="3076935" cy="627890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>
                <a:solidFill>
                  <a:srgbClr val="1F4782"/>
                </a:solidFill>
                <a:latin typeface="Franklin Gothic Book" panose="020B0503020102020204" pitchFamily="34" charset="0"/>
              </a:rPr>
              <a:t>Docteur en Médecine (1)</a:t>
            </a:r>
            <a:endParaRPr lang="fr-FR" dirty="0">
              <a:solidFill>
                <a:srgbClr val="1F478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55287" y="4085850"/>
            <a:ext cx="3076935" cy="685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755287" y="4919480"/>
            <a:ext cx="3076935" cy="627890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dirty="0">
                <a:solidFill>
                  <a:srgbClr val="1F4782"/>
                </a:solidFill>
                <a:latin typeface="Franklin Gothic Book" panose="020B0503020102020204" pitchFamily="34" charset="0"/>
              </a:rPr>
              <a:t>Docteur en                             Médecine Dentaire (1)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55287" y="4850900"/>
            <a:ext cx="3076935" cy="685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755287" y="5684530"/>
            <a:ext cx="3076935" cy="627890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>
                <a:solidFill>
                  <a:srgbClr val="1F4782"/>
                </a:solidFill>
                <a:latin typeface="Franklin Gothic Book" panose="020B0503020102020204" pitchFamily="34" charset="0"/>
              </a:rPr>
              <a:t>Docteur en Pharmacie (1)</a:t>
            </a:r>
            <a:endParaRPr lang="fr-FR" dirty="0">
              <a:solidFill>
                <a:srgbClr val="1F478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55287" y="5615950"/>
            <a:ext cx="3076935" cy="685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4349388" y="2094007"/>
            <a:ext cx="1311638" cy="1060645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dirty="0">
                <a:solidFill>
                  <a:srgbClr val="1F4782"/>
                </a:solidFill>
                <a:latin typeface="Franklin Gothic Book" panose="020B0503020102020204" pitchFamily="34" charset="0"/>
              </a:rPr>
              <a:t>Diplôme d’ingénieur(5)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349388" y="2025428"/>
            <a:ext cx="1311638" cy="685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Flèche droite rayée 67"/>
          <p:cNvSpPr/>
          <p:nvPr/>
        </p:nvSpPr>
        <p:spPr>
          <a:xfrm>
            <a:off x="3905248" y="2330325"/>
            <a:ext cx="390163" cy="431800"/>
          </a:xfrm>
          <a:prstGeom prst="striped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/>
          <p:cNvSpPr/>
          <p:nvPr/>
        </p:nvSpPr>
        <p:spPr>
          <a:xfrm>
            <a:off x="6187717" y="1897093"/>
            <a:ext cx="2365732" cy="627890"/>
          </a:xfrm>
          <a:prstGeom prst="rect">
            <a:avLst/>
          </a:prstGeom>
          <a:solidFill>
            <a:srgbClr val="FE651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33600">
              <a:lnSpc>
                <a:spcPct val="90000"/>
              </a:lnSpc>
              <a:spcBef>
                <a:spcPct val="0"/>
              </a:spcBef>
            </a:pPr>
            <a:r>
              <a:rPr lang="fr-FR" dirty="0">
                <a:solidFill>
                  <a:srgbClr val="1F4782"/>
                </a:solidFill>
                <a:latin typeface="Franklin Gothic Book" panose="020B0503020102020204" pitchFamily="34" charset="0"/>
              </a:rPr>
              <a:t>Mastère </a:t>
            </a:r>
          </a:p>
          <a:p>
            <a:pPr algn="ctr" defTabSz="2133600">
              <a:lnSpc>
                <a:spcPct val="90000"/>
              </a:lnSpc>
              <a:spcBef>
                <a:spcPct val="0"/>
              </a:spcBef>
            </a:pPr>
            <a:r>
              <a:rPr lang="fr-FR" dirty="0">
                <a:solidFill>
                  <a:srgbClr val="1F4782"/>
                </a:solidFill>
                <a:latin typeface="Franklin Gothic Book" panose="020B0503020102020204" pitchFamily="34" charset="0"/>
              </a:rPr>
              <a:t>de Recherche (18)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187717" y="1828513"/>
            <a:ext cx="2365732" cy="68580"/>
          </a:xfrm>
          <a:prstGeom prst="rect">
            <a:avLst/>
          </a:prstGeom>
          <a:solidFill>
            <a:srgbClr val="FE6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/>
          <p:cNvSpPr/>
          <p:nvPr/>
        </p:nvSpPr>
        <p:spPr>
          <a:xfrm>
            <a:off x="6187717" y="3002058"/>
            <a:ext cx="2365732" cy="627890"/>
          </a:xfrm>
          <a:prstGeom prst="rect">
            <a:avLst/>
          </a:prstGeom>
          <a:solidFill>
            <a:srgbClr val="FE651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33600">
              <a:lnSpc>
                <a:spcPct val="90000"/>
              </a:lnSpc>
              <a:spcBef>
                <a:spcPct val="0"/>
              </a:spcBef>
            </a:pPr>
            <a:r>
              <a:rPr lang="fr-FR" dirty="0">
                <a:solidFill>
                  <a:srgbClr val="1F4782"/>
                </a:solidFill>
                <a:latin typeface="Franklin Gothic Book" panose="020B0503020102020204" pitchFamily="34" charset="0"/>
              </a:rPr>
              <a:t>Mastère </a:t>
            </a:r>
          </a:p>
          <a:p>
            <a:pPr algn="ctr" defTabSz="2133600">
              <a:lnSpc>
                <a:spcPct val="90000"/>
              </a:lnSpc>
              <a:spcBef>
                <a:spcPct val="0"/>
              </a:spcBef>
            </a:pPr>
            <a:r>
              <a:rPr lang="fr-FR" dirty="0">
                <a:solidFill>
                  <a:srgbClr val="1F4782"/>
                </a:solidFill>
                <a:latin typeface="Franklin Gothic Book" panose="020B0503020102020204" pitchFamily="34" charset="0"/>
              </a:rPr>
              <a:t>professionnel (26) 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187717" y="2933478"/>
            <a:ext cx="2365732" cy="68580"/>
          </a:xfrm>
          <a:prstGeom prst="rect">
            <a:avLst/>
          </a:prstGeom>
          <a:solidFill>
            <a:srgbClr val="FE6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6187717" y="4107023"/>
            <a:ext cx="2365732" cy="627890"/>
          </a:xfrm>
          <a:prstGeom prst="rect">
            <a:avLst/>
          </a:prstGeom>
          <a:solidFill>
            <a:srgbClr val="FE651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</a:pPr>
            <a:r>
              <a:rPr lang="fr-FR" dirty="0">
                <a:solidFill>
                  <a:srgbClr val="1F4782"/>
                </a:solidFill>
                <a:latin typeface="Franklin Gothic Book" panose="020B0503020102020204" pitchFamily="34" charset="0"/>
              </a:rPr>
              <a:t>Mastère </a:t>
            </a:r>
          </a:p>
          <a:p>
            <a:pPr lvl="0" algn="ctr" defTabSz="2133600">
              <a:lnSpc>
                <a:spcPct val="90000"/>
              </a:lnSpc>
              <a:spcBef>
                <a:spcPct val="0"/>
              </a:spcBef>
            </a:pPr>
            <a:r>
              <a:rPr lang="fr-FR" dirty="0">
                <a:solidFill>
                  <a:srgbClr val="1F4782"/>
                </a:solidFill>
                <a:latin typeface="Franklin Gothic Book" panose="020B0503020102020204" pitchFamily="34" charset="0"/>
              </a:rPr>
              <a:t>Co-construite (1)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187717" y="4038443"/>
            <a:ext cx="2365732" cy="68580"/>
          </a:xfrm>
          <a:prstGeom prst="rect">
            <a:avLst/>
          </a:prstGeom>
          <a:solidFill>
            <a:srgbClr val="FE6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/>
          <p:cNvSpPr/>
          <p:nvPr/>
        </p:nvSpPr>
        <p:spPr>
          <a:xfrm>
            <a:off x="9153525" y="1897093"/>
            <a:ext cx="2332737" cy="627890"/>
          </a:xfrm>
          <a:prstGeom prst="rect">
            <a:avLst/>
          </a:prstGeom>
          <a:solidFill>
            <a:srgbClr val="A92A4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dirty="0">
                <a:solidFill>
                  <a:srgbClr val="1F4782"/>
                </a:solidFill>
                <a:latin typeface="Franklin Gothic Book" panose="020B0503020102020204" pitchFamily="34" charset="0"/>
              </a:rPr>
              <a:t>Doctorats (12) </a:t>
            </a:r>
          </a:p>
        </p:txBody>
      </p:sp>
      <p:sp>
        <p:nvSpPr>
          <p:cNvPr id="76" name="Rectangle 75"/>
          <p:cNvSpPr/>
          <p:nvPr/>
        </p:nvSpPr>
        <p:spPr>
          <a:xfrm>
            <a:off x="9153525" y="1828513"/>
            <a:ext cx="2332737" cy="685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9153525" y="3002058"/>
            <a:ext cx="2332737" cy="627890"/>
          </a:xfrm>
          <a:prstGeom prst="rect">
            <a:avLst/>
          </a:prstGeom>
          <a:solidFill>
            <a:srgbClr val="A92A4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dirty="0">
                <a:solidFill>
                  <a:srgbClr val="1F4782"/>
                </a:solidFill>
                <a:latin typeface="Franklin Gothic Book" panose="020B0503020102020204" pitchFamily="34" charset="0"/>
              </a:rPr>
              <a:t>Habilitations Universitaires (7)</a:t>
            </a:r>
          </a:p>
        </p:txBody>
      </p:sp>
      <p:sp>
        <p:nvSpPr>
          <p:cNvPr id="78" name="Rectangle 77"/>
          <p:cNvSpPr/>
          <p:nvPr/>
        </p:nvSpPr>
        <p:spPr>
          <a:xfrm>
            <a:off x="9153525" y="2933478"/>
            <a:ext cx="2332737" cy="685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0" name="Connecteur droit 79"/>
          <p:cNvCxnSpPr/>
          <p:nvPr/>
        </p:nvCxnSpPr>
        <p:spPr>
          <a:xfrm>
            <a:off x="5810250" y="1040207"/>
            <a:ext cx="0" cy="52722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8782050" y="1040207"/>
            <a:ext cx="0" cy="52722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Flèche droite rayée 81"/>
          <p:cNvSpPr/>
          <p:nvPr/>
        </p:nvSpPr>
        <p:spPr>
          <a:xfrm>
            <a:off x="5682891" y="3460413"/>
            <a:ext cx="390163" cy="431800"/>
          </a:xfrm>
          <a:prstGeom prst="striped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Flèche droite rayée 82"/>
          <p:cNvSpPr/>
          <p:nvPr/>
        </p:nvSpPr>
        <p:spPr>
          <a:xfrm>
            <a:off x="8658225" y="1957325"/>
            <a:ext cx="390163" cy="431800"/>
          </a:xfrm>
          <a:prstGeom prst="striped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55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8CD7084-68E2-4775-B707-323D29D3C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62" y="6014301"/>
            <a:ext cx="452126" cy="63147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12056882" y="6014301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rot="5400000">
            <a:off x="11726944" y="63441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rot="5400000">
            <a:off x="576082" y="-107099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10800000">
            <a:off x="246144" y="2227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347687" y="347810"/>
            <a:ext cx="567426" cy="567427"/>
            <a:chOff x="1940106" y="2516849"/>
            <a:chExt cx="567426" cy="567427"/>
          </a:xfrm>
        </p:grpSpPr>
        <p:grpSp>
          <p:nvGrpSpPr>
            <p:cNvPr id="8" name="Groupe 7"/>
            <p:cNvGrpSpPr/>
            <p:nvPr/>
          </p:nvGrpSpPr>
          <p:grpSpPr>
            <a:xfrm>
              <a:off x="1940106" y="2516849"/>
              <a:ext cx="567426" cy="567427"/>
              <a:chOff x="8510588" y="1707914"/>
              <a:chExt cx="461962" cy="461963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8510588" y="1707914"/>
                <a:ext cx="461962" cy="461963"/>
              </a:xfrm>
              <a:prstGeom prst="ellipse">
                <a:avLst/>
              </a:prstGeom>
              <a:solidFill>
                <a:srgbClr val="FE65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8615568" y="1812895"/>
                <a:ext cx="252000" cy="252000"/>
              </a:xfrm>
              <a:prstGeom prst="ellipse">
                <a:avLst/>
              </a:prstGeom>
              <a:solidFill>
                <a:srgbClr val="F8B5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014005" y="2621858"/>
              <a:ext cx="43847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>
                  <a:solidFill>
                    <a:srgbClr val="1F4782"/>
                  </a:solidFill>
                  <a:latin typeface="Franklin Gothic Book" panose="020B0503020102020204" pitchFamily="34" charset="0"/>
                </a:rPr>
                <a:t>04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34938" y="394945"/>
            <a:ext cx="5084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400" dirty="0" smtClean="0">
                <a:solidFill>
                  <a:srgbClr val="FE6519"/>
                </a:solidFill>
                <a:latin typeface="Franklin Gothic Book" panose="020B0503020102020204" pitchFamily="34" charset="0"/>
              </a:rPr>
              <a:t>Formation</a:t>
            </a:r>
            <a:endParaRPr lang="en-US" sz="2400" dirty="0">
              <a:solidFill>
                <a:srgbClr val="FE6519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84604A46-A454-4C47-BAD6-AF1F8BA57E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6000815"/>
              </p:ext>
            </p:extLst>
          </p:nvPr>
        </p:nvGraphicFramePr>
        <p:xfrm>
          <a:off x="2871070" y="2242681"/>
          <a:ext cx="6210300" cy="3518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ZoneTexte 16">
            <a:extLst>
              <a:ext uri="{FF2B5EF4-FFF2-40B4-BE49-F238E27FC236}">
                <a16:creationId xmlns:a16="http://schemas.microsoft.com/office/drawing/2014/main" id="{CB8D1516-8C1B-A123-EAB7-F88DC1E9F64C}"/>
              </a:ext>
            </a:extLst>
          </p:cNvPr>
          <p:cNvSpPr txBox="1"/>
          <p:nvPr/>
        </p:nvSpPr>
        <p:spPr>
          <a:xfrm>
            <a:off x="3288681" y="1467401"/>
            <a:ext cx="505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none" strike="noStrike" dirty="0" smtClean="0">
                <a:solidFill>
                  <a:srgbClr val="002060"/>
                </a:solidFill>
                <a:effectLst/>
                <a:latin typeface="Franklin Gothic Demi" panose="020B0703020102020204" pitchFamily="34" charset="0"/>
              </a:rPr>
              <a:t>Certificats </a:t>
            </a:r>
            <a:r>
              <a:rPr lang="fr-FR" u="none" strike="noStrike" dirty="0">
                <a:solidFill>
                  <a:srgbClr val="002060"/>
                </a:solidFill>
                <a:effectLst/>
                <a:latin typeface="Franklin Gothic Demi" panose="020B0703020102020204" pitchFamily="34" charset="0"/>
              </a:rPr>
              <a:t>des Études Complémentaires CEC</a:t>
            </a:r>
            <a:endParaRPr lang="fr-FR" dirty="0">
              <a:latin typeface="Franklin Gothic Demi" panose="020B0703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EB6F85-9BC1-91CE-1CF4-E65DE7E03D59}"/>
              </a:ext>
            </a:extLst>
          </p:cNvPr>
          <p:cNvSpPr/>
          <p:nvPr/>
        </p:nvSpPr>
        <p:spPr>
          <a:xfrm>
            <a:off x="3074261" y="1295489"/>
            <a:ext cx="5748309" cy="4465476"/>
          </a:xfrm>
          <a:prstGeom prst="rect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961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8CD7084-68E2-4775-B707-323D29D3C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62" y="6014301"/>
            <a:ext cx="452126" cy="63147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12056882" y="6014301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rot="5400000">
            <a:off x="11726944" y="63441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rot="5400000">
            <a:off x="576082" y="-107099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10800000">
            <a:off x="246144" y="2227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347687" y="347810"/>
            <a:ext cx="567426" cy="567427"/>
            <a:chOff x="1940106" y="2516849"/>
            <a:chExt cx="567426" cy="567427"/>
          </a:xfrm>
        </p:grpSpPr>
        <p:grpSp>
          <p:nvGrpSpPr>
            <p:cNvPr id="8" name="Groupe 7"/>
            <p:cNvGrpSpPr/>
            <p:nvPr/>
          </p:nvGrpSpPr>
          <p:grpSpPr>
            <a:xfrm>
              <a:off x="1940106" y="2516849"/>
              <a:ext cx="567426" cy="567427"/>
              <a:chOff x="8510588" y="1707914"/>
              <a:chExt cx="461962" cy="461963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8510588" y="1707914"/>
                <a:ext cx="461962" cy="461963"/>
              </a:xfrm>
              <a:prstGeom prst="ellipse">
                <a:avLst/>
              </a:prstGeom>
              <a:solidFill>
                <a:srgbClr val="FE65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8615568" y="1812895"/>
                <a:ext cx="252000" cy="252000"/>
              </a:xfrm>
              <a:prstGeom prst="ellipse">
                <a:avLst/>
              </a:prstGeom>
              <a:solidFill>
                <a:srgbClr val="F8B5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014005" y="2621858"/>
              <a:ext cx="43847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 smtClean="0">
                  <a:solidFill>
                    <a:srgbClr val="1F4782"/>
                  </a:solidFill>
                  <a:latin typeface="Franklin Gothic Book" panose="020B0503020102020204" pitchFamily="34" charset="0"/>
                </a:rPr>
                <a:t>03</a:t>
              </a:r>
              <a:endParaRPr lang="fr-FR" sz="1600" dirty="0">
                <a:solidFill>
                  <a:srgbClr val="1F4782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34938" y="394945"/>
            <a:ext cx="5084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400" dirty="0" smtClean="0">
                <a:solidFill>
                  <a:srgbClr val="FE6519"/>
                </a:solidFill>
                <a:latin typeface="Franklin Gothic Book" panose="020B0503020102020204" pitchFamily="34" charset="0"/>
              </a:rPr>
              <a:t>Formation</a:t>
            </a:r>
            <a:endParaRPr lang="en-US" sz="2400" dirty="0">
              <a:solidFill>
                <a:srgbClr val="FE6519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20+ Student Pictures [HD] | Download Free Images on Unspla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656" y="1095163"/>
            <a:ext cx="8473946" cy="539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1923068" y="1093509"/>
            <a:ext cx="8493551" cy="5410986"/>
          </a:xfrm>
          <a:prstGeom prst="rect">
            <a:avLst/>
          </a:prstGeom>
          <a:solidFill>
            <a:srgbClr val="1F4782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: Rounded Corners 42">
            <a:extLst>
              <a:ext uri="{FF2B5EF4-FFF2-40B4-BE49-F238E27FC236}">
                <a16:creationId xmlns:a16="http://schemas.microsoft.com/office/drawing/2014/main" id="{6D7FEA33-F22B-46AE-B2DD-37643780FBFC}"/>
              </a:ext>
            </a:extLst>
          </p:cNvPr>
          <p:cNvSpPr/>
          <p:nvPr/>
        </p:nvSpPr>
        <p:spPr>
          <a:xfrm>
            <a:off x="2166285" y="3359868"/>
            <a:ext cx="2066313" cy="1310857"/>
          </a:xfrm>
          <a:prstGeom prst="roundRect">
            <a:avLst>
              <a:gd name="adj" fmla="val 6540"/>
            </a:avLst>
          </a:prstGeom>
          <a:noFill/>
          <a:ln w="41275">
            <a:solidFill>
              <a:srgbClr val="F8B5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Rectangle: Rounded Corners 43">
            <a:extLst>
              <a:ext uri="{FF2B5EF4-FFF2-40B4-BE49-F238E27FC236}">
                <a16:creationId xmlns:a16="http://schemas.microsoft.com/office/drawing/2014/main" id="{48FCE850-BEA3-44F6-98C0-FF5F41111902}"/>
              </a:ext>
            </a:extLst>
          </p:cNvPr>
          <p:cNvSpPr/>
          <p:nvPr/>
        </p:nvSpPr>
        <p:spPr>
          <a:xfrm>
            <a:off x="2153107" y="4884356"/>
            <a:ext cx="2066313" cy="1310857"/>
          </a:xfrm>
          <a:prstGeom prst="roundRect">
            <a:avLst>
              <a:gd name="adj" fmla="val 4983"/>
            </a:avLst>
          </a:prstGeom>
          <a:noFill/>
          <a:ln w="41275">
            <a:solidFill>
              <a:srgbClr val="F8B5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Rectangle: Rounded Corners 44">
            <a:extLst>
              <a:ext uri="{FF2B5EF4-FFF2-40B4-BE49-F238E27FC236}">
                <a16:creationId xmlns:a16="http://schemas.microsoft.com/office/drawing/2014/main" id="{B920C327-2006-40A0-95C2-F8D69F2BFB17}"/>
              </a:ext>
            </a:extLst>
          </p:cNvPr>
          <p:cNvSpPr/>
          <p:nvPr/>
        </p:nvSpPr>
        <p:spPr>
          <a:xfrm>
            <a:off x="8083276" y="3359868"/>
            <a:ext cx="2066313" cy="1310857"/>
          </a:xfrm>
          <a:prstGeom prst="roundRect">
            <a:avLst>
              <a:gd name="adj" fmla="val 6541"/>
            </a:avLst>
          </a:prstGeom>
          <a:noFill/>
          <a:ln w="41275">
            <a:solidFill>
              <a:srgbClr val="F8B5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Rectangle: Rounded Corners 45">
            <a:extLst>
              <a:ext uri="{FF2B5EF4-FFF2-40B4-BE49-F238E27FC236}">
                <a16:creationId xmlns:a16="http://schemas.microsoft.com/office/drawing/2014/main" id="{0574F8F7-B9EE-4F03-B903-DCE127792080}"/>
              </a:ext>
            </a:extLst>
          </p:cNvPr>
          <p:cNvSpPr/>
          <p:nvPr/>
        </p:nvSpPr>
        <p:spPr>
          <a:xfrm>
            <a:off x="8083276" y="4886432"/>
            <a:ext cx="2066313" cy="1310857"/>
          </a:xfrm>
          <a:prstGeom prst="roundRect">
            <a:avLst>
              <a:gd name="adj" fmla="val 4983"/>
            </a:avLst>
          </a:prstGeom>
          <a:noFill/>
          <a:ln w="41275">
            <a:solidFill>
              <a:srgbClr val="F8B5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39" name="Group 46">
            <a:extLst>
              <a:ext uri="{FF2B5EF4-FFF2-40B4-BE49-F238E27FC236}">
                <a16:creationId xmlns:a16="http://schemas.microsoft.com/office/drawing/2014/main" id="{E1DD71E6-1E85-4527-876D-635DF438BE40}"/>
              </a:ext>
            </a:extLst>
          </p:cNvPr>
          <p:cNvGrpSpPr/>
          <p:nvPr/>
        </p:nvGrpSpPr>
        <p:grpSpPr>
          <a:xfrm>
            <a:off x="2260121" y="3582125"/>
            <a:ext cx="1917345" cy="797835"/>
            <a:chOff x="627189" y="2838953"/>
            <a:chExt cx="2195902" cy="904372"/>
          </a:xfrm>
        </p:grpSpPr>
        <p:sp>
          <p:nvSpPr>
            <p:cNvPr id="40" name="Text Placeholder 2">
              <a:extLst>
                <a:ext uri="{FF2B5EF4-FFF2-40B4-BE49-F238E27FC236}">
                  <a16:creationId xmlns:a16="http://schemas.microsoft.com/office/drawing/2014/main" id="{3BA133A0-FABE-4F19-B32F-BE6C4E045388}"/>
                </a:ext>
              </a:extLst>
            </p:cNvPr>
            <p:cNvSpPr txBox="1">
              <a:spLocks/>
            </p:cNvSpPr>
            <p:nvPr/>
          </p:nvSpPr>
          <p:spPr>
            <a:xfrm>
              <a:off x="627190" y="2838953"/>
              <a:ext cx="2195901" cy="5900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dirty="0">
                  <a:solidFill>
                    <a:schemeClr val="bg1"/>
                  </a:solidFill>
                  <a:latin typeface="Franklin Gothic Demi" panose="020B07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21342</a:t>
              </a:r>
            </a:p>
          </p:txBody>
        </p:sp>
        <p:sp>
          <p:nvSpPr>
            <p:cNvPr id="41" name="Text Placeholder 2">
              <a:extLst>
                <a:ext uri="{FF2B5EF4-FFF2-40B4-BE49-F238E27FC236}">
                  <a16:creationId xmlns:a16="http://schemas.microsoft.com/office/drawing/2014/main" id="{961CA208-8171-48EE-AC9E-3B80C9A3BE0C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27189" y="3429000"/>
              <a:ext cx="2195901" cy="314325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chemeClr val="bg1"/>
                  </a:solidFill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Total </a:t>
              </a:r>
              <a:r>
                <a:rPr lang="en-US" sz="1600" dirty="0" err="1">
                  <a:solidFill>
                    <a:schemeClr val="bg1"/>
                  </a:solidFill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Étudiants</a:t>
              </a:r>
              <a:endParaRPr lang="id-ID" sz="1600" dirty="0">
                <a:solidFill>
                  <a:schemeClr val="bg1"/>
                </a:solidFill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2" name="Group 49">
            <a:extLst>
              <a:ext uri="{FF2B5EF4-FFF2-40B4-BE49-F238E27FC236}">
                <a16:creationId xmlns:a16="http://schemas.microsoft.com/office/drawing/2014/main" id="{14DABFE0-26A7-41D2-881E-89BF134EE524}"/>
              </a:ext>
            </a:extLst>
          </p:cNvPr>
          <p:cNvGrpSpPr/>
          <p:nvPr/>
        </p:nvGrpSpPr>
        <p:grpSpPr>
          <a:xfrm>
            <a:off x="2246942" y="5106613"/>
            <a:ext cx="1972477" cy="797835"/>
            <a:chOff x="627188" y="2838953"/>
            <a:chExt cx="2259044" cy="904372"/>
          </a:xfrm>
        </p:grpSpPr>
        <p:sp>
          <p:nvSpPr>
            <p:cNvPr id="43" name="Text Placeholder 2">
              <a:extLst>
                <a:ext uri="{FF2B5EF4-FFF2-40B4-BE49-F238E27FC236}">
                  <a16:creationId xmlns:a16="http://schemas.microsoft.com/office/drawing/2014/main" id="{31173273-5C8D-4738-AD59-EFA66303DB78}"/>
                </a:ext>
              </a:extLst>
            </p:cNvPr>
            <p:cNvSpPr txBox="1">
              <a:spLocks/>
            </p:cNvSpPr>
            <p:nvPr/>
          </p:nvSpPr>
          <p:spPr>
            <a:xfrm>
              <a:off x="627190" y="2838953"/>
              <a:ext cx="2195901" cy="5900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dirty="0">
                  <a:solidFill>
                    <a:schemeClr val="bg1"/>
                  </a:solidFill>
                  <a:latin typeface="Franklin Gothic Demi" panose="020B07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6316</a:t>
              </a:r>
            </a:p>
          </p:txBody>
        </p:sp>
        <p:sp>
          <p:nvSpPr>
            <p:cNvPr id="44" name="Text Placeholder 2">
              <a:extLst>
                <a:ext uri="{FF2B5EF4-FFF2-40B4-BE49-F238E27FC236}">
                  <a16:creationId xmlns:a16="http://schemas.microsoft.com/office/drawing/2014/main" id="{8609A643-B4E4-4751-A8B8-79127022F36C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27188" y="3429000"/>
              <a:ext cx="2259044" cy="314325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chemeClr val="bg1"/>
                  </a:solidFill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Nouveaux </a:t>
              </a:r>
              <a:r>
                <a:rPr lang="en-US" sz="1600" dirty="0" err="1">
                  <a:solidFill>
                    <a:schemeClr val="bg1"/>
                  </a:solidFill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bacheliers</a:t>
              </a:r>
              <a:endParaRPr lang="id-ID" sz="1600" dirty="0">
                <a:solidFill>
                  <a:schemeClr val="bg1"/>
                </a:solidFill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5" name="Group 52">
            <a:extLst>
              <a:ext uri="{FF2B5EF4-FFF2-40B4-BE49-F238E27FC236}">
                <a16:creationId xmlns:a16="http://schemas.microsoft.com/office/drawing/2014/main" id="{B7ECB455-5F62-47C5-96BC-3087EC1730BA}"/>
              </a:ext>
            </a:extLst>
          </p:cNvPr>
          <p:cNvGrpSpPr/>
          <p:nvPr/>
        </p:nvGrpSpPr>
        <p:grpSpPr>
          <a:xfrm>
            <a:off x="8148995" y="3582125"/>
            <a:ext cx="2011182" cy="797835"/>
            <a:chOff x="594987" y="2838953"/>
            <a:chExt cx="2303372" cy="904372"/>
          </a:xfrm>
        </p:grpSpPr>
        <p:sp>
          <p:nvSpPr>
            <p:cNvPr id="46" name="Text Placeholder 2">
              <a:extLst>
                <a:ext uri="{FF2B5EF4-FFF2-40B4-BE49-F238E27FC236}">
                  <a16:creationId xmlns:a16="http://schemas.microsoft.com/office/drawing/2014/main" id="{26384F90-F716-4053-9DEC-5F56E2761CCA}"/>
                </a:ext>
              </a:extLst>
            </p:cNvPr>
            <p:cNvSpPr txBox="1">
              <a:spLocks/>
            </p:cNvSpPr>
            <p:nvPr/>
          </p:nvSpPr>
          <p:spPr>
            <a:xfrm>
              <a:off x="627190" y="2838953"/>
              <a:ext cx="2195901" cy="5900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dirty="0">
                  <a:solidFill>
                    <a:schemeClr val="bg1"/>
                  </a:solidFill>
                  <a:latin typeface="Franklin Gothic Demi" panose="020B07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452</a:t>
              </a:r>
              <a:endParaRPr lang="id-ID" sz="3600" b="1" dirty="0">
                <a:solidFill>
                  <a:schemeClr val="bg1"/>
                </a:solidFill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Text Placeholder 2">
              <a:extLst>
                <a:ext uri="{FF2B5EF4-FFF2-40B4-BE49-F238E27FC236}">
                  <a16:creationId xmlns:a16="http://schemas.microsoft.com/office/drawing/2014/main" id="{DA438FBB-D801-4FCA-9E4C-C3E3AC9559A6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94987" y="3429000"/>
              <a:ext cx="2303372" cy="314325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err="1">
                  <a:solidFill>
                    <a:schemeClr val="bg1"/>
                  </a:solidFill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Étudiants</a:t>
              </a:r>
              <a:r>
                <a:rPr lang="en-US" sz="1600" dirty="0">
                  <a:solidFill>
                    <a:schemeClr val="bg1"/>
                  </a:solidFill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étrangères</a:t>
              </a:r>
              <a:endParaRPr lang="id-ID" sz="1600" dirty="0">
                <a:solidFill>
                  <a:schemeClr val="bg1"/>
                </a:solidFill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8" name="Group 55">
            <a:extLst>
              <a:ext uri="{FF2B5EF4-FFF2-40B4-BE49-F238E27FC236}">
                <a16:creationId xmlns:a16="http://schemas.microsoft.com/office/drawing/2014/main" id="{ED5CE0EB-9255-4A50-9A3D-EB68782BD6DC}"/>
              </a:ext>
            </a:extLst>
          </p:cNvPr>
          <p:cNvGrpSpPr/>
          <p:nvPr/>
        </p:nvGrpSpPr>
        <p:grpSpPr>
          <a:xfrm>
            <a:off x="8177110" y="5108689"/>
            <a:ext cx="1917345" cy="797835"/>
            <a:chOff x="627189" y="2838953"/>
            <a:chExt cx="2195902" cy="904372"/>
          </a:xfrm>
        </p:grpSpPr>
        <p:sp>
          <p:nvSpPr>
            <p:cNvPr id="49" name="Text Placeholder 2">
              <a:extLst>
                <a:ext uri="{FF2B5EF4-FFF2-40B4-BE49-F238E27FC236}">
                  <a16:creationId xmlns:a16="http://schemas.microsoft.com/office/drawing/2014/main" id="{3016F263-F0E9-4483-A7DB-B097E18A2996}"/>
                </a:ext>
              </a:extLst>
            </p:cNvPr>
            <p:cNvSpPr txBox="1">
              <a:spLocks/>
            </p:cNvSpPr>
            <p:nvPr/>
          </p:nvSpPr>
          <p:spPr>
            <a:xfrm>
              <a:off x="627190" y="2838953"/>
              <a:ext cx="2195901" cy="590047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dirty="0">
                  <a:solidFill>
                    <a:schemeClr val="bg1"/>
                  </a:solidFill>
                  <a:latin typeface="Franklin Gothic Demi" panose="020B07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2715</a:t>
              </a:r>
              <a:endParaRPr lang="id-ID" sz="3600" b="1" dirty="0">
                <a:solidFill>
                  <a:schemeClr val="bg1"/>
                </a:solidFill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Text Placeholder 2">
              <a:extLst>
                <a:ext uri="{FF2B5EF4-FFF2-40B4-BE49-F238E27FC236}">
                  <a16:creationId xmlns:a16="http://schemas.microsoft.com/office/drawing/2014/main" id="{75D55D6E-9712-4D67-AD2D-668EBD13CD3B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27189" y="3429000"/>
              <a:ext cx="2195901" cy="314325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err="1">
                  <a:solidFill>
                    <a:schemeClr val="bg1"/>
                  </a:solidFill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Diplômés</a:t>
              </a:r>
              <a:endParaRPr lang="id-ID" sz="1600" dirty="0">
                <a:solidFill>
                  <a:schemeClr val="bg1"/>
                </a:solidFill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0DA11DA-8819-B32A-0EE1-18A9D54C6554}"/>
              </a:ext>
            </a:extLst>
          </p:cNvPr>
          <p:cNvSpPr/>
          <p:nvPr/>
        </p:nvSpPr>
        <p:spPr>
          <a:xfrm>
            <a:off x="5002696" y="4316782"/>
            <a:ext cx="2334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Franklin Gothic Demi" panose="020B0703020102020204" pitchFamily="34" charset="0"/>
                <a:ea typeface="Open Sans"/>
                <a:cs typeface="Lato"/>
              </a:rPr>
              <a:t>Étudiants</a:t>
            </a:r>
            <a:endParaRPr lang="en-US" sz="4000" b="1" dirty="0">
              <a:solidFill>
                <a:schemeClr val="bg1"/>
              </a:solidFill>
              <a:latin typeface="Franklin Gothic Demi" panose="020B0703020102020204" pitchFamily="34" charset="0"/>
              <a:ea typeface="Open Sans" panose="020B0606030504020204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684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8CD7084-68E2-4775-B707-323D29D3C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62" y="6014301"/>
            <a:ext cx="452126" cy="63147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12056882" y="6014301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rot="5400000">
            <a:off x="11726944" y="63441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rot="5400000">
            <a:off x="576082" y="-107099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10800000">
            <a:off x="246144" y="2227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F374EBCD-2141-4D17-9E4C-420809DCD3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460536"/>
              </p:ext>
            </p:extLst>
          </p:nvPr>
        </p:nvGraphicFramePr>
        <p:xfrm>
          <a:off x="1936806" y="1610360"/>
          <a:ext cx="8318388" cy="4708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5" name="Groupe 14"/>
          <p:cNvGrpSpPr/>
          <p:nvPr/>
        </p:nvGrpSpPr>
        <p:grpSpPr>
          <a:xfrm>
            <a:off x="347687" y="347810"/>
            <a:ext cx="567426" cy="567427"/>
            <a:chOff x="1940106" y="2516849"/>
            <a:chExt cx="567426" cy="567427"/>
          </a:xfrm>
        </p:grpSpPr>
        <p:grpSp>
          <p:nvGrpSpPr>
            <p:cNvPr id="16" name="Groupe 15"/>
            <p:cNvGrpSpPr/>
            <p:nvPr/>
          </p:nvGrpSpPr>
          <p:grpSpPr>
            <a:xfrm>
              <a:off x="1940106" y="2516849"/>
              <a:ext cx="567426" cy="567427"/>
              <a:chOff x="8510588" y="1707914"/>
              <a:chExt cx="461962" cy="461963"/>
            </a:xfrm>
          </p:grpSpPr>
          <p:sp>
            <p:nvSpPr>
              <p:cNvPr id="18" name="Ellipse 17"/>
              <p:cNvSpPr/>
              <p:nvPr/>
            </p:nvSpPr>
            <p:spPr>
              <a:xfrm>
                <a:off x="8510588" y="1707914"/>
                <a:ext cx="461962" cy="461963"/>
              </a:xfrm>
              <a:prstGeom prst="ellipse">
                <a:avLst/>
              </a:prstGeom>
              <a:solidFill>
                <a:srgbClr val="FE65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  <p:sp>
            <p:nvSpPr>
              <p:cNvPr id="19" name="Ellipse 18"/>
              <p:cNvSpPr/>
              <p:nvPr/>
            </p:nvSpPr>
            <p:spPr>
              <a:xfrm>
                <a:off x="8615568" y="1812895"/>
                <a:ext cx="252000" cy="252000"/>
              </a:xfrm>
              <a:prstGeom prst="ellipse">
                <a:avLst/>
              </a:prstGeom>
              <a:solidFill>
                <a:srgbClr val="F8B5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2014005" y="2621858"/>
              <a:ext cx="43847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>
                  <a:solidFill>
                    <a:srgbClr val="1F4782"/>
                  </a:solidFill>
                  <a:latin typeface="Franklin Gothic Book" panose="020B0503020102020204" pitchFamily="34" charset="0"/>
                </a:rPr>
                <a:t>03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934938" y="394945"/>
            <a:ext cx="5084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400" dirty="0">
                <a:solidFill>
                  <a:srgbClr val="FE6519"/>
                </a:solidFill>
                <a:latin typeface="Franklin Gothic Book" panose="020B0503020102020204" pitchFamily="34" charset="0"/>
              </a:rPr>
              <a:t>Formation</a:t>
            </a:r>
            <a:endParaRPr lang="en-US" sz="2400" dirty="0">
              <a:solidFill>
                <a:srgbClr val="FE651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47627" y="1144583"/>
            <a:ext cx="6936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163561"/>
                </a:solidFill>
                <a:latin typeface="Franklin Gothic Book" panose="020B0503020102020204" pitchFamily="34" charset="0"/>
                <a:ea typeface="Open Sans"/>
                <a:cs typeface="Lato"/>
              </a:rPr>
              <a:t>Répartition des étudiants par domaine de 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DFC768-9497-8988-A42E-B807285CA310}"/>
              </a:ext>
            </a:extLst>
          </p:cNvPr>
          <p:cNvSpPr/>
          <p:nvPr/>
        </p:nvSpPr>
        <p:spPr>
          <a:xfrm>
            <a:off x="1359409" y="1610360"/>
            <a:ext cx="8895785" cy="4821383"/>
          </a:xfrm>
          <a:prstGeom prst="rect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349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8CD7084-68E2-4775-B707-323D29D3C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62" y="6014301"/>
            <a:ext cx="452126" cy="63147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12056882" y="6014301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rot="5400000">
            <a:off x="11726944" y="63441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rot="5400000">
            <a:off x="576082" y="-107099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10800000">
            <a:off x="246144" y="2227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347687" y="347810"/>
            <a:ext cx="567426" cy="567427"/>
            <a:chOff x="1940106" y="2516849"/>
            <a:chExt cx="567426" cy="567427"/>
          </a:xfrm>
        </p:grpSpPr>
        <p:grpSp>
          <p:nvGrpSpPr>
            <p:cNvPr id="8" name="Groupe 7"/>
            <p:cNvGrpSpPr/>
            <p:nvPr/>
          </p:nvGrpSpPr>
          <p:grpSpPr>
            <a:xfrm>
              <a:off x="1940106" y="2516849"/>
              <a:ext cx="567426" cy="567427"/>
              <a:chOff x="8510588" y="1707914"/>
              <a:chExt cx="461962" cy="461963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8510588" y="1707914"/>
                <a:ext cx="461962" cy="461963"/>
              </a:xfrm>
              <a:prstGeom prst="ellipse">
                <a:avLst/>
              </a:prstGeom>
              <a:solidFill>
                <a:srgbClr val="FE65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8615568" y="1812895"/>
                <a:ext cx="252000" cy="252000"/>
              </a:xfrm>
              <a:prstGeom prst="ellipse">
                <a:avLst/>
              </a:prstGeom>
              <a:solidFill>
                <a:srgbClr val="F8B5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014005" y="2621858"/>
              <a:ext cx="43847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 smtClean="0">
                  <a:solidFill>
                    <a:srgbClr val="1F4782"/>
                  </a:solidFill>
                  <a:latin typeface="Franklin Gothic Book" panose="020B0503020102020204" pitchFamily="34" charset="0"/>
                </a:rPr>
                <a:t>04</a:t>
              </a:r>
              <a:endParaRPr lang="fr-FR" sz="1600" dirty="0">
                <a:solidFill>
                  <a:srgbClr val="1F4782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34938" y="394945"/>
            <a:ext cx="5084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400" dirty="0">
                <a:solidFill>
                  <a:srgbClr val="FE6519"/>
                </a:solidFill>
                <a:latin typeface="Franklin Gothic Book" panose="020B0503020102020204" pitchFamily="34" charset="0"/>
              </a:rPr>
              <a:t>Recherche scientifique</a:t>
            </a:r>
            <a:endParaRPr lang="en-US" sz="2400" dirty="0">
              <a:solidFill>
                <a:srgbClr val="FE651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3015196" y="834461"/>
            <a:ext cx="3033423" cy="3087139"/>
          </a:xfrm>
          <a:prstGeom prst="ellipse">
            <a:avLst/>
          </a:prstGeom>
          <a:solidFill>
            <a:srgbClr val="FE651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550">
              <a:spcBef>
                <a:spcPct val="0"/>
              </a:spcBef>
            </a:pPr>
            <a:r>
              <a:rPr lang="fr-FR" sz="3200" b="1" dirty="0">
                <a:solidFill>
                  <a:schemeClr val="tx1"/>
                </a:solidFill>
                <a:latin typeface="Franklin Gothic Demi" panose="020B0703020102020204" pitchFamily="34" charset="0"/>
              </a:rPr>
              <a:t>40</a:t>
            </a:r>
            <a:r>
              <a:rPr lang="fr-FR" sz="32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</a:p>
          <a:p>
            <a:pPr algn="ctr" defTabSz="844550">
              <a:spcBef>
                <a:spcPct val="0"/>
              </a:spcBef>
            </a:pPr>
            <a:r>
              <a:rPr lang="fr-FR" dirty="0">
                <a:solidFill>
                  <a:schemeClr val="tx1"/>
                </a:solidFill>
                <a:latin typeface="Franklin Gothic Book" panose="020B0503020102020204" pitchFamily="34" charset="0"/>
              </a:rPr>
              <a:t>Laboratoires </a:t>
            </a:r>
          </a:p>
          <a:p>
            <a:pPr algn="ctr" defTabSz="844550">
              <a:spcBef>
                <a:spcPct val="0"/>
              </a:spcBef>
            </a:pPr>
            <a:r>
              <a:rPr lang="fr-FR" dirty="0">
                <a:solidFill>
                  <a:schemeClr val="tx1"/>
                </a:solidFill>
                <a:latin typeface="Franklin Gothic Book" panose="020B0503020102020204" pitchFamily="34" charset="0"/>
              </a:rPr>
              <a:t>de recherche</a:t>
            </a:r>
          </a:p>
        </p:txBody>
      </p:sp>
      <p:sp>
        <p:nvSpPr>
          <p:cNvPr id="27" name="Ellipse 26"/>
          <p:cNvSpPr/>
          <p:nvPr/>
        </p:nvSpPr>
        <p:spPr>
          <a:xfrm>
            <a:off x="5611383" y="834461"/>
            <a:ext cx="3033423" cy="3087139"/>
          </a:xfrm>
          <a:prstGeom prst="ellipse">
            <a:avLst/>
          </a:prstGeom>
          <a:solidFill>
            <a:srgbClr val="FE651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lvl="0" algn="ctr" defTabSz="844550">
              <a:spcBef>
                <a:spcPct val="0"/>
              </a:spcBef>
            </a:pPr>
            <a:r>
              <a:rPr lang="fr-FR" sz="3200" b="1" dirty="0">
                <a:solidFill>
                  <a:schemeClr val="tx1"/>
                </a:solidFill>
                <a:latin typeface="Franklin Gothic Demi" panose="020B0703020102020204" pitchFamily="34" charset="0"/>
              </a:rPr>
              <a:t>4</a:t>
            </a:r>
            <a:r>
              <a:rPr lang="fr-FR" sz="32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</a:p>
          <a:p>
            <a:pPr marL="85725" lvl="0" algn="ctr" defTabSz="844550">
              <a:spcBef>
                <a:spcPct val="0"/>
              </a:spcBef>
            </a:pPr>
            <a:r>
              <a:rPr lang="fr-FR" dirty="0">
                <a:solidFill>
                  <a:schemeClr val="tx1"/>
                </a:solidFill>
                <a:latin typeface="Franklin Gothic Book" panose="020B0503020102020204" pitchFamily="34" charset="0"/>
              </a:rPr>
              <a:t>Ecoles </a:t>
            </a:r>
          </a:p>
          <a:p>
            <a:pPr marL="85725" lvl="0" algn="ctr" defTabSz="844550">
              <a:spcBef>
                <a:spcPct val="0"/>
              </a:spcBef>
            </a:pPr>
            <a:r>
              <a:rPr lang="fr-FR" dirty="0">
                <a:solidFill>
                  <a:schemeClr val="tx1"/>
                </a:solidFill>
                <a:latin typeface="Franklin Gothic Book" panose="020B0503020102020204" pitchFamily="34" charset="0"/>
              </a:rPr>
              <a:t>doctorales</a:t>
            </a:r>
          </a:p>
        </p:txBody>
      </p:sp>
      <p:sp>
        <p:nvSpPr>
          <p:cNvPr id="28" name="Ellipse 27"/>
          <p:cNvSpPr/>
          <p:nvPr/>
        </p:nvSpPr>
        <p:spPr>
          <a:xfrm>
            <a:off x="6336266" y="2997153"/>
            <a:ext cx="3033423" cy="3087139"/>
          </a:xfrm>
          <a:prstGeom prst="ellipse">
            <a:avLst/>
          </a:prstGeom>
          <a:solidFill>
            <a:srgbClr val="FE6519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algn="ctr" defTabSz="844550">
              <a:spcBef>
                <a:spcPct val="0"/>
              </a:spcBef>
            </a:pPr>
            <a:r>
              <a:rPr lang="fr-FR" sz="3200" b="1" dirty="0">
                <a:solidFill>
                  <a:schemeClr val="tx1"/>
                </a:solidFill>
                <a:latin typeface="Franklin Gothic Demi" panose="020B0703020102020204" pitchFamily="34" charset="0"/>
              </a:rPr>
              <a:t>8</a:t>
            </a:r>
            <a:r>
              <a:rPr lang="fr-FR" sz="32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</a:p>
          <a:p>
            <a:pPr marL="628650" algn="ctr" defTabSz="844550">
              <a:spcBef>
                <a:spcPct val="0"/>
              </a:spcBef>
            </a:pPr>
            <a:r>
              <a:rPr lang="fr-FR" dirty="0">
                <a:solidFill>
                  <a:schemeClr val="tx1"/>
                </a:solidFill>
                <a:latin typeface="Franklin Gothic Book" panose="020B0503020102020204" pitchFamily="34" charset="0"/>
              </a:rPr>
              <a:t>Unités </a:t>
            </a:r>
          </a:p>
          <a:p>
            <a:pPr marL="628650" algn="ctr" defTabSz="844550">
              <a:spcBef>
                <a:spcPct val="0"/>
              </a:spcBef>
            </a:pPr>
            <a:r>
              <a:rPr lang="fr-FR" dirty="0">
                <a:solidFill>
                  <a:schemeClr val="tx1"/>
                </a:solidFill>
                <a:latin typeface="Franklin Gothic Book" panose="020B0503020102020204" pitchFamily="34" charset="0"/>
              </a:rPr>
              <a:t>de Recherche</a:t>
            </a:r>
          </a:p>
        </p:txBody>
      </p:sp>
      <p:sp>
        <p:nvSpPr>
          <p:cNvPr id="29" name="Ellipse 28"/>
          <p:cNvSpPr/>
          <p:nvPr/>
        </p:nvSpPr>
        <p:spPr>
          <a:xfrm>
            <a:off x="4207073" y="3671546"/>
            <a:ext cx="3033423" cy="3087139"/>
          </a:xfrm>
          <a:prstGeom prst="ellipse">
            <a:avLst/>
          </a:prstGeom>
          <a:solidFill>
            <a:srgbClr val="FE651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32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200" b="1" dirty="0">
                <a:solidFill>
                  <a:schemeClr val="tx1"/>
                </a:solidFill>
                <a:latin typeface="Franklin Gothic Demi" panose="020B0703020102020204" pitchFamily="34" charset="0"/>
              </a:rPr>
              <a:t>14</a:t>
            </a:r>
            <a:r>
              <a:rPr lang="fr-FR" sz="32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</a:p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dirty="0">
                <a:solidFill>
                  <a:schemeClr val="tx1"/>
                </a:solidFill>
                <a:latin typeface="Franklin Gothic Book" panose="020B0503020102020204" pitchFamily="34" charset="0"/>
              </a:rPr>
              <a:t>Unités de Services Communs pour la Recherche</a:t>
            </a:r>
          </a:p>
        </p:txBody>
      </p:sp>
      <p:sp>
        <p:nvSpPr>
          <p:cNvPr id="30" name="Ellipse 29"/>
          <p:cNvSpPr/>
          <p:nvPr/>
        </p:nvSpPr>
        <p:spPr>
          <a:xfrm>
            <a:off x="2178885" y="2936400"/>
            <a:ext cx="3033423" cy="3087139"/>
          </a:xfrm>
          <a:prstGeom prst="ellipse">
            <a:avLst/>
          </a:prstGeom>
          <a:solidFill>
            <a:srgbClr val="FE651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990600" algn="l"/>
              </a:tabLst>
            </a:pPr>
            <a:r>
              <a:rPr lang="fr-FR" sz="3200" b="1" dirty="0">
                <a:solidFill>
                  <a:schemeClr val="tx1"/>
                </a:solidFill>
                <a:latin typeface="Franklin Gothic Demi" panose="020B0703020102020204" pitchFamily="34" charset="0"/>
              </a:rPr>
              <a:t>2</a:t>
            </a:r>
            <a:r>
              <a:rPr lang="fr-FR" sz="32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</a:p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990600" algn="l"/>
              </a:tabLst>
            </a:pPr>
            <a:r>
              <a:rPr lang="fr-FR" dirty="0">
                <a:solidFill>
                  <a:schemeClr val="tx1"/>
                </a:solidFill>
                <a:latin typeface="Franklin Gothic Book" panose="020B0503020102020204" pitchFamily="34" charset="0"/>
              </a:rPr>
              <a:t>Plateformes </a:t>
            </a:r>
          </a:p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990600" algn="l"/>
              </a:tabLst>
            </a:pPr>
            <a:r>
              <a:rPr lang="fr-FR" dirty="0">
                <a:solidFill>
                  <a:schemeClr val="tx1"/>
                </a:solidFill>
                <a:latin typeface="Franklin Gothic Book" panose="020B0503020102020204" pitchFamily="34" charset="0"/>
              </a:rPr>
              <a:t>PRST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l="14189" t="17813" r="72052" b="38029"/>
          <a:stretch/>
        </p:blipFill>
        <p:spPr>
          <a:xfrm>
            <a:off x="4940966" y="2720089"/>
            <a:ext cx="1905030" cy="187590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ABCE140-5653-0BA7-C3DB-34AF45585AE3}"/>
              </a:ext>
            </a:extLst>
          </p:cNvPr>
          <p:cNvSpPr txBox="1">
            <a:spLocks/>
          </p:cNvSpPr>
          <p:nvPr/>
        </p:nvSpPr>
        <p:spPr>
          <a:xfrm>
            <a:off x="3028634" y="1095425"/>
            <a:ext cx="572969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>
                <a:solidFill>
                  <a:srgbClr val="002060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sz="3200" dirty="0" smtClean="0"/>
              <a:t>64 Structures </a:t>
            </a:r>
            <a:r>
              <a:rPr lang="en-US" sz="3200" dirty="0"/>
              <a:t>de Recherche</a:t>
            </a:r>
          </a:p>
        </p:txBody>
      </p:sp>
    </p:spTree>
    <p:extLst>
      <p:ext uri="{BB962C8B-B14F-4D97-AF65-F5344CB8AC3E}">
        <p14:creationId xmlns:p14="http://schemas.microsoft.com/office/powerpoint/2010/main" val="2313506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8CD7084-68E2-4775-B707-323D29D3C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62" y="6014301"/>
            <a:ext cx="452126" cy="63147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12056882" y="6014301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rot="5400000">
            <a:off x="11726944" y="63441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rot="5400000">
            <a:off x="576082" y="-107099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10800000">
            <a:off x="246144" y="2227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347687" y="347810"/>
            <a:ext cx="567426" cy="567427"/>
            <a:chOff x="1940106" y="2516849"/>
            <a:chExt cx="567426" cy="567427"/>
          </a:xfrm>
        </p:grpSpPr>
        <p:grpSp>
          <p:nvGrpSpPr>
            <p:cNvPr id="8" name="Groupe 7"/>
            <p:cNvGrpSpPr/>
            <p:nvPr/>
          </p:nvGrpSpPr>
          <p:grpSpPr>
            <a:xfrm>
              <a:off x="1940106" y="2516849"/>
              <a:ext cx="567426" cy="567427"/>
              <a:chOff x="8510588" y="1707914"/>
              <a:chExt cx="461962" cy="461963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8510588" y="1707914"/>
                <a:ext cx="461962" cy="461963"/>
              </a:xfrm>
              <a:prstGeom prst="ellipse">
                <a:avLst/>
              </a:prstGeom>
              <a:solidFill>
                <a:srgbClr val="FE65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8615568" y="1812895"/>
                <a:ext cx="252000" cy="252000"/>
              </a:xfrm>
              <a:prstGeom prst="ellipse">
                <a:avLst/>
              </a:prstGeom>
              <a:solidFill>
                <a:srgbClr val="F8B5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014005" y="2621858"/>
              <a:ext cx="43847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 smtClean="0">
                  <a:solidFill>
                    <a:srgbClr val="1F4782"/>
                  </a:solidFill>
                  <a:latin typeface="Franklin Gothic Book" panose="020B0503020102020204" pitchFamily="34" charset="0"/>
                </a:rPr>
                <a:t>04</a:t>
              </a:r>
              <a:endParaRPr lang="fr-FR" sz="1600" dirty="0">
                <a:solidFill>
                  <a:srgbClr val="1F4782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34938" y="394945"/>
            <a:ext cx="5084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400" dirty="0">
                <a:solidFill>
                  <a:srgbClr val="FE6519"/>
                </a:solidFill>
                <a:latin typeface="Franklin Gothic Book" panose="020B0503020102020204" pitchFamily="34" charset="0"/>
              </a:rPr>
              <a:t>Recherche scientifique</a:t>
            </a:r>
            <a:endParaRPr lang="en-US" sz="2400" dirty="0">
              <a:solidFill>
                <a:srgbClr val="FE6519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4027171"/>
              </p:ext>
            </p:extLst>
          </p:nvPr>
        </p:nvGraphicFramePr>
        <p:xfrm>
          <a:off x="1463773" y="1563326"/>
          <a:ext cx="9264454" cy="4704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2C638F6B-6318-4933-BE13-E2905BB8DAF5}"/>
              </a:ext>
            </a:extLst>
          </p:cNvPr>
          <p:cNvSpPr txBox="1">
            <a:spLocks/>
          </p:cNvSpPr>
          <p:nvPr/>
        </p:nvSpPr>
        <p:spPr>
          <a:xfrm>
            <a:off x="2670001" y="1064555"/>
            <a:ext cx="6852005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algn="ctr">
              <a:defRPr sz="2000">
                <a:solidFill>
                  <a:srgbClr val="002060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 err="1"/>
              <a:t>Répartition</a:t>
            </a:r>
            <a:r>
              <a:rPr lang="en-US" dirty="0"/>
              <a:t> des structures de Recherche par </a:t>
            </a:r>
            <a:r>
              <a:rPr lang="en-US" dirty="0" err="1"/>
              <a:t>établissement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318DA7-FDEE-DABE-C2A8-D47944E49D23}"/>
              </a:ext>
            </a:extLst>
          </p:cNvPr>
          <p:cNvSpPr/>
          <p:nvPr/>
        </p:nvSpPr>
        <p:spPr>
          <a:xfrm>
            <a:off x="1547091" y="979839"/>
            <a:ext cx="9097818" cy="5350197"/>
          </a:xfrm>
          <a:prstGeom prst="rect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406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8CD7084-68E2-4775-B707-323D29D3C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62" y="6014301"/>
            <a:ext cx="452126" cy="63147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12056882" y="6014301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rot="5400000">
            <a:off x="11726944" y="63441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rot="5400000">
            <a:off x="576082" y="-107099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10800000">
            <a:off x="246144" y="2227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347687" y="347810"/>
            <a:ext cx="567426" cy="567427"/>
            <a:chOff x="1940106" y="2516849"/>
            <a:chExt cx="567426" cy="567427"/>
          </a:xfrm>
        </p:grpSpPr>
        <p:grpSp>
          <p:nvGrpSpPr>
            <p:cNvPr id="8" name="Groupe 7"/>
            <p:cNvGrpSpPr/>
            <p:nvPr/>
          </p:nvGrpSpPr>
          <p:grpSpPr>
            <a:xfrm>
              <a:off x="1940106" y="2516849"/>
              <a:ext cx="567426" cy="567427"/>
              <a:chOff x="8510588" y="1707914"/>
              <a:chExt cx="461962" cy="461963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8510588" y="1707914"/>
                <a:ext cx="461962" cy="461963"/>
              </a:xfrm>
              <a:prstGeom prst="ellipse">
                <a:avLst/>
              </a:prstGeom>
              <a:solidFill>
                <a:srgbClr val="FE65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8615568" y="1812895"/>
                <a:ext cx="252000" cy="252000"/>
              </a:xfrm>
              <a:prstGeom prst="ellipse">
                <a:avLst/>
              </a:prstGeom>
              <a:solidFill>
                <a:srgbClr val="F8B5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014005" y="2621858"/>
              <a:ext cx="43847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 smtClean="0">
                  <a:solidFill>
                    <a:srgbClr val="1F4782"/>
                  </a:solidFill>
                  <a:latin typeface="Franklin Gothic Book" panose="020B0503020102020204" pitchFamily="34" charset="0"/>
                </a:rPr>
                <a:t>04</a:t>
              </a:r>
              <a:endParaRPr lang="fr-FR" sz="1600" dirty="0">
                <a:solidFill>
                  <a:srgbClr val="1F4782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34938" y="394945"/>
            <a:ext cx="5084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400" dirty="0">
                <a:solidFill>
                  <a:srgbClr val="FE6519"/>
                </a:solidFill>
                <a:latin typeface="Franklin Gothic Book" panose="020B0503020102020204" pitchFamily="34" charset="0"/>
              </a:rPr>
              <a:t>Recherche scientifique</a:t>
            </a:r>
            <a:endParaRPr lang="en-US" sz="2400" dirty="0">
              <a:solidFill>
                <a:srgbClr val="FE6519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017433"/>
              </p:ext>
            </p:extLst>
          </p:nvPr>
        </p:nvGraphicFramePr>
        <p:xfrm>
          <a:off x="1316831" y="1289113"/>
          <a:ext cx="9558338" cy="5040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2C638F6B-6318-4933-BE13-E2905BB8DAF5}"/>
              </a:ext>
            </a:extLst>
          </p:cNvPr>
          <p:cNvSpPr txBox="1">
            <a:spLocks/>
          </p:cNvSpPr>
          <p:nvPr/>
        </p:nvSpPr>
        <p:spPr>
          <a:xfrm>
            <a:off x="2302499" y="1172185"/>
            <a:ext cx="7212937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algn="ctr">
              <a:defRPr sz="2000">
                <a:solidFill>
                  <a:srgbClr val="002060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 err="1"/>
              <a:t>Répartition</a:t>
            </a:r>
            <a:r>
              <a:rPr lang="en-US" dirty="0"/>
              <a:t> du </a:t>
            </a:r>
            <a:r>
              <a:rPr lang="en-US" dirty="0" err="1"/>
              <a:t>Nombre</a:t>
            </a:r>
            <a:r>
              <a:rPr lang="en-US" dirty="0"/>
              <a:t> des structures par </a:t>
            </a:r>
            <a:r>
              <a:rPr lang="en-US" dirty="0" err="1"/>
              <a:t>domaine</a:t>
            </a:r>
            <a:r>
              <a:rPr lang="en-US" dirty="0"/>
              <a:t> scientifique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56CAFC-E5BE-9EAB-A847-12E9D078E569}"/>
              </a:ext>
            </a:extLst>
          </p:cNvPr>
          <p:cNvSpPr/>
          <p:nvPr/>
        </p:nvSpPr>
        <p:spPr>
          <a:xfrm>
            <a:off x="1236437" y="1112859"/>
            <a:ext cx="9558338" cy="4835360"/>
          </a:xfrm>
          <a:prstGeom prst="rect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765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8CD7084-68E2-4775-B707-323D29D3C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62" y="6014301"/>
            <a:ext cx="452126" cy="63147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12056882" y="6014301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rot="5400000">
            <a:off x="11726944" y="63441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rot="5400000">
            <a:off x="576082" y="-107099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10800000">
            <a:off x="246144" y="2227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347687" y="347810"/>
            <a:ext cx="567426" cy="567427"/>
            <a:chOff x="1940106" y="2516849"/>
            <a:chExt cx="567426" cy="567427"/>
          </a:xfrm>
        </p:grpSpPr>
        <p:grpSp>
          <p:nvGrpSpPr>
            <p:cNvPr id="8" name="Groupe 7"/>
            <p:cNvGrpSpPr/>
            <p:nvPr/>
          </p:nvGrpSpPr>
          <p:grpSpPr>
            <a:xfrm>
              <a:off x="1940106" y="2516849"/>
              <a:ext cx="567426" cy="567427"/>
              <a:chOff x="8510588" y="1707914"/>
              <a:chExt cx="461962" cy="461963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8510588" y="1707914"/>
                <a:ext cx="461962" cy="461963"/>
              </a:xfrm>
              <a:prstGeom prst="ellipse">
                <a:avLst/>
              </a:prstGeom>
              <a:solidFill>
                <a:srgbClr val="FE65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8615568" y="1812895"/>
                <a:ext cx="252000" cy="252000"/>
              </a:xfrm>
              <a:prstGeom prst="ellipse">
                <a:avLst/>
              </a:prstGeom>
              <a:solidFill>
                <a:srgbClr val="F8B5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014005" y="2621858"/>
              <a:ext cx="43847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 smtClean="0">
                  <a:solidFill>
                    <a:srgbClr val="1F4782"/>
                  </a:solidFill>
                  <a:latin typeface="Franklin Gothic Book" panose="020B0503020102020204" pitchFamily="34" charset="0"/>
                </a:rPr>
                <a:t>04</a:t>
              </a:r>
              <a:endParaRPr lang="fr-FR" sz="1600" dirty="0">
                <a:solidFill>
                  <a:srgbClr val="1F4782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34938" y="394945"/>
            <a:ext cx="5084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400" dirty="0">
                <a:solidFill>
                  <a:srgbClr val="FE6519"/>
                </a:solidFill>
                <a:latin typeface="Franklin Gothic Book" panose="020B0503020102020204" pitchFamily="34" charset="0"/>
              </a:rPr>
              <a:t>Recherche scientifique</a:t>
            </a:r>
            <a:endParaRPr lang="en-US" sz="2400" dirty="0">
              <a:solidFill>
                <a:srgbClr val="FE651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1586" y="1317736"/>
            <a:ext cx="5526137" cy="4814838"/>
          </a:xfrm>
          <a:prstGeom prst="rect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046311" y="1317736"/>
            <a:ext cx="5526137" cy="4814838"/>
          </a:xfrm>
          <a:prstGeom prst="rect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16924262-69CB-B543-1770-807EA88BBD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436587"/>
              </p:ext>
            </p:extLst>
          </p:nvPr>
        </p:nvGraphicFramePr>
        <p:xfrm>
          <a:off x="6204804" y="1343715"/>
          <a:ext cx="5192202" cy="4673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Graphique 19">
            <a:extLst>
              <a:ext uri="{FF2B5EF4-FFF2-40B4-BE49-F238E27FC236}">
                <a16:creationId xmlns:a16="http://schemas.microsoft.com/office/drawing/2014/main" id="{10B21A25-3270-84F5-DE7A-F18C1A405A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109519"/>
              </p:ext>
            </p:extLst>
          </p:nvPr>
        </p:nvGraphicFramePr>
        <p:xfrm>
          <a:off x="421586" y="1343715"/>
          <a:ext cx="5511871" cy="4351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76875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8CD7084-68E2-4775-B707-323D29D3C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62" y="6014301"/>
            <a:ext cx="452126" cy="63147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12056882" y="6014301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rot="5400000">
            <a:off x="11726944" y="63441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rot="5400000">
            <a:off x="576082" y="-107099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10800000">
            <a:off x="246144" y="2227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347687" y="347810"/>
            <a:ext cx="567426" cy="567427"/>
            <a:chOff x="1940106" y="2516849"/>
            <a:chExt cx="567426" cy="567427"/>
          </a:xfrm>
        </p:grpSpPr>
        <p:grpSp>
          <p:nvGrpSpPr>
            <p:cNvPr id="8" name="Groupe 7"/>
            <p:cNvGrpSpPr/>
            <p:nvPr/>
          </p:nvGrpSpPr>
          <p:grpSpPr>
            <a:xfrm>
              <a:off x="1940106" y="2516849"/>
              <a:ext cx="567426" cy="567427"/>
              <a:chOff x="8510588" y="1707914"/>
              <a:chExt cx="461962" cy="461963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8510588" y="1707914"/>
                <a:ext cx="461962" cy="461963"/>
              </a:xfrm>
              <a:prstGeom prst="ellipse">
                <a:avLst/>
              </a:prstGeom>
              <a:solidFill>
                <a:srgbClr val="FE65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8615568" y="1812895"/>
                <a:ext cx="252000" cy="252000"/>
              </a:xfrm>
              <a:prstGeom prst="ellipse">
                <a:avLst/>
              </a:prstGeom>
              <a:solidFill>
                <a:srgbClr val="F8B5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014005" y="2621858"/>
              <a:ext cx="43847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 smtClean="0">
                  <a:solidFill>
                    <a:srgbClr val="1F4782"/>
                  </a:solidFill>
                  <a:latin typeface="Franklin Gothic Book" panose="020B0503020102020204" pitchFamily="34" charset="0"/>
                </a:rPr>
                <a:t>04</a:t>
              </a:r>
              <a:endParaRPr lang="fr-FR" sz="1600" dirty="0">
                <a:solidFill>
                  <a:srgbClr val="1F4782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34938" y="394945"/>
            <a:ext cx="5084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400" dirty="0">
                <a:solidFill>
                  <a:srgbClr val="FE6519"/>
                </a:solidFill>
                <a:latin typeface="Franklin Gothic Book" panose="020B0503020102020204" pitchFamily="34" charset="0"/>
              </a:rPr>
              <a:t>Recherche scientifique</a:t>
            </a:r>
            <a:endParaRPr lang="en-US" sz="2400" dirty="0">
              <a:solidFill>
                <a:srgbClr val="FE651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A356305-312A-4BC2-AA3C-06C8F0233A32}"/>
              </a:ext>
            </a:extLst>
          </p:cNvPr>
          <p:cNvSpPr txBox="1"/>
          <p:nvPr/>
        </p:nvSpPr>
        <p:spPr>
          <a:xfrm>
            <a:off x="1366093" y="6280920"/>
            <a:ext cx="88447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u="sng" dirty="0">
                <a:latin typeface="Franklin Gothic Book" panose="020B0503020102020204" pitchFamily="34" charset="0"/>
                <a:cs typeface="Arial" panose="020B0604020202020204" pitchFamily="34" charset="0"/>
              </a:rPr>
              <a:t>Source d’information : </a:t>
            </a:r>
            <a:r>
              <a:rPr lang="fr-FR" sz="1100" dirty="0">
                <a:latin typeface="Franklin Gothic Book" panose="020B0503020102020204" pitchFamily="34" charset="0"/>
                <a:cs typeface="Arial" panose="020B0604020202020204" pitchFamily="34" charset="0"/>
              </a:rPr>
              <a:t>Recherche avancée sur la plateforme internationale des brevets d’invention : </a:t>
            </a:r>
            <a:r>
              <a:rPr lang="fr-FR" sz="11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ESPACENET : </a:t>
            </a:r>
            <a:r>
              <a:rPr lang="fr-FR" sz="1100" dirty="0">
                <a:latin typeface="Franklin Gothic Book" panose="020B0503020102020204" pitchFamily="34" charset="0"/>
                <a:cs typeface="Arial" panose="020B0604020202020204" pitchFamily="34" charset="0"/>
                <a:hlinkClick r:id="rId3"/>
              </a:rPr>
              <a:t>https://worldwide.espacenet.com/patent/search/family/062814692/publication/TN2016000425A1?q=pa%20any%20%22monastir%22</a:t>
            </a:r>
            <a:endParaRPr lang="fr-FR" sz="11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5002F3E1-E9E0-4F7B-B8B0-01C37063E7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960940"/>
              </p:ext>
            </p:extLst>
          </p:nvPr>
        </p:nvGraphicFramePr>
        <p:xfrm>
          <a:off x="479297" y="2209800"/>
          <a:ext cx="5254753" cy="3804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F4934C32-142D-4FEA-8D77-C255DD94B476}"/>
              </a:ext>
            </a:extLst>
          </p:cNvPr>
          <p:cNvSpPr txBox="1"/>
          <p:nvPr/>
        </p:nvSpPr>
        <p:spPr>
          <a:xfrm>
            <a:off x="2426819" y="2797679"/>
            <a:ext cx="988291" cy="307777"/>
          </a:xfrm>
          <a:prstGeom prst="rect">
            <a:avLst/>
          </a:prstGeom>
          <a:solidFill>
            <a:srgbClr val="4472C4">
              <a:lumMod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prstClr val="white"/>
                </a:solidFill>
                <a:latin typeface="Helvetica" panose="020B0504020202030204" pitchFamily="34" charset="0"/>
                <a:ea typeface="+mn-ea"/>
                <a:cs typeface="+mn-cs"/>
              </a:defRPr>
            </a:pPr>
            <a:fld id="{F5FE61B6-B6CA-4D70-A9E3-D612ED6AA7B2}" type="SERIESNAME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504020202030204" pitchFamily="34" charset="0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 i="0" u="none" strike="noStrike" kern="1200" baseline="0">
                  <a:solidFill>
                    <a:prstClr val="white"/>
                  </a:solidFill>
                  <a:latin typeface="Helvetica" panose="020B0504020202030204" pitchFamily="34" charset="0"/>
                  <a:ea typeface="+mn-ea"/>
                  <a:cs typeface="+mn-cs"/>
                </a:defRPr>
              </a:pPr>
              <a:t>Total</a:t>
            </a:fld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504020202030204" pitchFamily="34" charset="0"/>
              </a:rPr>
              <a:t>; 45</a:t>
            </a:r>
          </a:p>
        </p:txBody>
      </p:sp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F9FCE34A-86F3-4555-B8D1-091471CEB0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101446"/>
              </p:ext>
            </p:extLst>
          </p:nvPr>
        </p:nvGraphicFramePr>
        <p:xfrm>
          <a:off x="6019800" y="2327660"/>
          <a:ext cx="4916708" cy="3179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ZoneTexte 16">
            <a:extLst>
              <a:ext uri="{FF2B5EF4-FFF2-40B4-BE49-F238E27FC236}">
                <a16:creationId xmlns:a16="http://schemas.microsoft.com/office/drawing/2014/main" id="{6C12F3D9-6313-4E8A-AEDB-EFFA50B8B6BA}"/>
              </a:ext>
            </a:extLst>
          </p:cNvPr>
          <p:cNvSpPr txBox="1"/>
          <p:nvPr/>
        </p:nvSpPr>
        <p:spPr>
          <a:xfrm>
            <a:off x="9970655" y="2643791"/>
            <a:ext cx="988291" cy="307777"/>
          </a:xfrm>
          <a:prstGeom prst="rect">
            <a:avLst/>
          </a:prstGeom>
          <a:solidFill>
            <a:srgbClr val="4472C4">
              <a:lumMod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prstClr val="white"/>
                </a:solidFill>
                <a:latin typeface="Helvetica" panose="020B0504020202030204" pitchFamily="34" charset="0"/>
                <a:ea typeface="+mn-ea"/>
                <a:cs typeface="+mn-cs"/>
              </a:defRPr>
            </a:pPr>
            <a:fld id="{F5FE61B6-B6CA-4D70-A9E3-D612ED6AA7B2}" type="SERIESNAME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504020202030204" pitchFamily="34" charset="0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 i="0" u="none" strike="noStrike" kern="1200" baseline="0">
                  <a:solidFill>
                    <a:prstClr val="white"/>
                  </a:solidFill>
                  <a:latin typeface="Helvetica" panose="020B0504020202030204" pitchFamily="34" charset="0"/>
                  <a:ea typeface="+mn-ea"/>
                  <a:cs typeface="+mn-cs"/>
                </a:defRPr>
              </a:pPr>
              <a:t>Total</a:t>
            </a:fld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504020202030204" pitchFamily="34" charset="0"/>
              </a:rPr>
              <a:t>; 45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7686" y="1361984"/>
            <a:ext cx="5526137" cy="4814838"/>
          </a:xfrm>
          <a:prstGeom prst="rect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982411" y="1361984"/>
            <a:ext cx="5526137" cy="4814838"/>
          </a:xfrm>
          <a:prstGeom prst="rect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736468" y="1428642"/>
            <a:ext cx="4018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en-US" sz="1800" b="1" i="0" u="none" strike="noStrike" kern="1200" spc="0" baseline="0" dirty="0" err="1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Répartition</a:t>
            </a:r>
            <a:r>
              <a:rPr lang="en-US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 du </a:t>
            </a:r>
            <a:r>
              <a:rPr lang="en-US" b="1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nombre</a:t>
            </a:r>
            <a:r>
              <a:rPr lang="en-US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 de brevets </a:t>
            </a:r>
            <a:r>
              <a:rPr lang="en-US" b="1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d'invention</a:t>
            </a:r>
            <a:r>
              <a:rPr lang="en-US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 par </a:t>
            </a:r>
            <a:r>
              <a:rPr lang="en-US" b="1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établissement</a:t>
            </a:r>
            <a:r>
              <a:rPr lang="en-US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6633" y="1439887"/>
            <a:ext cx="5086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en-US" sz="1800" b="1" i="0" u="none" strike="noStrike" kern="1200" spc="0" baseline="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Evolution du </a:t>
            </a:r>
            <a:r>
              <a:rPr lang="en-US" b="1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nombre</a:t>
            </a:r>
            <a:r>
              <a:rPr lang="en-US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 de brevet </a:t>
            </a:r>
            <a:r>
              <a:rPr lang="en-US" b="1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d'invention</a:t>
            </a:r>
            <a:r>
              <a:rPr lang="en-US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délivrés</a:t>
            </a:r>
            <a:r>
              <a:rPr lang="en-US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, par </a:t>
            </a:r>
            <a:r>
              <a:rPr lang="en-US" b="1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année</a:t>
            </a:r>
            <a:r>
              <a:rPr lang="en-US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 de </a:t>
            </a:r>
            <a:r>
              <a:rPr lang="en-US" b="1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dépot</a:t>
            </a:r>
            <a:r>
              <a:rPr lang="en-US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848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8CD7084-68E2-4775-B707-323D29D3C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62" y="6014301"/>
            <a:ext cx="452126" cy="631470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>
            <a:off x="12056882" y="6014301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rot="5400000">
            <a:off x="11726944" y="63441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rot="5400000">
            <a:off x="576082" y="-107099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>
            <a:off x="246144" y="2227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81000" y="330200"/>
            <a:ext cx="88900" cy="736600"/>
          </a:xfrm>
          <a:prstGeom prst="rect">
            <a:avLst/>
          </a:prstGeom>
          <a:solidFill>
            <a:srgbClr val="FE6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E651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9327" y="405877"/>
            <a:ext cx="4479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E6519"/>
                </a:solidFill>
                <a:latin typeface="Franklin Gothic Book" panose="020B0503020102020204" pitchFamily="34" charset="0"/>
              </a:rPr>
              <a:t>TABLE DE CONTENU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1940104" y="1677863"/>
            <a:ext cx="1406411" cy="1406414"/>
            <a:chOff x="8510587" y="1707914"/>
            <a:chExt cx="461962" cy="461963"/>
          </a:xfrm>
        </p:grpSpPr>
        <p:sp>
          <p:nvSpPr>
            <p:cNvPr id="12" name="Ellipse 11"/>
            <p:cNvSpPr/>
            <p:nvPr/>
          </p:nvSpPr>
          <p:spPr>
            <a:xfrm>
              <a:off x="8510587" y="1707914"/>
              <a:ext cx="461962" cy="461963"/>
            </a:xfrm>
            <a:prstGeom prst="ellipse">
              <a:avLst/>
            </a:prstGeom>
            <a:solidFill>
              <a:srgbClr val="FE65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3" name="Ellipse 12"/>
            <p:cNvSpPr/>
            <p:nvPr/>
          </p:nvSpPr>
          <p:spPr>
            <a:xfrm>
              <a:off x="8615568" y="1812895"/>
              <a:ext cx="252000" cy="252000"/>
            </a:xfrm>
            <a:prstGeom prst="ellipse">
              <a:avLst/>
            </a:prstGeom>
            <a:solidFill>
              <a:srgbClr val="F8B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5212776" y="1677863"/>
            <a:ext cx="1406411" cy="1406414"/>
            <a:chOff x="8510587" y="1707914"/>
            <a:chExt cx="461962" cy="461963"/>
          </a:xfrm>
        </p:grpSpPr>
        <p:sp>
          <p:nvSpPr>
            <p:cNvPr id="16" name="Ellipse 15"/>
            <p:cNvSpPr/>
            <p:nvPr/>
          </p:nvSpPr>
          <p:spPr>
            <a:xfrm>
              <a:off x="8510587" y="1707914"/>
              <a:ext cx="461962" cy="461963"/>
            </a:xfrm>
            <a:prstGeom prst="ellipse">
              <a:avLst/>
            </a:prstGeom>
            <a:solidFill>
              <a:srgbClr val="FE65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7" name="Ellipse 16"/>
            <p:cNvSpPr/>
            <p:nvPr/>
          </p:nvSpPr>
          <p:spPr>
            <a:xfrm>
              <a:off x="8615568" y="1812895"/>
              <a:ext cx="252000" cy="252000"/>
            </a:xfrm>
            <a:prstGeom prst="ellipse">
              <a:avLst/>
            </a:prstGeom>
            <a:solidFill>
              <a:srgbClr val="F8B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8485448" y="1677863"/>
            <a:ext cx="1406411" cy="1406414"/>
            <a:chOff x="8510587" y="1707914"/>
            <a:chExt cx="461962" cy="461963"/>
          </a:xfrm>
        </p:grpSpPr>
        <p:sp>
          <p:nvSpPr>
            <p:cNvPr id="19" name="Ellipse 18"/>
            <p:cNvSpPr/>
            <p:nvPr/>
          </p:nvSpPr>
          <p:spPr>
            <a:xfrm>
              <a:off x="8510587" y="1707914"/>
              <a:ext cx="461962" cy="461963"/>
            </a:xfrm>
            <a:prstGeom prst="ellipse">
              <a:avLst/>
            </a:prstGeom>
            <a:solidFill>
              <a:srgbClr val="FE65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0" name="Ellipse 19"/>
            <p:cNvSpPr/>
            <p:nvPr/>
          </p:nvSpPr>
          <p:spPr>
            <a:xfrm>
              <a:off x="8615568" y="1812895"/>
              <a:ext cx="252000" cy="252000"/>
            </a:xfrm>
            <a:prstGeom prst="ellipse">
              <a:avLst/>
            </a:prstGeom>
            <a:solidFill>
              <a:srgbClr val="F8B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1940104" y="3753331"/>
            <a:ext cx="1406411" cy="1406414"/>
            <a:chOff x="8510587" y="1707914"/>
            <a:chExt cx="461962" cy="461963"/>
          </a:xfrm>
        </p:grpSpPr>
        <p:sp>
          <p:nvSpPr>
            <p:cNvPr id="22" name="Ellipse 21"/>
            <p:cNvSpPr/>
            <p:nvPr/>
          </p:nvSpPr>
          <p:spPr>
            <a:xfrm>
              <a:off x="8510587" y="1707914"/>
              <a:ext cx="461962" cy="461963"/>
            </a:xfrm>
            <a:prstGeom prst="ellipse">
              <a:avLst/>
            </a:prstGeom>
            <a:solidFill>
              <a:srgbClr val="FE65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3" name="Ellipse 22"/>
            <p:cNvSpPr/>
            <p:nvPr/>
          </p:nvSpPr>
          <p:spPr>
            <a:xfrm>
              <a:off x="8615568" y="1812895"/>
              <a:ext cx="252000" cy="252000"/>
            </a:xfrm>
            <a:prstGeom prst="ellipse">
              <a:avLst/>
            </a:prstGeom>
            <a:solidFill>
              <a:srgbClr val="F8B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5212776" y="3753331"/>
            <a:ext cx="1406411" cy="1406414"/>
            <a:chOff x="8510587" y="1707914"/>
            <a:chExt cx="461962" cy="461963"/>
          </a:xfrm>
        </p:grpSpPr>
        <p:sp>
          <p:nvSpPr>
            <p:cNvPr id="25" name="Ellipse 24"/>
            <p:cNvSpPr/>
            <p:nvPr/>
          </p:nvSpPr>
          <p:spPr>
            <a:xfrm>
              <a:off x="8510587" y="1707914"/>
              <a:ext cx="461962" cy="461963"/>
            </a:xfrm>
            <a:prstGeom prst="ellipse">
              <a:avLst/>
            </a:prstGeom>
            <a:solidFill>
              <a:srgbClr val="FE65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6" name="Ellipse 25"/>
            <p:cNvSpPr/>
            <p:nvPr/>
          </p:nvSpPr>
          <p:spPr>
            <a:xfrm>
              <a:off x="8615568" y="1812895"/>
              <a:ext cx="252000" cy="252000"/>
            </a:xfrm>
            <a:prstGeom prst="ellipse">
              <a:avLst/>
            </a:prstGeom>
            <a:solidFill>
              <a:srgbClr val="F8B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8485448" y="3753331"/>
            <a:ext cx="1406411" cy="1406414"/>
            <a:chOff x="8510587" y="1707914"/>
            <a:chExt cx="461962" cy="461963"/>
          </a:xfrm>
        </p:grpSpPr>
        <p:sp>
          <p:nvSpPr>
            <p:cNvPr id="28" name="Ellipse 27"/>
            <p:cNvSpPr/>
            <p:nvPr/>
          </p:nvSpPr>
          <p:spPr>
            <a:xfrm>
              <a:off x="8510587" y="1707914"/>
              <a:ext cx="461962" cy="461963"/>
            </a:xfrm>
            <a:prstGeom prst="ellipse">
              <a:avLst/>
            </a:prstGeom>
            <a:solidFill>
              <a:srgbClr val="FE65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9" name="Ellipse 28"/>
            <p:cNvSpPr/>
            <p:nvPr/>
          </p:nvSpPr>
          <p:spPr>
            <a:xfrm>
              <a:off x="8615568" y="1812895"/>
              <a:ext cx="252000" cy="252000"/>
            </a:xfrm>
            <a:prstGeom prst="ellipse">
              <a:avLst/>
            </a:prstGeom>
            <a:solidFill>
              <a:srgbClr val="F8B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2313530" y="2047309"/>
            <a:ext cx="810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1F4782"/>
                </a:solidFill>
                <a:latin typeface="Franklin Gothic Book" panose="020B0503020102020204" pitchFamily="34" charset="0"/>
              </a:rPr>
              <a:t>01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91125" y="2047309"/>
            <a:ext cx="810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1F4782"/>
                </a:solidFill>
                <a:latin typeface="Franklin Gothic Book" panose="020B0503020102020204" pitchFamily="34" charset="0"/>
              </a:rPr>
              <a:t>02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868720" y="2047309"/>
            <a:ext cx="810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1F4782"/>
                </a:solidFill>
                <a:latin typeface="Franklin Gothic Book" panose="020B0503020102020204" pitchFamily="34" charset="0"/>
              </a:rPr>
              <a:t>03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313530" y="4122777"/>
            <a:ext cx="810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1F4782"/>
                </a:solidFill>
                <a:latin typeface="Franklin Gothic Book" panose="020B0503020102020204" pitchFamily="34" charset="0"/>
              </a:rPr>
              <a:t>04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591125" y="4122777"/>
            <a:ext cx="810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1F4782"/>
                </a:solidFill>
                <a:latin typeface="Franklin Gothic Book" panose="020B0503020102020204" pitchFamily="34" charset="0"/>
              </a:rPr>
              <a:t>05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868720" y="4122777"/>
            <a:ext cx="810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1F4782"/>
                </a:solidFill>
                <a:latin typeface="Franklin Gothic Book" panose="020B0503020102020204" pitchFamily="34" charset="0"/>
              </a:rPr>
              <a:t>06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479977" y="3132211"/>
            <a:ext cx="2326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400" dirty="0">
                <a:latin typeface="Franklin Gothic Book" panose="020B0503020102020204" pitchFamily="34" charset="0"/>
              </a:rPr>
              <a:t>Mission, Vision, </a:t>
            </a:r>
          </a:p>
          <a:p>
            <a:pPr algn="ctr"/>
            <a:r>
              <a:rPr lang="en" sz="1400" dirty="0">
                <a:latin typeface="Franklin Gothic Book" panose="020B0503020102020204" pitchFamily="34" charset="0"/>
              </a:rPr>
              <a:t>Valeurs et axes Stratégiques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951294" y="3147364"/>
            <a:ext cx="1929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400" dirty="0">
                <a:latin typeface="Franklin Gothic Book" panose="020B0503020102020204" pitchFamily="34" charset="0"/>
              </a:rPr>
              <a:t>Université de Monastir </a:t>
            </a:r>
          </a:p>
          <a:p>
            <a:pPr algn="ctr"/>
            <a:r>
              <a:rPr lang="en" sz="1400" dirty="0">
                <a:latin typeface="Franklin Gothic Book" panose="020B0503020102020204" pitchFamily="34" charset="0"/>
              </a:rPr>
              <a:t>en chiffres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727343" y="3141850"/>
            <a:ext cx="9523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400" dirty="0">
                <a:latin typeface="Franklin Gothic Book" panose="020B0503020102020204" pitchFamily="34" charset="0"/>
              </a:rPr>
              <a:t>Formation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073058" y="5347406"/>
            <a:ext cx="1685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400" dirty="0">
                <a:latin typeface="Franklin Gothic Book" panose="020B0503020102020204" pitchFamily="34" charset="0"/>
              </a:rPr>
              <a:t>Ouverture </a:t>
            </a:r>
          </a:p>
          <a:p>
            <a:pPr algn="ctr"/>
            <a:r>
              <a:rPr lang="en" sz="1400" dirty="0">
                <a:latin typeface="Franklin Gothic Book" panose="020B0503020102020204" pitchFamily="34" charset="0"/>
              </a:rPr>
              <a:t>sur l'Environnement</a:t>
            </a:r>
            <a:endParaRPr lang="en-US" sz="1400" dirty="0" err="1">
              <a:latin typeface="Franklin Gothic Book" panose="020B05030201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54577" y="5375302"/>
            <a:ext cx="1928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400" dirty="0">
                <a:latin typeface="Franklin Gothic Book" panose="020B0503020102020204" pitchFamily="34" charset="0"/>
              </a:rPr>
              <a:t>Recherche Scientifique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376928" y="5325463"/>
            <a:ext cx="16531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400" dirty="0">
                <a:latin typeface="Franklin Gothic Book" panose="020B0503020102020204" pitchFamily="34" charset="0"/>
              </a:rPr>
              <a:t>Internationalisation</a:t>
            </a:r>
          </a:p>
        </p:txBody>
      </p:sp>
    </p:spTree>
    <p:extLst>
      <p:ext uri="{BB962C8B-B14F-4D97-AF65-F5344CB8AC3E}">
        <p14:creationId xmlns:p14="http://schemas.microsoft.com/office/powerpoint/2010/main" val="854256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8CD7084-68E2-4775-B707-323D29D3C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62" y="6014301"/>
            <a:ext cx="452126" cy="63147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12056882" y="6014301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rot="5400000">
            <a:off x="11726944" y="63441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rot="5400000">
            <a:off x="576082" y="-107099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10800000">
            <a:off x="246144" y="2227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347687" y="347810"/>
            <a:ext cx="567426" cy="567427"/>
            <a:chOff x="1940106" y="2516849"/>
            <a:chExt cx="567426" cy="567427"/>
          </a:xfrm>
        </p:grpSpPr>
        <p:grpSp>
          <p:nvGrpSpPr>
            <p:cNvPr id="8" name="Groupe 7"/>
            <p:cNvGrpSpPr/>
            <p:nvPr/>
          </p:nvGrpSpPr>
          <p:grpSpPr>
            <a:xfrm>
              <a:off x="1940106" y="2516849"/>
              <a:ext cx="567426" cy="567427"/>
              <a:chOff x="8510588" y="1707914"/>
              <a:chExt cx="461962" cy="461963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8510588" y="1707914"/>
                <a:ext cx="461962" cy="461963"/>
              </a:xfrm>
              <a:prstGeom prst="ellipse">
                <a:avLst/>
              </a:prstGeom>
              <a:solidFill>
                <a:srgbClr val="FE65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8615568" y="1812895"/>
                <a:ext cx="252000" cy="252000"/>
              </a:xfrm>
              <a:prstGeom prst="ellipse">
                <a:avLst/>
              </a:prstGeom>
              <a:solidFill>
                <a:srgbClr val="F8B5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014005" y="2621858"/>
              <a:ext cx="43847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 smtClean="0">
                  <a:solidFill>
                    <a:srgbClr val="1F4782"/>
                  </a:solidFill>
                  <a:latin typeface="Franklin Gothic Book" panose="020B0503020102020204" pitchFamily="34" charset="0"/>
                </a:rPr>
                <a:t>05</a:t>
              </a:r>
              <a:endParaRPr lang="fr-FR" sz="1600" dirty="0">
                <a:solidFill>
                  <a:srgbClr val="1F4782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34938" y="394945"/>
            <a:ext cx="5084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400" dirty="0">
                <a:solidFill>
                  <a:srgbClr val="FE6519"/>
                </a:solidFill>
                <a:latin typeface="Franklin Gothic Book" panose="020B0503020102020204" pitchFamily="34" charset="0"/>
              </a:rPr>
              <a:t>Ouverture sur l’environnement</a:t>
            </a:r>
            <a:endParaRPr lang="en-US" sz="2400" dirty="0">
              <a:solidFill>
                <a:srgbClr val="FE6519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2EF60656-6861-445D-A28E-5F95F27BC9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040724"/>
              </p:ext>
            </p:extLst>
          </p:nvPr>
        </p:nvGraphicFramePr>
        <p:xfrm>
          <a:off x="6266204" y="2129682"/>
          <a:ext cx="5086350" cy="343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CEF4CA70-426B-416F-BE37-FA49C4EFF3D8}"/>
              </a:ext>
            </a:extLst>
          </p:cNvPr>
          <p:cNvSpPr txBox="1"/>
          <p:nvPr/>
        </p:nvSpPr>
        <p:spPr>
          <a:xfrm>
            <a:off x="10345604" y="2918152"/>
            <a:ext cx="988291" cy="30777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white"/>
                </a:solidFill>
                <a:latin typeface="Helvetica" panose="020B0504020202030204" pitchFamily="34" charset="0"/>
                <a:ea typeface="+mn-ea"/>
                <a:cs typeface="+mn-cs"/>
              </a:defRPr>
            </a:pPr>
            <a:fld id="{F5FE61B6-B6CA-4D70-A9E3-D612ED6AA7B2}" type="SERIESNAME">
              <a:rPr lang="en-US" sz="1400" b="1" smtClean="0">
                <a:solidFill>
                  <a:prstClr val="white"/>
                </a:solidFill>
                <a:latin typeface="Helvetica" panose="020B0504020202030204" pitchFamily="34" charset="0"/>
              </a:rPr>
              <a:pPr algn="ctr">
                <a:defRPr sz="1400" b="1" i="0" u="none" strike="noStrike" kern="1200" baseline="0">
                  <a:solidFill>
                    <a:prstClr val="white"/>
                  </a:solidFill>
                  <a:latin typeface="Helvetica" panose="020B0504020202030204" pitchFamily="34" charset="0"/>
                  <a:ea typeface="+mn-ea"/>
                  <a:cs typeface="+mn-cs"/>
                </a:defRPr>
              </a:pPr>
              <a:t>Total</a:t>
            </a:fld>
            <a:r>
              <a:rPr lang="en-US" sz="1400" b="1" dirty="0">
                <a:solidFill>
                  <a:prstClr val="white"/>
                </a:solidFill>
                <a:latin typeface="Helvetica" panose="020B0504020202030204" pitchFamily="34" charset="0"/>
              </a:rPr>
              <a:t>; </a:t>
            </a:r>
            <a:fld id="{A496CCA8-E176-41BE-8CBA-CF6A27AA705E}" type="VALUE">
              <a:rPr lang="en-US" sz="1400" b="1" smtClean="0">
                <a:solidFill>
                  <a:prstClr val="white"/>
                </a:solidFill>
                <a:latin typeface="Helvetica" panose="020B0504020202030204" pitchFamily="34" charset="0"/>
              </a:rPr>
              <a:pPr algn="ctr">
                <a:defRPr sz="1400" b="1" i="0" u="none" strike="noStrike" kern="1200" baseline="0">
                  <a:solidFill>
                    <a:prstClr val="white"/>
                  </a:solidFill>
                  <a:latin typeface="Helvetica" panose="020B0504020202030204" pitchFamily="34" charset="0"/>
                  <a:ea typeface="+mn-ea"/>
                  <a:cs typeface="+mn-cs"/>
                </a:defRPr>
              </a:pPr>
              <a:t>41</a:t>
            </a:fld>
            <a:endParaRPr lang="en-US" sz="1400" b="1" dirty="0">
              <a:solidFill>
                <a:prstClr val="white"/>
              </a:solidFill>
              <a:latin typeface="Helvetica" panose="020B0504020202030204" pitchFamily="34" charset="0"/>
            </a:endParaRPr>
          </a:p>
        </p:txBody>
      </p:sp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D3BC71BE-4B5F-4383-8BDC-68EF355E97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2342451"/>
              </p:ext>
            </p:extLst>
          </p:nvPr>
        </p:nvGraphicFramePr>
        <p:xfrm>
          <a:off x="478227" y="2224933"/>
          <a:ext cx="5412853" cy="3449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angle 15"/>
          <p:cNvSpPr/>
          <p:nvPr/>
        </p:nvSpPr>
        <p:spPr>
          <a:xfrm>
            <a:off x="421586" y="1068704"/>
            <a:ext cx="5526137" cy="4814838"/>
          </a:xfrm>
          <a:prstGeom prst="rect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046311" y="1068704"/>
            <a:ext cx="5526137" cy="4814838"/>
          </a:xfrm>
          <a:prstGeom prst="rect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51215" y="1203853"/>
            <a:ext cx="48668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fr-FR" sz="1800" b="1" i="0" u="none" strike="noStrike" kern="1200" spc="0" baseline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fr-FR" sz="1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Nombre de conventions et contrats de partenariat                         avec le monde socio-économique dans le cadre                                de la valorisation de la recherche scientifique </a:t>
            </a:r>
            <a:r>
              <a:rPr lang="fr-FR" sz="14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par année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96000" y="1203853"/>
            <a:ext cx="53010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Répartition du nombre de conventions et contrats de partenariat avec le monde socio-économique dans le cadre de la valorisation  de la recherche scientifique par établissement</a:t>
            </a:r>
          </a:p>
        </p:txBody>
      </p:sp>
    </p:spTree>
    <p:extLst>
      <p:ext uri="{BB962C8B-B14F-4D97-AF65-F5344CB8AC3E}">
        <p14:creationId xmlns:p14="http://schemas.microsoft.com/office/powerpoint/2010/main" val="2738508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8CD7084-68E2-4775-B707-323D29D3C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62" y="6014301"/>
            <a:ext cx="452126" cy="63147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12056882" y="6014301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rot="5400000">
            <a:off x="11726944" y="63441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rot="5400000">
            <a:off x="576082" y="-107099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10800000">
            <a:off x="246144" y="2227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347687" y="347810"/>
            <a:ext cx="567426" cy="567427"/>
            <a:chOff x="1940106" y="2516849"/>
            <a:chExt cx="567426" cy="567427"/>
          </a:xfrm>
        </p:grpSpPr>
        <p:grpSp>
          <p:nvGrpSpPr>
            <p:cNvPr id="8" name="Groupe 7"/>
            <p:cNvGrpSpPr/>
            <p:nvPr/>
          </p:nvGrpSpPr>
          <p:grpSpPr>
            <a:xfrm>
              <a:off x="1940106" y="2516849"/>
              <a:ext cx="567426" cy="567427"/>
              <a:chOff x="8510588" y="1707914"/>
              <a:chExt cx="461962" cy="461963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8510588" y="1707914"/>
                <a:ext cx="461962" cy="461963"/>
              </a:xfrm>
              <a:prstGeom prst="ellipse">
                <a:avLst/>
              </a:prstGeom>
              <a:solidFill>
                <a:srgbClr val="FE65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8615568" y="1812895"/>
                <a:ext cx="252000" cy="252000"/>
              </a:xfrm>
              <a:prstGeom prst="ellipse">
                <a:avLst/>
              </a:prstGeom>
              <a:solidFill>
                <a:srgbClr val="F8B5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014005" y="2621858"/>
              <a:ext cx="43847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 smtClean="0">
                  <a:solidFill>
                    <a:srgbClr val="1F4782"/>
                  </a:solidFill>
                  <a:latin typeface="Franklin Gothic Book" panose="020B0503020102020204" pitchFamily="34" charset="0"/>
                </a:rPr>
                <a:t>05</a:t>
              </a:r>
              <a:endParaRPr lang="fr-FR" sz="1600" dirty="0">
                <a:solidFill>
                  <a:srgbClr val="1F4782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34938" y="394945"/>
            <a:ext cx="5084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400" dirty="0">
                <a:solidFill>
                  <a:srgbClr val="FE6519"/>
                </a:solidFill>
                <a:latin typeface="Franklin Gothic Book" panose="020B0503020102020204" pitchFamily="34" charset="0"/>
              </a:rPr>
              <a:t>Ouverture sur l’environnement</a:t>
            </a:r>
            <a:endParaRPr lang="en-US" sz="2400" dirty="0">
              <a:solidFill>
                <a:srgbClr val="FE6519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7F865984-C140-402D-B76C-60A3FF84F38C}"/>
              </a:ext>
            </a:extLst>
          </p:cNvPr>
          <p:cNvGraphicFramePr/>
          <p:nvPr/>
        </p:nvGraphicFramePr>
        <p:xfrm>
          <a:off x="4390648" y="1473312"/>
          <a:ext cx="4227452" cy="2686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7BB55BAD-9E5B-41A3-AABB-E08EAD298F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977092"/>
              </p:ext>
            </p:extLst>
          </p:nvPr>
        </p:nvGraphicFramePr>
        <p:xfrm>
          <a:off x="1547773" y="1326680"/>
          <a:ext cx="8804837" cy="4814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CD3140CD-1026-4376-AE09-358DA503553B}"/>
              </a:ext>
            </a:extLst>
          </p:cNvPr>
          <p:cNvSpPr txBox="1"/>
          <p:nvPr/>
        </p:nvSpPr>
        <p:spPr>
          <a:xfrm>
            <a:off x="2656138" y="3733799"/>
            <a:ext cx="1084589" cy="33855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white"/>
                </a:solidFill>
                <a:latin typeface="Helvetica" panose="020B0504020202030204" pitchFamily="34" charset="0"/>
                <a:ea typeface="+mn-ea"/>
                <a:cs typeface="+mn-cs"/>
              </a:defRPr>
            </a:pPr>
            <a:fld id="{F5FE61B6-B6CA-4D70-A9E3-D612ED6AA7B2}" type="SERIESNAME">
              <a:rPr lang="en-US" sz="1600" b="1" smtClean="0">
                <a:solidFill>
                  <a:prstClr val="white"/>
                </a:solidFill>
                <a:latin typeface="Franklin Gothic Demi" panose="020B0703020102020204" pitchFamily="34" charset="0"/>
              </a:rPr>
              <a:pPr algn="ctr">
                <a:defRPr sz="1400" b="1" i="0" u="none" strike="noStrike" kern="1200" baseline="0">
                  <a:solidFill>
                    <a:prstClr val="white"/>
                  </a:solidFill>
                  <a:latin typeface="Helvetica" panose="020B0504020202030204" pitchFamily="34" charset="0"/>
                  <a:ea typeface="+mn-ea"/>
                  <a:cs typeface="+mn-cs"/>
                </a:defRPr>
              </a:pPr>
              <a:t>Total</a:t>
            </a:fld>
            <a:r>
              <a:rPr lang="en-US" sz="1600" b="1" dirty="0">
                <a:solidFill>
                  <a:prstClr val="white"/>
                </a:solidFill>
                <a:latin typeface="Franklin Gothic Demi" panose="020B0703020102020204" pitchFamily="34" charset="0"/>
              </a:rPr>
              <a:t>; </a:t>
            </a:r>
            <a:fld id="{A496CCA8-E176-41BE-8CBA-CF6A27AA705E}" type="VALUE">
              <a:rPr lang="en-US" sz="1600" b="1" smtClean="0">
                <a:solidFill>
                  <a:prstClr val="white"/>
                </a:solidFill>
                <a:latin typeface="Franklin Gothic Demi" panose="020B0703020102020204" pitchFamily="34" charset="0"/>
              </a:rPr>
              <a:pPr algn="ctr">
                <a:defRPr sz="1400" b="1" i="0" u="none" strike="noStrike" kern="1200" baseline="0">
                  <a:solidFill>
                    <a:prstClr val="white"/>
                  </a:solidFill>
                  <a:latin typeface="Helvetica" panose="020B0504020202030204" pitchFamily="34" charset="0"/>
                  <a:ea typeface="+mn-ea"/>
                  <a:cs typeface="+mn-cs"/>
                </a:defRPr>
              </a:pPr>
              <a:t>41</a:t>
            </a:fld>
            <a:endParaRPr lang="en-US" sz="1600" b="1" dirty="0">
              <a:solidFill>
                <a:prstClr val="white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4C1F85-E38A-70DD-0455-0C6E361936DD}"/>
              </a:ext>
            </a:extLst>
          </p:cNvPr>
          <p:cNvSpPr/>
          <p:nvPr/>
        </p:nvSpPr>
        <p:spPr>
          <a:xfrm>
            <a:off x="2064561" y="1285248"/>
            <a:ext cx="7771259" cy="5034409"/>
          </a:xfrm>
          <a:prstGeom prst="rect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889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8CD7084-68E2-4775-B707-323D29D3C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62" y="6014301"/>
            <a:ext cx="452126" cy="63147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12056882" y="6014301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rot="5400000">
            <a:off x="11726944" y="63441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rot="5400000">
            <a:off x="576082" y="-107099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10800000">
            <a:off x="246144" y="2227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347687" y="347810"/>
            <a:ext cx="567426" cy="567427"/>
            <a:chOff x="1940106" y="2516849"/>
            <a:chExt cx="567426" cy="567427"/>
          </a:xfrm>
        </p:grpSpPr>
        <p:grpSp>
          <p:nvGrpSpPr>
            <p:cNvPr id="8" name="Groupe 7"/>
            <p:cNvGrpSpPr/>
            <p:nvPr/>
          </p:nvGrpSpPr>
          <p:grpSpPr>
            <a:xfrm>
              <a:off x="1940106" y="2516849"/>
              <a:ext cx="567426" cy="567427"/>
              <a:chOff x="8510588" y="1707914"/>
              <a:chExt cx="461962" cy="461963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8510588" y="1707914"/>
                <a:ext cx="461962" cy="461963"/>
              </a:xfrm>
              <a:prstGeom prst="ellipse">
                <a:avLst/>
              </a:prstGeom>
              <a:solidFill>
                <a:srgbClr val="FE65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8615568" y="1812895"/>
                <a:ext cx="252000" cy="252000"/>
              </a:xfrm>
              <a:prstGeom prst="ellipse">
                <a:avLst/>
              </a:prstGeom>
              <a:solidFill>
                <a:srgbClr val="F8B5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014005" y="2621858"/>
              <a:ext cx="43847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 smtClean="0">
                  <a:solidFill>
                    <a:srgbClr val="1F4782"/>
                  </a:solidFill>
                  <a:latin typeface="Franklin Gothic Book" panose="020B0503020102020204" pitchFamily="34" charset="0"/>
                </a:rPr>
                <a:t>05</a:t>
              </a:r>
              <a:endParaRPr lang="fr-FR" sz="1600" dirty="0">
                <a:solidFill>
                  <a:srgbClr val="1F4782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34938" y="394945"/>
            <a:ext cx="5084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400" dirty="0">
                <a:solidFill>
                  <a:srgbClr val="FE6519"/>
                </a:solidFill>
                <a:latin typeface="Franklin Gothic Book" panose="020B0503020102020204" pitchFamily="34" charset="0"/>
              </a:rPr>
              <a:t>Ouverture sur l’environnement</a:t>
            </a:r>
            <a:endParaRPr lang="en-US" sz="2400" dirty="0">
              <a:solidFill>
                <a:srgbClr val="FE6519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3FE492EE-75A5-4A57-B8C3-FBBEA21F5A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863602"/>
              </p:ext>
            </p:extLst>
          </p:nvPr>
        </p:nvGraphicFramePr>
        <p:xfrm>
          <a:off x="985516" y="1844120"/>
          <a:ext cx="10458452" cy="4375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/>
          <p:cNvSpPr/>
          <p:nvPr/>
        </p:nvSpPr>
        <p:spPr>
          <a:xfrm>
            <a:off x="2797888" y="1221117"/>
            <a:ext cx="6615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Répartition des clubs et associations aux établissements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336203-266B-2CEB-0885-7BD6999C0B06}"/>
              </a:ext>
            </a:extLst>
          </p:cNvPr>
          <p:cNvSpPr/>
          <p:nvPr/>
        </p:nvSpPr>
        <p:spPr>
          <a:xfrm>
            <a:off x="748032" y="1184790"/>
            <a:ext cx="10695935" cy="5034409"/>
          </a:xfrm>
          <a:prstGeom prst="rect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11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8CD7084-68E2-4775-B707-323D29D3C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62" y="6014301"/>
            <a:ext cx="452126" cy="63147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12056882" y="6014301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rot="5400000">
            <a:off x="11726944" y="63441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rot="5400000">
            <a:off x="576082" y="-107099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10800000">
            <a:off x="246144" y="2227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347687" y="347810"/>
            <a:ext cx="567426" cy="567427"/>
            <a:chOff x="1940106" y="2516849"/>
            <a:chExt cx="567426" cy="567427"/>
          </a:xfrm>
        </p:grpSpPr>
        <p:grpSp>
          <p:nvGrpSpPr>
            <p:cNvPr id="8" name="Groupe 7"/>
            <p:cNvGrpSpPr/>
            <p:nvPr/>
          </p:nvGrpSpPr>
          <p:grpSpPr>
            <a:xfrm>
              <a:off x="1940106" y="2516849"/>
              <a:ext cx="567426" cy="567427"/>
              <a:chOff x="8510588" y="1707914"/>
              <a:chExt cx="461962" cy="461963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8510588" y="1707914"/>
                <a:ext cx="461962" cy="461963"/>
              </a:xfrm>
              <a:prstGeom prst="ellipse">
                <a:avLst/>
              </a:prstGeom>
              <a:solidFill>
                <a:srgbClr val="FE65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8615568" y="1812895"/>
                <a:ext cx="252000" cy="252000"/>
              </a:xfrm>
              <a:prstGeom prst="ellipse">
                <a:avLst/>
              </a:prstGeom>
              <a:solidFill>
                <a:srgbClr val="F8B5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014005" y="2621858"/>
              <a:ext cx="43847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 smtClean="0">
                  <a:solidFill>
                    <a:srgbClr val="1F4782"/>
                  </a:solidFill>
                  <a:latin typeface="Franklin Gothic Book" panose="020B0503020102020204" pitchFamily="34" charset="0"/>
                </a:rPr>
                <a:t>06</a:t>
              </a:r>
              <a:endParaRPr lang="fr-FR" sz="1600" dirty="0">
                <a:solidFill>
                  <a:srgbClr val="1F4782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34938" y="394945"/>
            <a:ext cx="5084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400" dirty="0" smtClean="0">
                <a:solidFill>
                  <a:srgbClr val="FE6519"/>
                </a:solidFill>
                <a:latin typeface="Franklin Gothic Book" panose="020B0503020102020204" pitchFamily="34" charset="0"/>
              </a:rPr>
              <a:t>Internationalisation</a:t>
            </a:r>
            <a:endParaRPr lang="en-US" sz="2400" dirty="0">
              <a:solidFill>
                <a:srgbClr val="FE6519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027" name="Image 1026"/>
          <p:cNvPicPr>
            <a:picLocks noChangeAspect="1"/>
          </p:cNvPicPr>
          <p:nvPr/>
        </p:nvPicPr>
        <p:blipFill rotWithShape="1">
          <a:blip r:embed="rId3"/>
          <a:srcRect l="57155" t="24408" r="10469" b="22832"/>
          <a:stretch/>
        </p:blipFill>
        <p:spPr>
          <a:xfrm>
            <a:off x="1914818" y="1317706"/>
            <a:ext cx="9812126" cy="4906063"/>
          </a:xfrm>
          <a:prstGeom prst="rect">
            <a:avLst/>
          </a:prstGeom>
        </p:spPr>
      </p:pic>
      <p:pic>
        <p:nvPicPr>
          <p:cNvPr id="278" name="Image 27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500" t="29259" r="27727" b="24445"/>
          <a:stretch/>
        </p:blipFill>
        <p:spPr>
          <a:xfrm>
            <a:off x="6532452" y="2802313"/>
            <a:ext cx="98134" cy="142637"/>
          </a:xfrm>
          <a:prstGeom prst="rect">
            <a:avLst/>
          </a:prstGeom>
        </p:spPr>
      </p:pic>
      <p:pic>
        <p:nvPicPr>
          <p:cNvPr id="279" name="Image 27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500" t="29259" r="27727" b="24445"/>
          <a:stretch/>
        </p:blipFill>
        <p:spPr>
          <a:xfrm>
            <a:off x="6377670" y="2969001"/>
            <a:ext cx="98134" cy="142637"/>
          </a:xfrm>
          <a:prstGeom prst="rect">
            <a:avLst/>
          </a:prstGeom>
        </p:spPr>
      </p:pic>
      <p:pic>
        <p:nvPicPr>
          <p:cNvPr id="280" name="Image 27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500" t="29259" r="27727" b="24445"/>
          <a:stretch/>
        </p:blipFill>
        <p:spPr>
          <a:xfrm>
            <a:off x="6239557" y="2988051"/>
            <a:ext cx="98134" cy="142637"/>
          </a:xfrm>
          <a:prstGeom prst="rect">
            <a:avLst/>
          </a:prstGeom>
        </p:spPr>
      </p:pic>
      <p:pic>
        <p:nvPicPr>
          <p:cNvPr id="281" name="Image 28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500" t="29259" r="27727" b="24445"/>
          <a:stretch/>
        </p:blipFill>
        <p:spPr>
          <a:xfrm>
            <a:off x="6279536" y="3170578"/>
            <a:ext cx="98134" cy="142637"/>
          </a:xfrm>
          <a:prstGeom prst="rect">
            <a:avLst/>
          </a:prstGeom>
        </p:spPr>
      </p:pic>
      <p:pic>
        <p:nvPicPr>
          <p:cNvPr id="282" name="Image 28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500" t="29259" r="27727" b="24445"/>
          <a:stretch/>
        </p:blipFill>
        <p:spPr>
          <a:xfrm>
            <a:off x="7558335" y="3097277"/>
            <a:ext cx="98134" cy="142637"/>
          </a:xfrm>
          <a:prstGeom prst="rect">
            <a:avLst/>
          </a:prstGeom>
        </p:spPr>
      </p:pic>
      <p:pic>
        <p:nvPicPr>
          <p:cNvPr id="283" name="Image 28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500" t="29259" r="27727" b="24445"/>
          <a:stretch/>
        </p:blipFill>
        <p:spPr>
          <a:xfrm>
            <a:off x="6589167" y="3169950"/>
            <a:ext cx="98134" cy="142637"/>
          </a:xfrm>
          <a:prstGeom prst="rect">
            <a:avLst/>
          </a:prstGeom>
        </p:spPr>
      </p:pic>
      <p:pic>
        <p:nvPicPr>
          <p:cNvPr id="284" name="Image 28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500" t="29259" r="27727" b="24445"/>
          <a:stretch/>
        </p:blipFill>
        <p:spPr>
          <a:xfrm>
            <a:off x="7509268" y="3169950"/>
            <a:ext cx="98134" cy="142637"/>
          </a:xfrm>
          <a:prstGeom prst="rect">
            <a:avLst/>
          </a:prstGeom>
        </p:spPr>
      </p:pic>
      <p:pic>
        <p:nvPicPr>
          <p:cNvPr id="285" name="Image 28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500" t="29259" r="27727" b="24445"/>
          <a:stretch/>
        </p:blipFill>
        <p:spPr>
          <a:xfrm>
            <a:off x="7661668" y="3322350"/>
            <a:ext cx="98134" cy="142637"/>
          </a:xfrm>
          <a:prstGeom prst="rect">
            <a:avLst/>
          </a:prstGeom>
        </p:spPr>
      </p:pic>
      <p:pic>
        <p:nvPicPr>
          <p:cNvPr id="286" name="Image 28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500" t="29259" r="27727" b="24445"/>
          <a:stretch/>
        </p:blipFill>
        <p:spPr>
          <a:xfrm>
            <a:off x="7329735" y="2561913"/>
            <a:ext cx="98134" cy="142637"/>
          </a:xfrm>
          <a:prstGeom prst="rect">
            <a:avLst/>
          </a:prstGeom>
        </p:spPr>
      </p:pic>
      <p:pic>
        <p:nvPicPr>
          <p:cNvPr id="287" name="Image 28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500" t="29259" r="27727" b="24445"/>
          <a:stretch/>
        </p:blipFill>
        <p:spPr>
          <a:xfrm>
            <a:off x="6950613" y="2405001"/>
            <a:ext cx="98134" cy="142637"/>
          </a:xfrm>
          <a:prstGeom prst="rect">
            <a:avLst/>
          </a:prstGeom>
        </p:spPr>
      </p:pic>
      <p:pic>
        <p:nvPicPr>
          <p:cNvPr id="288" name="Image 28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500" t="29259" r="27727" b="24445"/>
          <a:stretch/>
        </p:blipFill>
        <p:spPr>
          <a:xfrm>
            <a:off x="6593929" y="2630400"/>
            <a:ext cx="98134" cy="142637"/>
          </a:xfrm>
          <a:prstGeom prst="rect">
            <a:avLst/>
          </a:prstGeom>
        </p:spPr>
      </p:pic>
      <p:pic>
        <p:nvPicPr>
          <p:cNvPr id="289" name="Image 28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500" t="29259" r="27727" b="24445"/>
          <a:stretch/>
        </p:blipFill>
        <p:spPr>
          <a:xfrm>
            <a:off x="6681459" y="2581184"/>
            <a:ext cx="98134" cy="142637"/>
          </a:xfrm>
          <a:prstGeom prst="rect">
            <a:avLst/>
          </a:prstGeom>
        </p:spPr>
      </p:pic>
      <p:pic>
        <p:nvPicPr>
          <p:cNvPr id="290" name="Image 28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500" t="29259" r="27727" b="24445"/>
          <a:stretch/>
        </p:blipFill>
        <p:spPr>
          <a:xfrm>
            <a:off x="6818056" y="2671803"/>
            <a:ext cx="98134" cy="142637"/>
          </a:xfrm>
          <a:prstGeom prst="rect">
            <a:avLst/>
          </a:prstGeom>
        </p:spPr>
      </p:pic>
      <p:pic>
        <p:nvPicPr>
          <p:cNvPr id="291" name="Image 29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500" t="29259" r="27727" b="24445"/>
          <a:stretch/>
        </p:blipFill>
        <p:spPr>
          <a:xfrm>
            <a:off x="6841544" y="2828888"/>
            <a:ext cx="98134" cy="142637"/>
          </a:xfrm>
          <a:prstGeom prst="rect">
            <a:avLst/>
          </a:prstGeom>
        </p:spPr>
      </p:pic>
      <p:pic>
        <p:nvPicPr>
          <p:cNvPr id="292" name="Image 29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500" t="29259" r="27727" b="24445"/>
          <a:stretch/>
        </p:blipFill>
        <p:spPr>
          <a:xfrm>
            <a:off x="7349115" y="2234470"/>
            <a:ext cx="98134" cy="142637"/>
          </a:xfrm>
          <a:prstGeom prst="rect">
            <a:avLst/>
          </a:prstGeom>
        </p:spPr>
      </p:pic>
      <p:pic>
        <p:nvPicPr>
          <p:cNvPr id="293" name="Image 29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500" t="29259" r="27727" b="24445"/>
          <a:stretch/>
        </p:blipFill>
        <p:spPr>
          <a:xfrm>
            <a:off x="7042183" y="2743773"/>
            <a:ext cx="98134" cy="142637"/>
          </a:xfrm>
          <a:prstGeom prst="rect">
            <a:avLst/>
          </a:prstGeom>
        </p:spPr>
      </p:pic>
      <p:pic>
        <p:nvPicPr>
          <p:cNvPr id="294" name="Image 29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500" t="29259" r="27727" b="24445"/>
          <a:stretch/>
        </p:blipFill>
        <p:spPr>
          <a:xfrm>
            <a:off x="7547799" y="3179713"/>
            <a:ext cx="98134" cy="142637"/>
          </a:xfrm>
          <a:prstGeom prst="rect">
            <a:avLst/>
          </a:prstGeom>
        </p:spPr>
      </p:pic>
      <p:pic>
        <p:nvPicPr>
          <p:cNvPr id="295" name="Image 29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500" t="29259" r="27727" b="24445"/>
          <a:stretch/>
        </p:blipFill>
        <p:spPr>
          <a:xfrm>
            <a:off x="6066811" y="3583764"/>
            <a:ext cx="98134" cy="142637"/>
          </a:xfrm>
          <a:prstGeom prst="rect">
            <a:avLst/>
          </a:prstGeom>
        </p:spPr>
      </p:pic>
      <p:pic>
        <p:nvPicPr>
          <p:cNvPr id="296" name="Image 29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500" t="29259" r="27727" b="24445"/>
          <a:stretch/>
        </p:blipFill>
        <p:spPr>
          <a:xfrm>
            <a:off x="6475804" y="3604439"/>
            <a:ext cx="98134" cy="142637"/>
          </a:xfrm>
          <a:prstGeom prst="rect">
            <a:avLst/>
          </a:prstGeom>
        </p:spPr>
      </p:pic>
      <p:pic>
        <p:nvPicPr>
          <p:cNvPr id="297" name="Image 29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500" t="29259" r="27727" b="24445"/>
          <a:stretch/>
        </p:blipFill>
        <p:spPr>
          <a:xfrm>
            <a:off x="6341189" y="3732751"/>
            <a:ext cx="98134" cy="142637"/>
          </a:xfrm>
          <a:prstGeom prst="rect">
            <a:avLst/>
          </a:prstGeom>
        </p:spPr>
      </p:pic>
      <p:pic>
        <p:nvPicPr>
          <p:cNvPr id="298" name="Image 29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500" t="29259" r="27727" b="24445"/>
          <a:stretch/>
        </p:blipFill>
        <p:spPr>
          <a:xfrm>
            <a:off x="81299" y="1188632"/>
            <a:ext cx="270880" cy="393722"/>
          </a:xfrm>
          <a:prstGeom prst="rect">
            <a:avLst/>
          </a:prstGeom>
        </p:spPr>
      </p:pic>
      <p:pic>
        <p:nvPicPr>
          <p:cNvPr id="299" name="Image 29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2500" t="29259" r="27727" b="24445"/>
          <a:stretch/>
        </p:blipFill>
        <p:spPr>
          <a:xfrm>
            <a:off x="6634078" y="2650637"/>
            <a:ext cx="93260" cy="135553"/>
          </a:xfrm>
          <a:prstGeom prst="rect">
            <a:avLst/>
          </a:prstGeom>
        </p:spPr>
      </p:pic>
      <p:sp>
        <p:nvSpPr>
          <p:cNvPr id="300" name="ZoneTexte 299"/>
          <p:cNvSpPr txBox="1"/>
          <p:nvPr/>
        </p:nvSpPr>
        <p:spPr>
          <a:xfrm>
            <a:off x="292457" y="2675841"/>
            <a:ext cx="2184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 err="1">
                <a:latin typeface="Franklin Gothic Book" panose="020B0503020102020204" pitchFamily="34" charset="0"/>
              </a:rPr>
              <a:t>Cooperation</a:t>
            </a:r>
            <a:r>
              <a:rPr lang="fr-FR" sz="1200" b="1" dirty="0">
                <a:latin typeface="Franklin Gothic Book" panose="020B0503020102020204" pitchFamily="34" charset="0"/>
              </a:rPr>
              <a:t> Agreement</a:t>
            </a:r>
          </a:p>
          <a:p>
            <a:pPr algn="just"/>
            <a:r>
              <a:rPr lang="fr-FR" sz="1200" dirty="0">
                <a:latin typeface="Franklin Gothic Book" panose="020B0503020102020204" pitchFamily="34" charset="0"/>
              </a:rPr>
              <a:t>France, Spain, </a:t>
            </a:r>
            <a:r>
              <a:rPr lang="fr-FR" sz="1200" dirty="0" err="1">
                <a:latin typeface="Franklin Gothic Book" panose="020B0503020102020204" pitchFamily="34" charset="0"/>
              </a:rPr>
              <a:t>Italy</a:t>
            </a:r>
            <a:r>
              <a:rPr lang="fr-FR" sz="1200" dirty="0">
                <a:latin typeface="Franklin Gothic Book" panose="020B0503020102020204" pitchFamily="34" charset="0"/>
              </a:rPr>
              <a:t>, Ukraine, </a:t>
            </a:r>
            <a:r>
              <a:rPr lang="fr-FR" sz="1200" dirty="0" err="1">
                <a:latin typeface="Franklin Gothic Book" panose="020B0503020102020204" pitchFamily="34" charset="0"/>
              </a:rPr>
              <a:t>Belgium</a:t>
            </a:r>
            <a:r>
              <a:rPr lang="fr-FR" sz="1200" dirty="0">
                <a:latin typeface="Franklin Gothic Book" panose="020B0503020102020204" pitchFamily="34" charset="0"/>
              </a:rPr>
              <a:t>, </a:t>
            </a:r>
            <a:r>
              <a:rPr lang="fr-FR" sz="1200" dirty="0" err="1">
                <a:latin typeface="Franklin Gothic Book" panose="020B0503020102020204" pitchFamily="34" charset="0"/>
              </a:rPr>
              <a:t>Turkey</a:t>
            </a:r>
            <a:endParaRPr lang="fr-FR" sz="1200" dirty="0">
              <a:latin typeface="Franklin Gothic Book" panose="020B0503020102020204" pitchFamily="34" charset="0"/>
            </a:endParaRPr>
          </a:p>
          <a:p>
            <a:pPr algn="just"/>
            <a:r>
              <a:rPr lang="fr-FR" sz="1200" dirty="0">
                <a:latin typeface="Franklin Gothic Book" panose="020B0503020102020204" pitchFamily="34" charset="0"/>
              </a:rPr>
              <a:t>Algeria, </a:t>
            </a:r>
            <a:r>
              <a:rPr lang="fr-FR" sz="1200" dirty="0" err="1">
                <a:latin typeface="Franklin Gothic Book" panose="020B0503020102020204" pitchFamily="34" charset="0"/>
              </a:rPr>
              <a:t>Libya</a:t>
            </a:r>
            <a:r>
              <a:rPr lang="fr-FR" sz="1200" dirty="0">
                <a:latin typeface="Franklin Gothic Book" panose="020B0503020102020204" pitchFamily="34" charset="0"/>
              </a:rPr>
              <a:t>, Morocco, </a:t>
            </a:r>
            <a:r>
              <a:rPr lang="fr-FR" sz="1200" dirty="0" err="1">
                <a:latin typeface="Franklin Gothic Book" panose="020B0503020102020204" pitchFamily="34" charset="0"/>
              </a:rPr>
              <a:t>Egypt</a:t>
            </a:r>
            <a:endParaRPr lang="fr-FR" sz="1200" dirty="0">
              <a:latin typeface="Franklin Gothic Book" panose="020B0503020102020204" pitchFamily="34" charset="0"/>
            </a:endParaRPr>
          </a:p>
          <a:p>
            <a:pPr algn="just"/>
            <a:r>
              <a:rPr lang="fr-FR" sz="1200" dirty="0" err="1">
                <a:latin typeface="Franklin Gothic Book" panose="020B0503020102020204" pitchFamily="34" charset="0"/>
              </a:rPr>
              <a:t>Mauritania</a:t>
            </a:r>
            <a:r>
              <a:rPr lang="fr-FR" sz="1200" dirty="0">
                <a:latin typeface="Franklin Gothic Book" panose="020B0503020102020204" pitchFamily="34" charset="0"/>
              </a:rPr>
              <a:t>, Niger, Congo</a:t>
            </a:r>
          </a:p>
          <a:p>
            <a:pPr algn="just"/>
            <a:r>
              <a:rPr lang="fr-FR" sz="1200" dirty="0">
                <a:latin typeface="Franklin Gothic Book" panose="020B0503020102020204" pitchFamily="34" charset="0"/>
              </a:rPr>
              <a:t>China, </a:t>
            </a:r>
            <a:r>
              <a:rPr lang="fr-FR" sz="1200" dirty="0" err="1">
                <a:latin typeface="Franklin Gothic Book" panose="020B0503020102020204" pitchFamily="34" charset="0"/>
              </a:rPr>
              <a:t>India</a:t>
            </a:r>
            <a:r>
              <a:rPr lang="fr-FR" sz="1200" dirty="0">
                <a:latin typeface="Franklin Gothic Book" panose="020B0503020102020204" pitchFamily="34" charset="0"/>
              </a:rPr>
              <a:t>, Japan, Jordan, Emirates </a:t>
            </a:r>
          </a:p>
        </p:txBody>
      </p:sp>
      <p:pic>
        <p:nvPicPr>
          <p:cNvPr id="301" name="Image 30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2500" t="29259" r="27727" b="24445"/>
          <a:stretch/>
        </p:blipFill>
        <p:spPr>
          <a:xfrm>
            <a:off x="6901383" y="2873631"/>
            <a:ext cx="93260" cy="135553"/>
          </a:xfrm>
          <a:prstGeom prst="rect">
            <a:avLst/>
          </a:prstGeom>
        </p:spPr>
      </p:pic>
      <p:pic>
        <p:nvPicPr>
          <p:cNvPr id="302" name="Image 30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2500" t="29259" r="27727" b="24445"/>
          <a:stretch/>
        </p:blipFill>
        <p:spPr>
          <a:xfrm>
            <a:off x="6596847" y="2818349"/>
            <a:ext cx="93260" cy="135553"/>
          </a:xfrm>
          <a:prstGeom prst="rect">
            <a:avLst/>
          </a:prstGeom>
        </p:spPr>
      </p:pic>
      <p:pic>
        <p:nvPicPr>
          <p:cNvPr id="303" name="Image 30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2500" t="29259" r="27727" b="24445"/>
          <a:stretch/>
        </p:blipFill>
        <p:spPr>
          <a:xfrm>
            <a:off x="6419236" y="3005555"/>
            <a:ext cx="93260" cy="135553"/>
          </a:xfrm>
          <a:prstGeom prst="rect">
            <a:avLst/>
          </a:prstGeom>
        </p:spPr>
      </p:pic>
      <p:pic>
        <p:nvPicPr>
          <p:cNvPr id="304" name="Image 30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2500" t="29259" r="27727" b="24445"/>
          <a:stretch/>
        </p:blipFill>
        <p:spPr>
          <a:xfrm>
            <a:off x="7514142" y="2750572"/>
            <a:ext cx="93260" cy="135553"/>
          </a:xfrm>
          <a:prstGeom prst="rect">
            <a:avLst/>
          </a:prstGeom>
        </p:spPr>
      </p:pic>
      <p:pic>
        <p:nvPicPr>
          <p:cNvPr id="305" name="Image 30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2500" t="29259" r="27727" b="24445"/>
          <a:stretch/>
        </p:blipFill>
        <p:spPr>
          <a:xfrm>
            <a:off x="7377834" y="2590785"/>
            <a:ext cx="93260" cy="135553"/>
          </a:xfrm>
          <a:prstGeom prst="rect">
            <a:avLst/>
          </a:prstGeom>
        </p:spPr>
      </p:pic>
      <p:pic>
        <p:nvPicPr>
          <p:cNvPr id="306" name="Image 30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2500" t="29259" r="27727" b="24445"/>
          <a:stretch/>
        </p:blipFill>
        <p:spPr>
          <a:xfrm>
            <a:off x="6637500" y="3234251"/>
            <a:ext cx="93260" cy="135553"/>
          </a:xfrm>
          <a:prstGeom prst="rect">
            <a:avLst/>
          </a:prstGeom>
        </p:spPr>
      </p:pic>
      <p:pic>
        <p:nvPicPr>
          <p:cNvPr id="307" name="Image 30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2500" t="29259" r="27727" b="24445"/>
          <a:stretch/>
        </p:blipFill>
        <p:spPr>
          <a:xfrm>
            <a:off x="6969909" y="3232787"/>
            <a:ext cx="93260" cy="135553"/>
          </a:xfrm>
          <a:prstGeom prst="rect">
            <a:avLst/>
          </a:prstGeom>
        </p:spPr>
      </p:pic>
      <p:pic>
        <p:nvPicPr>
          <p:cNvPr id="308" name="Image 30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2500" t="29259" r="27727" b="24445"/>
          <a:stretch/>
        </p:blipFill>
        <p:spPr>
          <a:xfrm>
            <a:off x="6325976" y="3191995"/>
            <a:ext cx="93260" cy="135553"/>
          </a:xfrm>
          <a:prstGeom prst="rect">
            <a:avLst/>
          </a:prstGeom>
        </p:spPr>
      </p:pic>
      <p:pic>
        <p:nvPicPr>
          <p:cNvPr id="309" name="Image 30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2500" t="29259" r="27727" b="24445"/>
          <a:stretch/>
        </p:blipFill>
        <p:spPr>
          <a:xfrm>
            <a:off x="7331204" y="3259771"/>
            <a:ext cx="93260" cy="135553"/>
          </a:xfrm>
          <a:prstGeom prst="rect">
            <a:avLst/>
          </a:prstGeom>
        </p:spPr>
      </p:pic>
      <p:pic>
        <p:nvPicPr>
          <p:cNvPr id="310" name="Image 30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2500" t="29259" r="27727" b="24445"/>
          <a:stretch/>
        </p:blipFill>
        <p:spPr>
          <a:xfrm>
            <a:off x="6089074" y="3393668"/>
            <a:ext cx="93260" cy="135553"/>
          </a:xfrm>
          <a:prstGeom prst="rect">
            <a:avLst/>
          </a:prstGeom>
        </p:spPr>
      </p:pic>
      <p:pic>
        <p:nvPicPr>
          <p:cNvPr id="311" name="Image 3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2500" t="29259" r="27727" b="24445"/>
          <a:stretch/>
        </p:blipFill>
        <p:spPr>
          <a:xfrm>
            <a:off x="6771426" y="3495674"/>
            <a:ext cx="93260" cy="135553"/>
          </a:xfrm>
          <a:prstGeom prst="rect">
            <a:avLst/>
          </a:prstGeom>
        </p:spPr>
      </p:pic>
      <p:pic>
        <p:nvPicPr>
          <p:cNvPr id="312" name="Image 3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2500" t="29259" r="27727" b="24445"/>
          <a:stretch/>
        </p:blipFill>
        <p:spPr>
          <a:xfrm>
            <a:off x="7147666" y="3982435"/>
            <a:ext cx="93260" cy="135553"/>
          </a:xfrm>
          <a:prstGeom prst="rect">
            <a:avLst/>
          </a:prstGeom>
        </p:spPr>
      </p:pic>
      <p:pic>
        <p:nvPicPr>
          <p:cNvPr id="313" name="Image 3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2500" t="29259" r="27727" b="24445"/>
          <a:stretch/>
        </p:blipFill>
        <p:spPr>
          <a:xfrm>
            <a:off x="9155925" y="3427897"/>
            <a:ext cx="93260" cy="135553"/>
          </a:xfrm>
          <a:prstGeom prst="rect">
            <a:avLst/>
          </a:prstGeom>
        </p:spPr>
      </p:pic>
      <p:pic>
        <p:nvPicPr>
          <p:cNvPr id="314" name="Image 31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2500" t="29259" r="27727" b="24445"/>
          <a:stretch/>
        </p:blipFill>
        <p:spPr>
          <a:xfrm>
            <a:off x="8715495" y="3655082"/>
            <a:ext cx="93260" cy="135553"/>
          </a:xfrm>
          <a:prstGeom prst="rect">
            <a:avLst/>
          </a:prstGeom>
        </p:spPr>
      </p:pic>
      <p:pic>
        <p:nvPicPr>
          <p:cNvPr id="315" name="Image 31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2500" t="29259" r="27727" b="24445"/>
          <a:stretch/>
        </p:blipFill>
        <p:spPr>
          <a:xfrm>
            <a:off x="7533408" y="3232786"/>
            <a:ext cx="93260" cy="135553"/>
          </a:xfrm>
          <a:prstGeom prst="rect">
            <a:avLst/>
          </a:prstGeom>
        </p:spPr>
      </p:pic>
      <p:pic>
        <p:nvPicPr>
          <p:cNvPr id="316" name="Image 31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2500" t="29259" r="27727" b="24445"/>
          <a:stretch/>
        </p:blipFill>
        <p:spPr>
          <a:xfrm>
            <a:off x="8072645" y="3448211"/>
            <a:ext cx="93260" cy="135553"/>
          </a:xfrm>
          <a:prstGeom prst="rect">
            <a:avLst/>
          </a:prstGeom>
        </p:spPr>
      </p:pic>
      <p:pic>
        <p:nvPicPr>
          <p:cNvPr id="317" name="Image 31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2500" t="29259" r="27727" b="24445"/>
          <a:stretch/>
        </p:blipFill>
        <p:spPr>
          <a:xfrm>
            <a:off x="10371257" y="4025297"/>
            <a:ext cx="93260" cy="135553"/>
          </a:xfrm>
          <a:prstGeom prst="rect">
            <a:avLst/>
          </a:prstGeom>
        </p:spPr>
      </p:pic>
      <p:pic>
        <p:nvPicPr>
          <p:cNvPr id="318" name="Image 31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2500" t="29259" r="27727" b="24445"/>
          <a:stretch/>
        </p:blipFill>
        <p:spPr>
          <a:xfrm>
            <a:off x="81299" y="2675841"/>
            <a:ext cx="270879" cy="393722"/>
          </a:xfrm>
          <a:prstGeom prst="rect">
            <a:avLst/>
          </a:prstGeom>
        </p:spPr>
      </p:pic>
      <p:sp>
        <p:nvSpPr>
          <p:cNvPr id="319" name="ZoneTexte 318"/>
          <p:cNvSpPr txBox="1"/>
          <p:nvPr/>
        </p:nvSpPr>
        <p:spPr>
          <a:xfrm>
            <a:off x="338816" y="1213345"/>
            <a:ext cx="3096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latin typeface="Franklin Gothic Book" panose="020B0503020102020204" pitchFamily="34" charset="0"/>
              </a:rPr>
              <a:t>Erasmus+ </a:t>
            </a:r>
            <a:r>
              <a:rPr lang="fr-FR" sz="1200" b="1" dirty="0" smtClean="0">
                <a:latin typeface="Franklin Gothic Book" panose="020B0503020102020204" pitchFamily="34" charset="0"/>
              </a:rPr>
              <a:t>projets </a:t>
            </a:r>
            <a:r>
              <a:rPr lang="fr-FR" sz="1200" b="1" dirty="0">
                <a:latin typeface="Franklin Gothic Book" panose="020B0503020102020204" pitchFamily="34" charset="0"/>
              </a:rPr>
              <a:t>KA1+KA2</a:t>
            </a:r>
          </a:p>
          <a:p>
            <a:r>
              <a:rPr lang="fr-FR" sz="1200" dirty="0">
                <a:latin typeface="Franklin Gothic Book" panose="020B0503020102020204" pitchFamily="34" charset="0"/>
              </a:rPr>
              <a:t>Portugal, Spain, France, Ukraine, </a:t>
            </a:r>
            <a:r>
              <a:rPr lang="fr-FR" sz="1200" dirty="0" err="1">
                <a:latin typeface="Franklin Gothic Book" panose="020B0503020102020204" pitchFamily="34" charset="0"/>
              </a:rPr>
              <a:t>Sweden</a:t>
            </a:r>
            <a:r>
              <a:rPr lang="fr-FR" sz="1200" dirty="0">
                <a:latin typeface="Franklin Gothic Book" panose="020B0503020102020204" pitchFamily="34" charset="0"/>
              </a:rPr>
              <a:t>, </a:t>
            </a:r>
            <a:r>
              <a:rPr lang="fr-FR" sz="1200" dirty="0" err="1">
                <a:latin typeface="Franklin Gothic Book" panose="020B0503020102020204" pitchFamily="34" charset="0"/>
              </a:rPr>
              <a:t>Belgium</a:t>
            </a:r>
            <a:endParaRPr lang="fr-FR" sz="1200" dirty="0">
              <a:latin typeface="Franklin Gothic Book" panose="020B0503020102020204" pitchFamily="34" charset="0"/>
            </a:endParaRPr>
          </a:p>
          <a:p>
            <a:r>
              <a:rPr lang="fr-FR" sz="1200" dirty="0" err="1">
                <a:latin typeface="Franklin Gothic Book" panose="020B0503020102020204" pitchFamily="34" charset="0"/>
              </a:rPr>
              <a:t>Holland,Germany</a:t>
            </a:r>
            <a:r>
              <a:rPr lang="fr-FR" sz="1200" dirty="0">
                <a:latin typeface="Franklin Gothic Book" panose="020B0503020102020204" pitchFamily="34" charset="0"/>
              </a:rPr>
              <a:t>, </a:t>
            </a:r>
            <a:r>
              <a:rPr lang="fr-FR" sz="1200" dirty="0" err="1">
                <a:latin typeface="Franklin Gothic Book" panose="020B0503020102020204" pitchFamily="34" charset="0"/>
              </a:rPr>
              <a:t>Italy</a:t>
            </a:r>
            <a:r>
              <a:rPr lang="fr-FR" sz="1200" dirty="0">
                <a:latin typeface="Franklin Gothic Book" panose="020B0503020102020204" pitchFamily="34" charset="0"/>
              </a:rPr>
              <a:t>, </a:t>
            </a:r>
            <a:r>
              <a:rPr lang="fr-FR" sz="1200" dirty="0" err="1">
                <a:latin typeface="Franklin Gothic Book" panose="020B0503020102020204" pitchFamily="34" charset="0"/>
              </a:rPr>
              <a:t>Filand</a:t>
            </a:r>
            <a:endParaRPr lang="fr-FR" sz="1200" dirty="0">
              <a:latin typeface="Franklin Gothic Book" panose="020B0503020102020204" pitchFamily="34" charset="0"/>
            </a:endParaRPr>
          </a:p>
          <a:p>
            <a:r>
              <a:rPr lang="fr-FR" sz="1200" dirty="0" err="1">
                <a:latin typeface="Franklin Gothic Book" panose="020B0503020102020204" pitchFamily="34" charset="0"/>
              </a:rPr>
              <a:t>Czech</a:t>
            </a:r>
            <a:r>
              <a:rPr lang="fr-FR" sz="1200" dirty="0">
                <a:latin typeface="Franklin Gothic Book" panose="020B0503020102020204" pitchFamily="34" charset="0"/>
              </a:rPr>
              <a:t> </a:t>
            </a:r>
            <a:r>
              <a:rPr lang="fr-FR" sz="1200" dirty="0" err="1">
                <a:latin typeface="Franklin Gothic Book" panose="020B0503020102020204" pitchFamily="34" charset="0"/>
              </a:rPr>
              <a:t>Republic</a:t>
            </a:r>
            <a:endParaRPr lang="fr-FR" sz="1200" dirty="0">
              <a:latin typeface="Franklin Gothic Book" panose="020B0503020102020204" pitchFamily="34" charset="0"/>
            </a:endParaRPr>
          </a:p>
          <a:p>
            <a:r>
              <a:rPr lang="fr-FR" sz="1200" dirty="0">
                <a:latin typeface="Franklin Gothic Book" panose="020B0503020102020204" pitchFamily="34" charset="0"/>
              </a:rPr>
              <a:t>Palestine, Jordan, Lebanon, Morocco, Algeria, </a:t>
            </a:r>
            <a:r>
              <a:rPr lang="fr-FR" sz="1200" dirty="0" err="1">
                <a:latin typeface="Franklin Gothic Book" panose="020B0503020102020204" pitchFamily="34" charset="0"/>
              </a:rPr>
              <a:t>Senegal</a:t>
            </a:r>
            <a:r>
              <a:rPr lang="fr-FR" sz="1200" dirty="0">
                <a:latin typeface="Franklin Gothic Book" panose="020B0503020102020204" pitchFamily="34" charset="0"/>
              </a:rPr>
              <a:t>, </a:t>
            </a:r>
            <a:r>
              <a:rPr lang="fr-FR" sz="1200" dirty="0" err="1">
                <a:latin typeface="Franklin Gothic Book" panose="020B0503020102020204" pitchFamily="34" charset="0"/>
              </a:rPr>
              <a:t>Borkina</a:t>
            </a:r>
            <a:r>
              <a:rPr lang="fr-FR" sz="1200" dirty="0">
                <a:latin typeface="Franklin Gothic Book" panose="020B0503020102020204" pitchFamily="34" charset="0"/>
              </a:rPr>
              <a:t> Faso, Ivory </a:t>
            </a:r>
            <a:r>
              <a:rPr lang="fr-FR" sz="1200" dirty="0" err="1">
                <a:latin typeface="Franklin Gothic Book" panose="020B0503020102020204" pitchFamily="34" charset="0"/>
              </a:rPr>
              <a:t>Coast</a:t>
            </a:r>
            <a:endParaRPr lang="fr-FR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644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8CD7084-68E2-4775-B707-323D29D3C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62" y="6014301"/>
            <a:ext cx="452126" cy="63147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12056882" y="6014301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rot="5400000">
            <a:off x="11726944" y="63441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rot="5400000">
            <a:off x="576082" y="-107099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10800000">
            <a:off x="246144" y="2227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347687" y="347810"/>
            <a:ext cx="567426" cy="567427"/>
            <a:chOff x="1940106" y="2516849"/>
            <a:chExt cx="567426" cy="567427"/>
          </a:xfrm>
        </p:grpSpPr>
        <p:grpSp>
          <p:nvGrpSpPr>
            <p:cNvPr id="8" name="Groupe 7"/>
            <p:cNvGrpSpPr/>
            <p:nvPr/>
          </p:nvGrpSpPr>
          <p:grpSpPr>
            <a:xfrm>
              <a:off x="1940106" y="2516849"/>
              <a:ext cx="567426" cy="567427"/>
              <a:chOff x="8510588" y="1707914"/>
              <a:chExt cx="461962" cy="461963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8510588" y="1707914"/>
                <a:ext cx="461962" cy="461963"/>
              </a:xfrm>
              <a:prstGeom prst="ellipse">
                <a:avLst/>
              </a:prstGeom>
              <a:solidFill>
                <a:srgbClr val="FE65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8615568" y="1812895"/>
                <a:ext cx="252000" cy="252000"/>
              </a:xfrm>
              <a:prstGeom prst="ellipse">
                <a:avLst/>
              </a:prstGeom>
              <a:solidFill>
                <a:srgbClr val="F8B5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014005" y="2621858"/>
              <a:ext cx="43847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>
                  <a:solidFill>
                    <a:srgbClr val="1F4782"/>
                  </a:solidFill>
                  <a:latin typeface="Franklin Gothic Book" panose="020B0503020102020204" pitchFamily="34" charset="0"/>
                </a:rPr>
                <a:t>06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34938" y="394945"/>
            <a:ext cx="5084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400" dirty="0">
                <a:solidFill>
                  <a:srgbClr val="FE6519"/>
                </a:solidFill>
                <a:latin typeface="Franklin Gothic Book" panose="020B0503020102020204" pitchFamily="34" charset="0"/>
              </a:rPr>
              <a:t>Internationalisation</a:t>
            </a:r>
            <a:endParaRPr lang="en-US" sz="2400" dirty="0">
              <a:solidFill>
                <a:srgbClr val="FE651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380C615D-3936-6FD4-1A7C-EE283CAF28D0}"/>
              </a:ext>
            </a:extLst>
          </p:cNvPr>
          <p:cNvSpPr txBox="1">
            <a:spLocks noChangeArrowheads="1"/>
          </p:cNvSpPr>
          <p:nvPr/>
        </p:nvSpPr>
        <p:spPr>
          <a:xfrm>
            <a:off x="4333062" y="697297"/>
            <a:ext cx="3525876" cy="5407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fr-FR" sz="2000" b="1" dirty="0">
                <a:solidFill>
                  <a:srgbClr val="002060"/>
                </a:solidFill>
                <a:latin typeface="Franklin Gothic Demi" panose="020B0703020102020204" pitchFamily="34" charset="0"/>
                <a:ea typeface="+mn-ea"/>
                <a:cs typeface="+mn-cs"/>
              </a:rPr>
              <a:t>Projets KA2</a:t>
            </a:r>
            <a:endParaRPr lang="fr-FR" altLang="fr-FR" b="1" dirty="0">
              <a:solidFill>
                <a:srgbClr val="002060"/>
              </a:solidFill>
              <a:latin typeface="Franklin Gothic Demi" panose="020B0703020102020204" pitchFamily="34" charset="0"/>
            </a:endParaRPr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D08674C9-AE58-0192-0601-68E5C75CA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544389"/>
              </p:ext>
            </p:extLst>
          </p:nvPr>
        </p:nvGraphicFramePr>
        <p:xfrm>
          <a:off x="631398" y="1100218"/>
          <a:ext cx="11262946" cy="5448691"/>
        </p:xfrm>
        <a:graphic>
          <a:graphicData uri="http://schemas.openxmlformats.org/drawingml/2006/table">
            <a:tbl>
              <a:tblPr/>
              <a:tblGrid>
                <a:gridCol w="1304810">
                  <a:extLst>
                    <a:ext uri="{9D8B030D-6E8A-4147-A177-3AD203B41FA5}">
                      <a16:colId xmlns:a16="http://schemas.microsoft.com/office/drawing/2014/main" val="2565859691"/>
                    </a:ext>
                  </a:extLst>
                </a:gridCol>
                <a:gridCol w="3688596">
                  <a:extLst>
                    <a:ext uri="{9D8B030D-6E8A-4147-A177-3AD203B41FA5}">
                      <a16:colId xmlns:a16="http://schemas.microsoft.com/office/drawing/2014/main" val="1741434887"/>
                    </a:ext>
                  </a:extLst>
                </a:gridCol>
                <a:gridCol w="1677611">
                  <a:extLst>
                    <a:ext uri="{9D8B030D-6E8A-4147-A177-3AD203B41FA5}">
                      <a16:colId xmlns:a16="http://schemas.microsoft.com/office/drawing/2014/main" val="2234081351"/>
                    </a:ext>
                  </a:extLst>
                </a:gridCol>
                <a:gridCol w="4591929">
                  <a:extLst>
                    <a:ext uri="{9D8B030D-6E8A-4147-A177-3AD203B41FA5}">
                      <a16:colId xmlns:a16="http://schemas.microsoft.com/office/drawing/2014/main" val="2423668644"/>
                    </a:ext>
                  </a:extLst>
                </a:gridCol>
              </a:tblGrid>
              <a:tr h="29126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Projet</a:t>
                      </a:r>
                    </a:p>
                  </a:txBody>
                  <a:tcPr marL="6539" marR="6539" marT="653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300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200" b="0" i="0" u="none" strike="noStrike" kern="1200" dirty="0" err="1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Cordinateur</a:t>
                      </a:r>
                      <a:endParaRPr lang="fr-FR" sz="1200" b="0" i="0" u="none" strike="noStrike" kern="1200" dirty="0">
                        <a:solidFill>
                          <a:srgbClr val="FFFFFF"/>
                        </a:solidFill>
                        <a:effectLst/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300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Pays du </a:t>
                      </a:r>
                      <a:r>
                        <a:rPr lang="fr-FR" sz="1200" b="0" i="0" u="none" strike="noStrike" kern="1200" dirty="0" err="1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cordinateur</a:t>
                      </a:r>
                      <a:endParaRPr lang="fr-FR" sz="1200" b="0" i="0" u="none" strike="noStrike" kern="1200" dirty="0">
                        <a:solidFill>
                          <a:srgbClr val="FFFFFF"/>
                        </a:solidFill>
                        <a:effectLst/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300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Pays des partenaires non tunisiens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30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952854"/>
                  </a:ext>
                </a:extLst>
              </a:tr>
              <a:tr h="2912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Med-</a:t>
                      </a:r>
                      <a:r>
                        <a:rPr lang="fr-FR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Health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An Najah National University (ANNU) Nablus 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kern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Palestine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kern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Palestine / Jordanie / Spain / UK / Belgium / 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E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936794"/>
                  </a:ext>
                </a:extLst>
              </a:tr>
              <a:tr h="34146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RISE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Princess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Sumaya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Univ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for Technology (PSUT) Amman 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kern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Jordanie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kern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Jordanie / Spain / Estonie / Allemagne / Slovaquie / Maroc / algérie / France / 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F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387774"/>
                  </a:ext>
                </a:extLst>
              </a:tr>
              <a:tr h="3589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Welding</a:t>
                      </a: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 center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kern="1200" dirty="0" err="1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Kunglia</a:t>
                      </a:r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50" kern="1200" dirty="0" err="1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Tekniska</a:t>
                      </a:r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50" kern="1200" dirty="0" err="1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Hoegskolan</a:t>
                      </a:r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Royal Institute of </a:t>
                      </a:r>
                      <a:r>
                        <a:rPr lang="fr-FR" sz="1050" kern="1200" dirty="0" err="1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technology</a:t>
                      </a:r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050" kern="1200" dirty="0" err="1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Brinellvägen</a:t>
                      </a:r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, 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kern="1200" dirty="0" err="1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stockholm</a:t>
                      </a:r>
                      <a:endParaRPr lang="fr-FR" sz="1050" kern="12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kern="1200" dirty="0" err="1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Suéde</a:t>
                      </a:r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/ Algérie / Belgique / Allemagne / </a:t>
                      </a:r>
                      <a:r>
                        <a:rPr lang="fr-FR" sz="1050" kern="1200" dirty="0" err="1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Gréce</a:t>
                      </a:r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/ </a:t>
                      </a:r>
                      <a:r>
                        <a:rPr lang="fr-FR" sz="1050" kern="12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Espagne </a:t>
                      </a:r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/ Portugal / Romanie / 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E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894"/>
                  </a:ext>
                </a:extLst>
              </a:tr>
              <a:tr h="3352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AFRIQEN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kern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University of Nice Sophia Antipolis, 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France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France / Maroc / Algérie / </a:t>
                      </a:r>
                      <a:r>
                        <a:rPr lang="fr-FR" sz="1050" kern="1200" dirty="0" err="1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Sénégale</a:t>
                      </a:r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/ Burkina Faso / Cote d'Ivoire / </a:t>
                      </a:r>
                      <a:r>
                        <a:rPr lang="fr-FR" sz="1050" kern="12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Espagne </a:t>
                      </a:r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/ Belgique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F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079850"/>
                  </a:ext>
                </a:extLst>
              </a:tr>
              <a:tr h="2912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MERIC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kern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University of Nice Sophia Antipolis, France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France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kern="12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Italie </a:t>
                      </a:r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/ France / </a:t>
                      </a:r>
                      <a:r>
                        <a:rPr lang="fr-FR" sz="1050" kern="12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Espagne </a:t>
                      </a:r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/ Maroc / Algérie / Liban /  </a:t>
                      </a:r>
                      <a:r>
                        <a:rPr lang="fr-FR" sz="1050" kern="1200" dirty="0" err="1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Norvége</a:t>
                      </a:r>
                      <a:endParaRPr lang="fr-FR" sz="1050" kern="12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E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835726"/>
                  </a:ext>
                </a:extLst>
              </a:tr>
              <a:tr h="3352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TUNED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Consorzio Interuniversitario Almalaurea, Bologna, Italy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50" kern="12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Italie</a:t>
                      </a:r>
                      <a:endParaRPr lang="fr-FR" sz="1050" kern="12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kern="1200" dirty="0" err="1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Italy</a:t>
                      </a:r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/ Spain / Chypre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F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155706"/>
                  </a:ext>
                </a:extLst>
              </a:tr>
              <a:tr h="2912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ICMed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kern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Universita Degli Studi Di Padova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50" kern="12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Italie</a:t>
                      </a:r>
                      <a:endParaRPr lang="fr-FR" sz="1050" kern="12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kern="12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Italie  </a:t>
                      </a:r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/ </a:t>
                      </a:r>
                      <a:r>
                        <a:rPr lang="fr-FR" sz="1050" kern="12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Espagne </a:t>
                      </a:r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/ France / Algérie / Maroc / Belgique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E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883543"/>
                  </a:ext>
                </a:extLst>
              </a:tr>
              <a:tr h="2912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MEDACCR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kern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Universita Degli Studi Di Genova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50" kern="12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Italie</a:t>
                      </a:r>
                      <a:endParaRPr lang="fr-FR" sz="1050" kern="12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Jordanie / Portugal / France / </a:t>
                      </a:r>
                      <a:r>
                        <a:rPr lang="fr-FR" sz="1050" kern="12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Italie </a:t>
                      </a:r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/ </a:t>
                      </a:r>
                      <a:r>
                        <a:rPr lang="fr-FR" sz="1050" kern="12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Espagne</a:t>
                      </a:r>
                      <a:endParaRPr lang="fr-FR" sz="1050" kern="12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F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314967"/>
                  </a:ext>
                </a:extLst>
              </a:tr>
              <a:tr h="2912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PENS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kern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The Board of Trustees of the Bir Zeit University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kern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Palestine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UK / </a:t>
                      </a:r>
                      <a:r>
                        <a:rPr lang="fr-FR" sz="1050" kern="12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Espagne </a:t>
                      </a:r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/ </a:t>
                      </a:r>
                      <a:r>
                        <a:rPr lang="fr-FR" sz="1050" kern="12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Italie </a:t>
                      </a:r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/ Palestine / 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E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795080"/>
                  </a:ext>
                </a:extLst>
              </a:tr>
              <a:tr h="2912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SAGESSE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kern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unimed – Union Delle Universita Del Mediterraneo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50" kern="12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Italie</a:t>
                      </a:r>
                      <a:endParaRPr lang="fr-FR" sz="1050" kern="12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kern="12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Italie </a:t>
                      </a:r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/ France / </a:t>
                      </a:r>
                      <a:r>
                        <a:rPr lang="fr-FR" sz="1050" kern="12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Espagne </a:t>
                      </a:r>
                      <a:endParaRPr lang="fr-FR" sz="1050" kern="12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F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541336"/>
                  </a:ext>
                </a:extLst>
              </a:tr>
              <a:tr h="2912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CUDIMHA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kern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Università Degli Studi Del Molise - Italy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50" kern="12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Italie</a:t>
                      </a:r>
                      <a:endParaRPr lang="fr-FR" sz="1050" kern="12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kern="12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Italie </a:t>
                      </a:r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/ </a:t>
                      </a:r>
                      <a:r>
                        <a:rPr lang="fr-FR" sz="1050" kern="1200" dirty="0" err="1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Czech</a:t>
                      </a:r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50" kern="1200" dirty="0" err="1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republic</a:t>
                      </a:r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/  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E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508650"/>
                  </a:ext>
                </a:extLst>
              </a:tr>
              <a:tr h="2912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MEHMED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kern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Universitat Di Girona - Spain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kern="12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Espagne</a:t>
                      </a:r>
                      <a:endParaRPr lang="fr-FR" sz="1050" kern="12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kern="12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Espagne/ Italie/ </a:t>
                      </a:r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France/ Maroc/ Algérie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F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226357"/>
                  </a:ext>
                </a:extLst>
              </a:tr>
              <a:tr h="2912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BioTech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kern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University of Monastir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Tunisie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kern="12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Finlande </a:t>
                      </a:r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/ </a:t>
                      </a:r>
                      <a:r>
                        <a:rPr lang="fr-FR" sz="1050" kern="12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Italie/ </a:t>
                      </a:r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Portugal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E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542576"/>
                  </a:ext>
                </a:extLst>
              </a:tr>
              <a:tr h="2912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INSAF Fem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kern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Universidad de Cádiz, Spain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kern="12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Espagne</a:t>
                      </a:r>
                      <a:endParaRPr lang="fr-FR" sz="1050" kern="12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kern="12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Italie </a:t>
                      </a:r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/ </a:t>
                      </a:r>
                      <a:r>
                        <a:rPr lang="fr-FR" sz="1050" kern="12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Turquie</a:t>
                      </a:r>
                      <a:endParaRPr lang="fr-FR" sz="1050" kern="12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F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272752"/>
                  </a:ext>
                </a:extLst>
              </a:tr>
              <a:tr h="2912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WINTEX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kern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Universitat Politècnica de Catalunya, Sapin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kern="12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Espagne</a:t>
                      </a:r>
                      <a:endParaRPr lang="fr-FR" sz="1050" kern="12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E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Espagne/Roumanie</a:t>
                      </a:r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/ Grèce / France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E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526697"/>
                  </a:ext>
                </a:extLst>
              </a:tr>
              <a:tr h="2912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EQuAM</a:t>
                      </a: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-T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kern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Universitat de Valencia, UV- 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kern="12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Espagne</a:t>
                      </a:r>
                      <a:endParaRPr lang="fr-FR" sz="1050" kern="12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F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Espagne </a:t>
                      </a:r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/ France 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F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516428"/>
                  </a:ext>
                </a:extLst>
              </a:tr>
              <a:tr h="2912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DIRASA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kern="1200" dirty="0" err="1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Univ</a:t>
                      </a:r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de Sfax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Tunisie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539" marR="6539" marT="6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E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153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891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8CD7084-68E2-4775-B707-323D29D3C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62" y="6014301"/>
            <a:ext cx="452126" cy="63147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12056882" y="6014301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rot="5400000">
            <a:off x="11726944" y="63441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rot="5400000">
            <a:off x="576082" y="-107099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10800000">
            <a:off x="246144" y="2227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347687" y="347810"/>
            <a:ext cx="567426" cy="567427"/>
            <a:chOff x="1940106" y="2516849"/>
            <a:chExt cx="567426" cy="567427"/>
          </a:xfrm>
        </p:grpSpPr>
        <p:grpSp>
          <p:nvGrpSpPr>
            <p:cNvPr id="8" name="Groupe 7"/>
            <p:cNvGrpSpPr/>
            <p:nvPr/>
          </p:nvGrpSpPr>
          <p:grpSpPr>
            <a:xfrm>
              <a:off x="1940106" y="2516849"/>
              <a:ext cx="567426" cy="567427"/>
              <a:chOff x="8510588" y="1707914"/>
              <a:chExt cx="461962" cy="461963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8510588" y="1707914"/>
                <a:ext cx="461962" cy="461963"/>
              </a:xfrm>
              <a:prstGeom prst="ellipse">
                <a:avLst/>
              </a:prstGeom>
              <a:solidFill>
                <a:srgbClr val="FE65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8615568" y="1812895"/>
                <a:ext cx="252000" cy="252000"/>
              </a:xfrm>
              <a:prstGeom prst="ellipse">
                <a:avLst/>
              </a:prstGeom>
              <a:solidFill>
                <a:srgbClr val="F8B5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014005" y="2621858"/>
              <a:ext cx="43847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>
                  <a:solidFill>
                    <a:srgbClr val="1F4782"/>
                  </a:solidFill>
                  <a:latin typeface="Franklin Gothic Book" panose="020B0503020102020204" pitchFamily="34" charset="0"/>
                </a:rPr>
                <a:t>06</a:t>
              </a:r>
            </a:p>
          </p:txBody>
        </p:sp>
      </p:grp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1E450964-748A-EB7E-8672-1021BC5EFC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7367231"/>
              </p:ext>
            </p:extLst>
          </p:nvPr>
        </p:nvGraphicFramePr>
        <p:xfrm>
          <a:off x="1519941" y="85661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Institut national des sciences appliquées Hauts-de-France - Wikiwand">
            <a:extLst>
              <a:ext uri="{FF2B5EF4-FFF2-40B4-BE49-F238E27FC236}">
                <a16:creationId xmlns:a16="http://schemas.microsoft.com/office/drawing/2014/main" id="{829BCB6B-8392-E48D-5763-959FD9360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777" y="993390"/>
            <a:ext cx="2853604" cy="105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École centrale de Marseille - Wikipedia">
            <a:extLst>
              <a:ext uri="{FF2B5EF4-FFF2-40B4-BE49-F238E27FC236}">
                <a16:creationId xmlns:a16="http://schemas.microsoft.com/office/drawing/2014/main" id="{D64A499F-8E96-B494-CBBC-87A9AF0F6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054" y="2914892"/>
            <a:ext cx="3532371" cy="130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NSAIT - Ecole Nationale Supérieure des Arts et Industries Textile">
            <a:extLst>
              <a:ext uri="{FF2B5EF4-FFF2-40B4-BE49-F238E27FC236}">
                <a16:creationId xmlns:a16="http://schemas.microsoft.com/office/drawing/2014/main" id="{D79B3EE4-7524-AB43-4249-E3675927E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72" y="4890957"/>
            <a:ext cx="4140777" cy="113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092273C-7623-18C4-36D5-A3073721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32" y="3140480"/>
            <a:ext cx="2483017" cy="95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NIM - Ecole Nationale d'Ingénieurs de Monastir">
            <a:extLst>
              <a:ext uri="{FF2B5EF4-FFF2-40B4-BE49-F238E27FC236}">
                <a16:creationId xmlns:a16="http://schemas.microsoft.com/office/drawing/2014/main" id="{58DD10DD-A85B-086F-2106-1501D8170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691" y="1812162"/>
            <a:ext cx="1013204" cy="101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934938" y="394945"/>
            <a:ext cx="5084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400" dirty="0">
                <a:solidFill>
                  <a:srgbClr val="FE6519"/>
                </a:solidFill>
                <a:latin typeface="Franklin Gothic Book" panose="020B0503020102020204" pitchFamily="34" charset="0"/>
              </a:rPr>
              <a:t>Internationalisation</a:t>
            </a:r>
            <a:endParaRPr lang="en-US" sz="2400" dirty="0">
              <a:solidFill>
                <a:srgbClr val="FE651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1" name="Titre 1"/>
          <p:cNvSpPr txBox="1">
            <a:spLocks noChangeArrowheads="1"/>
          </p:cNvSpPr>
          <p:nvPr/>
        </p:nvSpPr>
        <p:spPr>
          <a:xfrm>
            <a:off x="934938" y="1174622"/>
            <a:ext cx="3525876" cy="5407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fr-FR" sz="2000" b="1" dirty="0" smtClean="0">
                <a:latin typeface="Baskerville Old Face" panose="02020602080505020303" pitchFamily="18" charset="0"/>
                <a:ea typeface="+mn-ea"/>
                <a:cs typeface="+mn-cs"/>
              </a:rPr>
              <a:t>Double </a:t>
            </a:r>
            <a:r>
              <a:rPr lang="fr-FR" altLang="fr-FR" sz="2000" b="1" dirty="0" err="1" smtClean="0">
                <a:latin typeface="Baskerville Old Face" panose="02020602080505020303" pitchFamily="18" charset="0"/>
                <a:ea typeface="+mn-ea"/>
                <a:cs typeface="+mn-cs"/>
              </a:rPr>
              <a:t>Degree</a:t>
            </a:r>
            <a:r>
              <a:rPr lang="fr-FR" altLang="fr-FR" sz="2000" b="1" dirty="0" smtClean="0"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lang="fr-FR" altLang="fr-FR" sz="2000" b="1" dirty="0" err="1" smtClean="0">
                <a:latin typeface="Baskerville Old Face" panose="02020602080505020303" pitchFamily="18" charset="0"/>
                <a:ea typeface="+mn-ea"/>
                <a:cs typeface="+mn-cs"/>
              </a:rPr>
              <a:t>Agreements</a:t>
            </a:r>
            <a:r>
              <a:rPr lang="fr-FR" altLang="fr-FR" sz="2000" b="1" dirty="0" smtClean="0"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288596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36251" y="631523"/>
            <a:ext cx="32426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Coopération </a:t>
            </a:r>
            <a:r>
              <a:rPr lang="fr-FR" sz="2000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avec l’Europe </a:t>
            </a:r>
            <a:endParaRPr lang="fr-FR" sz="2000" dirty="0">
              <a:solidFill>
                <a:srgbClr val="00206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5" name="Image 10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20" y="2033231"/>
            <a:ext cx="252000" cy="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 descr="RÃ©sultat de recherche d'images pour &quot;spain drapeau&quot;"/>
          <p:cNvSpPr>
            <a:spLocks noChangeAspect="1" noChangeArrowheads="1"/>
          </p:cNvSpPr>
          <p:nvPr/>
        </p:nvSpPr>
        <p:spPr bwMode="auto">
          <a:xfrm>
            <a:off x="4012519" y="3141713"/>
            <a:ext cx="144303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endParaRPr lang="fr-FR" altLang="fr-FR"/>
          </a:p>
        </p:txBody>
      </p:sp>
      <p:pic>
        <p:nvPicPr>
          <p:cNvPr id="7" name="Image 9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47" y="2825667"/>
            <a:ext cx="252000" cy="18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8CD7084-68E2-4775-B707-323D29D3CE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62" y="6014301"/>
            <a:ext cx="452126" cy="631470"/>
          </a:xfrm>
          <a:prstGeom prst="rect">
            <a:avLst/>
          </a:prstGeom>
        </p:spPr>
      </p:pic>
      <p:cxnSp>
        <p:nvCxnSpPr>
          <p:cNvPr id="14" name="Connecteur droit 13"/>
          <p:cNvCxnSpPr/>
          <p:nvPr/>
        </p:nvCxnSpPr>
        <p:spPr>
          <a:xfrm>
            <a:off x="12056882" y="6014301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rot="5400000">
            <a:off x="11726944" y="63441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5400000">
            <a:off x="576082" y="-107099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10800000">
            <a:off x="246144" y="2227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8" name="Groupe 17"/>
          <p:cNvGrpSpPr/>
          <p:nvPr/>
        </p:nvGrpSpPr>
        <p:grpSpPr>
          <a:xfrm>
            <a:off x="347687" y="347810"/>
            <a:ext cx="567426" cy="567427"/>
            <a:chOff x="1940106" y="2516849"/>
            <a:chExt cx="567426" cy="567427"/>
          </a:xfrm>
        </p:grpSpPr>
        <p:grpSp>
          <p:nvGrpSpPr>
            <p:cNvPr id="19" name="Groupe 18"/>
            <p:cNvGrpSpPr/>
            <p:nvPr/>
          </p:nvGrpSpPr>
          <p:grpSpPr>
            <a:xfrm>
              <a:off x="1940106" y="2516849"/>
              <a:ext cx="567426" cy="567427"/>
              <a:chOff x="8510588" y="1707914"/>
              <a:chExt cx="461962" cy="461963"/>
            </a:xfrm>
          </p:grpSpPr>
          <p:sp>
            <p:nvSpPr>
              <p:cNvPr id="21" name="Ellipse 20"/>
              <p:cNvSpPr/>
              <p:nvPr/>
            </p:nvSpPr>
            <p:spPr>
              <a:xfrm>
                <a:off x="8510588" y="1707914"/>
                <a:ext cx="461962" cy="461963"/>
              </a:xfrm>
              <a:prstGeom prst="ellipse">
                <a:avLst/>
              </a:prstGeom>
              <a:solidFill>
                <a:srgbClr val="FE65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  <p:sp>
            <p:nvSpPr>
              <p:cNvPr id="22" name="Ellipse 21"/>
              <p:cNvSpPr/>
              <p:nvPr/>
            </p:nvSpPr>
            <p:spPr>
              <a:xfrm>
                <a:off x="8615568" y="1812895"/>
                <a:ext cx="252000" cy="252000"/>
              </a:xfrm>
              <a:prstGeom prst="ellipse">
                <a:avLst/>
              </a:prstGeom>
              <a:solidFill>
                <a:srgbClr val="F8B5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2014005" y="2621858"/>
              <a:ext cx="43847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 smtClean="0">
                  <a:solidFill>
                    <a:srgbClr val="1F4782"/>
                  </a:solidFill>
                  <a:latin typeface="Franklin Gothic Book" panose="020B0503020102020204" pitchFamily="34" charset="0"/>
                </a:rPr>
                <a:t>06</a:t>
              </a:r>
              <a:endParaRPr lang="fr-FR" sz="1600" dirty="0">
                <a:solidFill>
                  <a:srgbClr val="1F4782"/>
                </a:solidFill>
                <a:latin typeface="Franklin Gothic Book" panose="020B0503020102020204" pitchFamily="34" charset="0"/>
              </a:endParaRPr>
            </a:p>
          </p:txBody>
        </p:sp>
      </p:grp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5"/>
          <a:srcRect l="69449" t="30518" r="15367" b="41480"/>
          <a:stretch/>
        </p:blipFill>
        <p:spPr>
          <a:xfrm>
            <a:off x="2039256" y="1729312"/>
            <a:ext cx="8425431" cy="476770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34938" y="394945"/>
            <a:ext cx="5084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400" dirty="0" smtClean="0">
                <a:solidFill>
                  <a:srgbClr val="FE6519"/>
                </a:solidFill>
                <a:latin typeface="Franklin Gothic Book" panose="020B0503020102020204" pitchFamily="34" charset="0"/>
              </a:rPr>
              <a:t>Internationalisation</a:t>
            </a:r>
            <a:endParaRPr lang="en-US" sz="2400" dirty="0">
              <a:solidFill>
                <a:srgbClr val="FE6519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 flipV="1">
            <a:off x="2702038" y="2825667"/>
            <a:ext cx="20588" cy="128780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3044082" y="2033232"/>
            <a:ext cx="0" cy="173257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4896917" y="1834826"/>
            <a:ext cx="0" cy="153170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5155521" y="2768637"/>
            <a:ext cx="0" cy="89306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 flipH="1">
            <a:off x="1521869" y="2825667"/>
            <a:ext cx="1188808" cy="369513"/>
          </a:xfrm>
          <a:prstGeom prst="rect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Espagne       </a:t>
            </a:r>
            <a:r>
              <a:rPr lang="fr-FR" sz="1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02</a:t>
            </a:r>
            <a:endParaRPr lang="fr-FR" sz="1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77564" y="2033232"/>
            <a:ext cx="1166518" cy="369513"/>
          </a:xfrm>
          <a:prstGeom prst="rect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France     </a:t>
            </a:r>
            <a:r>
              <a:rPr lang="fr-FR" sz="16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10</a:t>
            </a:r>
            <a:r>
              <a:rPr lang="fr-FR" sz="1400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</a:t>
            </a:r>
            <a:endParaRPr lang="fr-FR" sz="1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38" name="Connecteur droit 37"/>
          <p:cNvCxnSpPr/>
          <p:nvPr/>
        </p:nvCxnSpPr>
        <p:spPr>
          <a:xfrm flipV="1">
            <a:off x="3320307" y="1465313"/>
            <a:ext cx="1650" cy="202514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320267" y="1465313"/>
            <a:ext cx="1225163" cy="369513"/>
          </a:xfrm>
          <a:prstGeom prst="rect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Belgique   </a:t>
            </a:r>
            <a:r>
              <a:rPr lang="fr-FR" sz="1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01</a:t>
            </a:r>
            <a:endParaRPr lang="fr-FR" sz="1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42" name="Connecteur droit 41"/>
          <p:cNvCxnSpPr/>
          <p:nvPr/>
        </p:nvCxnSpPr>
        <p:spPr>
          <a:xfrm flipV="1">
            <a:off x="3664370" y="2345671"/>
            <a:ext cx="21430" cy="144838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682774" y="2343019"/>
            <a:ext cx="1166518" cy="369513"/>
          </a:xfrm>
          <a:prstGeom prst="rect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Times New Roman" panose="02020603050405020304" pitchFamily="18" charset="0"/>
              </a:rPr>
              <a:t>Italie         </a:t>
            </a:r>
            <a:r>
              <a:rPr lang="fr-FR" sz="1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03</a:t>
            </a:r>
            <a:endParaRPr lang="fr-FR" sz="1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904062" y="1848475"/>
            <a:ext cx="1166518" cy="369513"/>
          </a:xfrm>
          <a:prstGeom prst="rect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Ukraine    01</a:t>
            </a:r>
            <a:endParaRPr lang="fr-FR" sz="1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165639" y="2772199"/>
            <a:ext cx="1294190" cy="369513"/>
          </a:xfrm>
          <a:prstGeom prst="rect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bg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Turquie</a:t>
            </a:r>
            <a:r>
              <a:rPr lang="fr-FR" sz="14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     </a:t>
            </a:r>
            <a:r>
              <a:rPr lang="fr-FR" sz="14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01</a:t>
            </a:r>
            <a:endParaRPr lang="fr-FR" sz="1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9" name="Image 19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52" y="2343019"/>
            <a:ext cx="252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23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046" y="1846150"/>
            <a:ext cx="252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age 25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946" y="2768637"/>
            <a:ext cx="252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 13"/>
          <p:cNvPicPr preferRelativeResize="0"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575" y="1464344"/>
            <a:ext cx="252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561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68328" t="38495" r="20919" b="31823"/>
          <a:stretch/>
        </p:blipFill>
        <p:spPr>
          <a:xfrm>
            <a:off x="3149776" y="2152650"/>
            <a:ext cx="5232224" cy="4431393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 flipV="1">
            <a:off x="3921238" y="2695039"/>
            <a:ext cx="8639" cy="1287804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 flipH="1">
            <a:off x="2585693" y="2695039"/>
            <a:ext cx="1344184" cy="36951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Mauritanie   </a:t>
            </a:r>
            <a:r>
              <a:rPr lang="fr-FR" sz="1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01</a:t>
            </a:r>
            <a:endParaRPr lang="fr-FR" sz="1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4272777" y="2152650"/>
            <a:ext cx="0" cy="1421131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 flipH="1">
            <a:off x="3083969" y="2152650"/>
            <a:ext cx="1188808" cy="36951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Maroc   </a:t>
            </a:r>
            <a:r>
              <a:rPr lang="fr-FR" sz="1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03</a:t>
            </a:r>
            <a:endParaRPr lang="fr-FR" sz="1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4752837" y="1407236"/>
            <a:ext cx="0" cy="2166545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flipH="1">
            <a:off x="3564029" y="1407235"/>
            <a:ext cx="1188808" cy="36951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err="1" smtClean="0">
                <a:solidFill>
                  <a:schemeClr val="bg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Algerie</a:t>
            </a:r>
            <a:r>
              <a:rPr lang="fr-FR" sz="1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     </a:t>
            </a:r>
            <a:r>
              <a:rPr lang="fr-FR" sz="1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07</a:t>
            </a:r>
            <a:endParaRPr lang="fr-FR" sz="1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5301477" y="1981279"/>
            <a:ext cx="0" cy="2166545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flipH="1">
            <a:off x="5301476" y="1981279"/>
            <a:ext cx="1188808" cy="36951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Nigeria        </a:t>
            </a:r>
            <a:r>
              <a:rPr lang="fr-FR" sz="1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01</a:t>
            </a:r>
            <a:endParaRPr lang="fr-FR" sz="1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H="1" flipV="1">
            <a:off x="5666215" y="2522163"/>
            <a:ext cx="1" cy="123957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 flipH="1">
            <a:off x="5672902" y="2522163"/>
            <a:ext cx="1188808" cy="36951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Libye        </a:t>
            </a:r>
            <a:r>
              <a:rPr lang="fr-FR" sz="1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01</a:t>
            </a:r>
            <a:endParaRPr lang="fr-FR" sz="1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 flipH="1" flipV="1">
            <a:off x="6423793" y="3063047"/>
            <a:ext cx="1" cy="706135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flipH="1">
            <a:off x="6423793" y="3063047"/>
            <a:ext cx="1188808" cy="36951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Egypte        </a:t>
            </a:r>
            <a:r>
              <a:rPr lang="fr-FR" sz="1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01</a:t>
            </a:r>
            <a:endParaRPr lang="fr-FR" sz="1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 flipH="1" flipV="1">
            <a:off x="5966593" y="4285721"/>
            <a:ext cx="1" cy="706135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 flipH="1">
            <a:off x="5966592" y="4285721"/>
            <a:ext cx="1329753" cy="36951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bg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RD </a:t>
            </a:r>
            <a:r>
              <a:rPr lang="fr-FR" sz="1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Congo    01</a:t>
            </a:r>
            <a:endParaRPr lang="fr-FR" sz="1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6" name="Image 25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273508" y="1411991"/>
            <a:ext cx="252000" cy="180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27" name="Image 33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197" y="2532308"/>
            <a:ext cx="252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 37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327" y="2162156"/>
            <a:ext cx="252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19F528E5-30F0-4196-B57D-4C7FB8EA4BD8}"/>
              </a:ext>
            </a:extLst>
          </p:cNvPr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0" y="3063047"/>
            <a:ext cx="252000" cy="180000"/>
          </a:xfrm>
          <a:prstGeom prst="rect">
            <a:avLst/>
          </a:prstGeom>
        </p:spPr>
      </p:pic>
      <p:pic>
        <p:nvPicPr>
          <p:cNvPr id="30" name="Picture 20" descr="Mauritanie : le changement de drapeau et la suppression du Sénat sont  officiels – Jeune Afrique">
            <a:extLst>
              <a:ext uri="{FF2B5EF4-FFF2-40B4-BE49-F238E27FC236}">
                <a16:creationId xmlns:a16="http://schemas.microsoft.com/office/drawing/2014/main" id="{75545F6F-0EA9-41A4-B653-DE0B27AB07F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57" y="2695039"/>
            <a:ext cx="252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">
            <a:extLst>
              <a:ext uri="{FF2B5EF4-FFF2-40B4-BE49-F238E27FC236}">
                <a16:creationId xmlns:a16="http://schemas.microsoft.com/office/drawing/2014/main" id="{E32488E3-A246-43E7-9008-D4C62941AAC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186" y="4298421"/>
            <a:ext cx="252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082DE2A8-6E5D-40F8-8856-0FC3D3EBDEB8}"/>
              </a:ext>
            </a:extLst>
          </p:cNvPr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926" y="1982156"/>
            <a:ext cx="252000" cy="18000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58CD7084-68E2-4775-B707-323D29D3CE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62" y="6014301"/>
            <a:ext cx="452126" cy="631470"/>
          </a:xfrm>
          <a:prstGeom prst="rect">
            <a:avLst/>
          </a:prstGeom>
        </p:spPr>
      </p:pic>
      <p:cxnSp>
        <p:nvCxnSpPr>
          <p:cNvPr id="34" name="Connecteur droit 33"/>
          <p:cNvCxnSpPr/>
          <p:nvPr/>
        </p:nvCxnSpPr>
        <p:spPr>
          <a:xfrm>
            <a:off x="12056882" y="6014301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rot="5400000">
            <a:off x="11726944" y="63441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rot="5400000">
            <a:off x="576082" y="-107099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rot="10800000">
            <a:off x="246144" y="2227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8" name="Groupe 37"/>
          <p:cNvGrpSpPr/>
          <p:nvPr/>
        </p:nvGrpSpPr>
        <p:grpSpPr>
          <a:xfrm>
            <a:off x="347687" y="347810"/>
            <a:ext cx="567426" cy="567427"/>
            <a:chOff x="1940106" y="2516849"/>
            <a:chExt cx="567426" cy="567427"/>
          </a:xfrm>
        </p:grpSpPr>
        <p:grpSp>
          <p:nvGrpSpPr>
            <p:cNvPr id="39" name="Groupe 38"/>
            <p:cNvGrpSpPr/>
            <p:nvPr/>
          </p:nvGrpSpPr>
          <p:grpSpPr>
            <a:xfrm>
              <a:off x="1940106" y="2516849"/>
              <a:ext cx="567426" cy="567427"/>
              <a:chOff x="8510588" y="1707914"/>
              <a:chExt cx="461962" cy="461963"/>
            </a:xfrm>
          </p:grpSpPr>
          <p:sp>
            <p:nvSpPr>
              <p:cNvPr id="41" name="Ellipse 40"/>
              <p:cNvSpPr/>
              <p:nvPr/>
            </p:nvSpPr>
            <p:spPr>
              <a:xfrm>
                <a:off x="8510588" y="1707914"/>
                <a:ext cx="461962" cy="461963"/>
              </a:xfrm>
              <a:prstGeom prst="ellipse">
                <a:avLst/>
              </a:prstGeom>
              <a:solidFill>
                <a:srgbClr val="FE65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  <p:sp>
            <p:nvSpPr>
              <p:cNvPr id="42" name="Ellipse 41"/>
              <p:cNvSpPr/>
              <p:nvPr/>
            </p:nvSpPr>
            <p:spPr>
              <a:xfrm>
                <a:off x="8615568" y="1812895"/>
                <a:ext cx="252000" cy="252000"/>
              </a:xfrm>
              <a:prstGeom prst="ellipse">
                <a:avLst/>
              </a:prstGeom>
              <a:solidFill>
                <a:srgbClr val="F8B5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2014005" y="2621858"/>
              <a:ext cx="43847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 smtClean="0">
                  <a:solidFill>
                    <a:srgbClr val="1F4782"/>
                  </a:solidFill>
                  <a:latin typeface="Franklin Gothic Book" panose="020B0503020102020204" pitchFamily="34" charset="0"/>
                </a:rPr>
                <a:t>06</a:t>
              </a:r>
              <a:endParaRPr lang="fr-FR" sz="1600" dirty="0">
                <a:solidFill>
                  <a:srgbClr val="1F4782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934938" y="394945"/>
            <a:ext cx="5084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400" dirty="0" smtClean="0">
                <a:solidFill>
                  <a:srgbClr val="FE6519"/>
                </a:solidFill>
                <a:latin typeface="Franklin Gothic Book" panose="020B0503020102020204" pitchFamily="34" charset="0"/>
              </a:rPr>
              <a:t>Internationalisation</a:t>
            </a:r>
            <a:endParaRPr lang="en-US" sz="2400" dirty="0">
              <a:solidFill>
                <a:srgbClr val="FE651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773070" y="631523"/>
            <a:ext cx="37689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err="1">
                <a:solidFill>
                  <a:srgbClr val="002060"/>
                </a:solidFill>
                <a:latin typeface="Franklin Gothic Demi" panose="020B0703020102020204" pitchFamily="34" charset="0"/>
              </a:rPr>
              <a:t>Cooperation</a:t>
            </a:r>
            <a:r>
              <a:rPr lang="fr-FR" sz="20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Franklin Gothic Demi" panose="020B0703020102020204" pitchFamily="34" charset="0"/>
              </a:rPr>
              <a:t>agreements</a:t>
            </a:r>
            <a:r>
              <a:rPr lang="fr-FR" sz="20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Afric</a:t>
            </a:r>
            <a:r>
              <a:rPr lang="fr-FR" sz="2000" dirty="0" err="1">
                <a:solidFill>
                  <a:srgbClr val="002060"/>
                </a:solidFill>
                <a:latin typeface="Franklin Gothic Demi" panose="020B0703020102020204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275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75015" t="28136" r="7214" b="34301"/>
          <a:stretch/>
        </p:blipFill>
        <p:spPr>
          <a:xfrm>
            <a:off x="2180888" y="1636837"/>
            <a:ext cx="7761397" cy="5033381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 flipV="1">
            <a:off x="3005982" y="2280882"/>
            <a:ext cx="0" cy="1732572"/>
          </a:xfrm>
          <a:prstGeom prst="line">
            <a:avLst/>
          </a:prstGeom>
          <a:ln w="19050">
            <a:solidFill>
              <a:srgbClr val="F8B5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20735" y="2280882"/>
            <a:ext cx="1285247" cy="369513"/>
          </a:xfrm>
          <a:prstGeom prst="rect">
            <a:avLst/>
          </a:prstGeom>
          <a:solidFill>
            <a:srgbClr val="F8B54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Jordanie     </a:t>
            </a:r>
            <a:r>
              <a:rPr lang="fr-FR" sz="1600" b="1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01</a:t>
            </a:r>
            <a:r>
              <a:rPr lang="fr-FR" sz="14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</a:t>
            </a:r>
            <a:endParaRPr lang="fr-FR" sz="14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3902090" y="2409825"/>
            <a:ext cx="0" cy="2030292"/>
          </a:xfrm>
          <a:prstGeom prst="line">
            <a:avLst/>
          </a:prstGeom>
          <a:ln w="19050">
            <a:solidFill>
              <a:srgbClr val="F8B5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902089" y="2409825"/>
            <a:ext cx="1334929" cy="667233"/>
          </a:xfrm>
          <a:prstGeom prst="rect">
            <a:avLst/>
          </a:prstGeom>
          <a:solidFill>
            <a:srgbClr val="F8B54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Émirats arabes unis</a:t>
            </a:r>
            <a:r>
              <a:rPr lang="fr-FR" sz="1400" dirty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 </a:t>
            </a:r>
            <a:r>
              <a:rPr lang="fr-FR" sz="1600" b="1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01</a:t>
            </a:r>
            <a:r>
              <a:rPr lang="fr-FR" sz="14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</a:t>
            </a:r>
            <a:endParaRPr lang="fr-FR" sz="14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5040034" y="3204318"/>
            <a:ext cx="0" cy="1516164"/>
          </a:xfrm>
          <a:prstGeom prst="line">
            <a:avLst/>
          </a:prstGeom>
          <a:ln w="19050">
            <a:solidFill>
              <a:srgbClr val="F8B5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040034" y="3204318"/>
            <a:ext cx="1166518" cy="369513"/>
          </a:xfrm>
          <a:prstGeom prst="rect">
            <a:avLst/>
          </a:prstGeom>
          <a:solidFill>
            <a:srgbClr val="F8B54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Inde        </a:t>
            </a:r>
            <a:r>
              <a:rPr lang="fr-FR" sz="1600" b="1" dirty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02</a:t>
            </a:r>
            <a:r>
              <a:rPr lang="fr-FR" sz="14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</a:t>
            </a:r>
            <a:endParaRPr lang="fr-FR" sz="14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6389803" y="3573831"/>
            <a:ext cx="0" cy="1226769"/>
          </a:xfrm>
          <a:prstGeom prst="line">
            <a:avLst/>
          </a:prstGeom>
          <a:ln w="19050">
            <a:solidFill>
              <a:srgbClr val="F8B5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389803" y="3573831"/>
            <a:ext cx="1166518" cy="369513"/>
          </a:xfrm>
          <a:prstGeom prst="rect">
            <a:avLst/>
          </a:prstGeom>
          <a:solidFill>
            <a:srgbClr val="F8B54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Chine     </a:t>
            </a:r>
            <a:r>
              <a:rPr lang="fr-FR" sz="1600" b="1" dirty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02</a:t>
            </a:r>
            <a:r>
              <a:rPr lang="fr-FR" sz="14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</a:t>
            </a:r>
            <a:endParaRPr lang="fr-FR" sz="14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7856653" y="4183431"/>
            <a:ext cx="0" cy="1226769"/>
          </a:xfrm>
          <a:prstGeom prst="line">
            <a:avLst/>
          </a:prstGeom>
          <a:ln w="19050">
            <a:solidFill>
              <a:srgbClr val="F8B5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856653" y="4183431"/>
            <a:ext cx="1166518" cy="369513"/>
          </a:xfrm>
          <a:prstGeom prst="rect">
            <a:avLst/>
          </a:prstGeom>
          <a:solidFill>
            <a:srgbClr val="F8B54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Japon     </a:t>
            </a:r>
            <a:r>
              <a:rPr lang="fr-FR" sz="1600" b="1" dirty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01</a:t>
            </a:r>
            <a:r>
              <a:rPr lang="fr-FR" sz="14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</a:t>
            </a:r>
            <a:endParaRPr lang="fr-FR" sz="14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7" name="Image 29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427" y="3579915"/>
            <a:ext cx="252000" cy="17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4F80D3E-AEA1-4F5A-8367-9C685D883406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30" y="3209074"/>
            <a:ext cx="252000" cy="180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94CB916-FD21-42A1-8556-8F88674C8EBC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483" y="4182247"/>
            <a:ext cx="252000" cy="180000"/>
          </a:xfrm>
          <a:prstGeom prst="rect">
            <a:avLst/>
          </a:prstGeom>
        </p:spPr>
      </p:pic>
      <p:pic>
        <p:nvPicPr>
          <p:cNvPr id="20" name="Image 19" descr="Une image contenant texte, carte de visite, clipart&#10;&#10;Description générée automatiquement">
            <a:extLst>
              <a:ext uri="{FF2B5EF4-FFF2-40B4-BE49-F238E27FC236}">
                <a16:creationId xmlns:a16="http://schemas.microsoft.com/office/drawing/2014/main" id="{1C3916CD-A389-4914-9485-A349036C30B3}"/>
              </a:ext>
            </a:extLst>
          </p:cNvPr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82" y="2285638"/>
            <a:ext cx="252000" cy="180000"/>
          </a:xfrm>
          <a:prstGeom prst="rect">
            <a:avLst/>
          </a:prstGeom>
        </p:spPr>
      </p:pic>
      <p:pic>
        <p:nvPicPr>
          <p:cNvPr id="21" name="Image 20" descr="Fichier:Flag of the United Arab Emirates.svg — Wikipédia"/>
          <p:cNvPicPr preferRelativeResize="0"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470" y="2409825"/>
            <a:ext cx="252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8CD7084-68E2-4775-B707-323D29D3CE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62" y="6014301"/>
            <a:ext cx="452126" cy="631470"/>
          </a:xfrm>
          <a:prstGeom prst="rect">
            <a:avLst/>
          </a:prstGeom>
        </p:spPr>
      </p:pic>
      <p:cxnSp>
        <p:nvCxnSpPr>
          <p:cNvPr id="24" name="Connecteur droit 23"/>
          <p:cNvCxnSpPr/>
          <p:nvPr/>
        </p:nvCxnSpPr>
        <p:spPr>
          <a:xfrm>
            <a:off x="12056882" y="6014301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5400000">
            <a:off x="11726944" y="63441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rot="5400000">
            <a:off x="576082" y="-107099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rot="10800000">
            <a:off x="246144" y="2227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8" name="Groupe 27"/>
          <p:cNvGrpSpPr/>
          <p:nvPr/>
        </p:nvGrpSpPr>
        <p:grpSpPr>
          <a:xfrm>
            <a:off x="347687" y="347810"/>
            <a:ext cx="567426" cy="567427"/>
            <a:chOff x="1940106" y="2516849"/>
            <a:chExt cx="567426" cy="567427"/>
          </a:xfrm>
        </p:grpSpPr>
        <p:grpSp>
          <p:nvGrpSpPr>
            <p:cNvPr id="29" name="Groupe 28"/>
            <p:cNvGrpSpPr/>
            <p:nvPr/>
          </p:nvGrpSpPr>
          <p:grpSpPr>
            <a:xfrm>
              <a:off x="1940106" y="2516849"/>
              <a:ext cx="567426" cy="567427"/>
              <a:chOff x="8510588" y="1707914"/>
              <a:chExt cx="461962" cy="461963"/>
            </a:xfrm>
          </p:grpSpPr>
          <p:sp>
            <p:nvSpPr>
              <p:cNvPr id="31" name="Ellipse 30"/>
              <p:cNvSpPr/>
              <p:nvPr/>
            </p:nvSpPr>
            <p:spPr>
              <a:xfrm>
                <a:off x="8510588" y="1707914"/>
                <a:ext cx="461962" cy="461963"/>
              </a:xfrm>
              <a:prstGeom prst="ellipse">
                <a:avLst/>
              </a:prstGeom>
              <a:solidFill>
                <a:srgbClr val="FE65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  <p:sp>
            <p:nvSpPr>
              <p:cNvPr id="32" name="Ellipse 31"/>
              <p:cNvSpPr/>
              <p:nvPr/>
            </p:nvSpPr>
            <p:spPr>
              <a:xfrm>
                <a:off x="8615568" y="1812895"/>
                <a:ext cx="252000" cy="252000"/>
              </a:xfrm>
              <a:prstGeom prst="ellipse">
                <a:avLst/>
              </a:prstGeom>
              <a:solidFill>
                <a:srgbClr val="F8B5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2014005" y="2621858"/>
              <a:ext cx="43847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 smtClean="0">
                  <a:solidFill>
                    <a:srgbClr val="1F4782"/>
                  </a:solidFill>
                  <a:latin typeface="Franklin Gothic Book" panose="020B0503020102020204" pitchFamily="34" charset="0"/>
                </a:rPr>
                <a:t>06</a:t>
              </a:r>
              <a:endParaRPr lang="fr-FR" sz="1600" dirty="0">
                <a:solidFill>
                  <a:srgbClr val="1F4782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934938" y="394945"/>
            <a:ext cx="5084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400" dirty="0" smtClean="0">
                <a:solidFill>
                  <a:srgbClr val="FE6519"/>
                </a:solidFill>
                <a:latin typeface="Franklin Gothic Book" panose="020B0503020102020204" pitchFamily="34" charset="0"/>
              </a:rPr>
              <a:t>Internationalisation</a:t>
            </a:r>
            <a:endParaRPr lang="en-US" sz="2400" dirty="0">
              <a:solidFill>
                <a:srgbClr val="FE651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63640" y="631523"/>
            <a:ext cx="35878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err="1">
                <a:solidFill>
                  <a:srgbClr val="002060"/>
                </a:solidFill>
                <a:latin typeface="Franklin Gothic Demi" panose="020B0703020102020204" pitchFamily="34" charset="0"/>
              </a:rPr>
              <a:t>Cooperation</a:t>
            </a:r>
            <a:r>
              <a:rPr lang="fr-FR" sz="20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Franklin Gothic Demi" panose="020B0703020102020204" pitchFamily="34" charset="0"/>
              </a:rPr>
              <a:t>agreements</a:t>
            </a:r>
            <a:r>
              <a:rPr lang="fr-FR" sz="20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Asia </a:t>
            </a:r>
            <a:endParaRPr lang="fr-FR" sz="2000" dirty="0">
              <a:solidFill>
                <a:srgbClr val="002060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67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8CD7084-68E2-4775-B707-323D29D3C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62" y="6014301"/>
            <a:ext cx="452126" cy="63147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12056882" y="6014301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rot="5400000">
            <a:off x="11726944" y="63441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rot="5400000">
            <a:off x="576082" y="-107099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10800000">
            <a:off x="246144" y="2227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347687" y="347810"/>
            <a:ext cx="567426" cy="567427"/>
            <a:chOff x="1940106" y="2516849"/>
            <a:chExt cx="567426" cy="567427"/>
          </a:xfrm>
        </p:grpSpPr>
        <p:grpSp>
          <p:nvGrpSpPr>
            <p:cNvPr id="8" name="Groupe 7"/>
            <p:cNvGrpSpPr/>
            <p:nvPr/>
          </p:nvGrpSpPr>
          <p:grpSpPr>
            <a:xfrm>
              <a:off x="1940106" y="2516849"/>
              <a:ext cx="567426" cy="567427"/>
              <a:chOff x="8510588" y="1707914"/>
              <a:chExt cx="461962" cy="461963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8510588" y="1707914"/>
                <a:ext cx="461962" cy="461963"/>
              </a:xfrm>
              <a:prstGeom prst="ellipse">
                <a:avLst/>
              </a:prstGeom>
              <a:solidFill>
                <a:srgbClr val="FE65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8615568" y="1812895"/>
                <a:ext cx="252000" cy="252000"/>
              </a:xfrm>
              <a:prstGeom prst="ellipse">
                <a:avLst/>
              </a:prstGeom>
              <a:solidFill>
                <a:srgbClr val="F8B5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014005" y="2621858"/>
              <a:ext cx="43847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 smtClean="0">
                  <a:solidFill>
                    <a:srgbClr val="1F4782"/>
                  </a:solidFill>
                  <a:latin typeface="Franklin Gothic Book" panose="020B0503020102020204" pitchFamily="34" charset="0"/>
                </a:rPr>
                <a:t>06</a:t>
              </a:r>
              <a:endParaRPr lang="fr-FR" sz="1600" dirty="0">
                <a:solidFill>
                  <a:srgbClr val="1F4782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34938" y="394945"/>
            <a:ext cx="5084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400" dirty="0" smtClean="0">
                <a:solidFill>
                  <a:srgbClr val="FE6519"/>
                </a:solidFill>
                <a:latin typeface="Franklin Gothic Book" panose="020B0503020102020204" pitchFamily="34" charset="0"/>
              </a:rPr>
              <a:t>Internationalisation</a:t>
            </a:r>
            <a:endParaRPr lang="en-US" sz="2400" dirty="0">
              <a:solidFill>
                <a:srgbClr val="FE651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F7AC2D71-1EA5-40E2-A012-2B91611CE27E}"/>
              </a:ext>
            </a:extLst>
          </p:cNvPr>
          <p:cNvSpPr txBox="1">
            <a:spLocks/>
          </p:cNvSpPr>
          <p:nvPr/>
        </p:nvSpPr>
        <p:spPr>
          <a:xfrm>
            <a:off x="4671136" y="552651"/>
            <a:ext cx="5973815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algn="ctr">
              <a:defRPr sz="2000">
                <a:solidFill>
                  <a:srgbClr val="002060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fr-FR" dirty="0"/>
              <a:t>UM dans les classements mondiaux des universités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6EFB0B0-97A3-4A99-9401-6A0C46BC65CE}"/>
              </a:ext>
            </a:extLst>
          </p:cNvPr>
          <p:cNvPicPr/>
          <p:nvPr/>
        </p:nvPicPr>
        <p:blipFill rotWithShape="1">
          <a:blip r:embed="rId3"/>
          <a:srcRect l="5563" r="6445"/>
          <a:stretch/>
        </p:blipFill>
        <p:spPr>
          <a:xfrm>
            <a:off x="786164" y="2488424"/>
            <a:ext cx="1268879" cy="67199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CC4A3E0-BD16-4D1C-8F92-311D71E7470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34938" y="3301325"/>
            <a:ext cx="1015869" cy="556476"/>
          </a:xfrm>
          <a:prstGeom prst="rect">
            <a:avLst/>
          </a:prstGeom>
        </p:spPr>
      </p:pic>
      <p:pic>
        <p:nvPicPr>
          <p:cNvPr id="19" name="Image 18" descr="URAP Logo">
            <a:extLst>
              <a:ext uri="{FF2B5EF4-FFF2-40B4-BE49-F238E27FC236}">
                <a16:creationId xmlns:a16="http://schemas.microsoft.com/office/drawing/2014/main" id="{B4AE13C0-5B3C-440B-8CBE-7AFE04EDE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64" y="4901584"/>
            <a:ext cx="1346483" cy="44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D508793-E5C8-473E-A294-8E73652030CB}"/>
              </a:ext>
            </a:extLst>
          </p:cNvPr>
          <p:cNvPicPr/>
          <p:nvPr/>
        </p:nvPicPr>
        <p:blipFill rotWithShape="1">
          <a:blip r:embed="rId6"/>
          <a:srcRect l="19053" r="21683"/>
          <a:stretch/>
        </p:blipFill>
        <p:spPr>
          <a:xfrm>
            <a:off x="786164" y="1821019"/>
            <a:ext cx="1268879" cy="494803"/>
          </a:xfrm>
          <a:prstGeom prst="rect">
            <a:avLst/>
          </a:prstGeom>
        </p:spPr>
      </p:pic>
      <p:pic>
        <p:nvPicPr>
          <p:cNvPr id="21" name="Image 20" descr="https://cwur.org/images/logo_944_400.png">
            <a:extLst>
              <a:ext uri="{FF2B5EF4-FFF2-40B4-BE49-F238E27FC236}">
                <a16:creationId xmlns:a16="http://schemas.microsoft.com/office/drawing/2014/main" id="{15A633DE-519C-4CF4-80B9-1C87688F7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11" y="5618376"/>
            <a:ext cx="1192467" cy="50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681584" y="1283820"/>
            <a:ext cx="13789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1F4782"/>
                </a:solidFill>
                <a:latin typeface="Franklin Gothic Book" panose="020B0503020102020204" pitchFamily="34" charset="0"/>
              </a:rPr>
              <a:t>Rang </a:t>
            </a:r>
            <a:r>
              <a:rPr lang="fr-FR" sz="1600" b="1" dirty="0">
                <a:solidFill>
                  <a:srgbClr val="1F4782"/>
                </a:solidFill>
                <a:latin typeface="Franklin Gothic Book" panose="020B0503020102020204" pitchFamily="34" charset="0"/>
              </a:rPr>
              <a:t>mondial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373529" y="1283820"/>
            <a:ext cx="13837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1F4782"/>
                </a:solidFill>
                <a:latin typeface="Franklin Gothic Book" panose="020B0503020102020204" pitchFamily="34" charset="0"/>
              </a:rPr>
              <a:t>Rang </a:t>
            </a:r>
            <a:r>
              <a:rPr lang="fr-FR" sz="1600" b="1" dirty="0">
                <a:solidFill>
                  <a:srgbClr val="1F4782"/>
                </a:solidFill>
                <a:latin typeface="Franklin Gothic Book" panose="020B0503020102020204" pitchFamily="34" charset="0"/>
              </a:rPr>
              <a:t>national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522605" y="1283820"/>
            <a:ext cx="679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1F4782"/>
                </a:solidFill>
                <a:latin typeface="Franklin Gothic Book" panose="020B0503020102020204" pitchFamily="34" charset="0"/>
              </a:rPr>
              <a:t>Score</a:t>
            </a:r>
            <a:endParaRPr lang="fr-FR" sz="1600" b="1" dirty="0">
              <a:solidFill>
                <a:srgbClr val="1F4782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6060AE70-1221-42DE-9457-E533EE54D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85" y="4029138"/>
            <a:ext cx="715618" cy="61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694543" y="1731991"/>
            <a:ext cx="1535502" cy="67286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694543" y="2487562"/>
            <a:ext cx="1535502" cy="67286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694543" y="3243133"/>
            <a:ext cx="1535502" cy="67286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694543" y="3998704"/>
            <a:ext cx="1535502" cy="67286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694543" y="4754275"/>
            <a:ext cx="1535502" cy="67286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694543" y="5509846"/>
            <a:ext cx="1535502" cy="67286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32"/>
          <p:cNvCxnSpPr>
            <a:stCxn id="26" idx="3"/>
          </p:cNvCxnSpPr>
          <p:nvPr/>
        </p:nvCxnSpPr>
        <p:spPr>
          <a:xfrm flipV="1">
            <a:off x="2230045" y="2068420"/>
            <a:ext cx="8676767" cy="1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2230045" y="2823992"/>
            <a:ext cx="8676767" cy="1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2230045" y="3579564"/>
            <a:ext cx="8676767" cy="1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2230045" y="4335136"/>
            <a:ext cx="8676767" cy="1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2230045" y="5090708"/>
            <a:ext cx="8676767" cy="1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2230045" y="5846280"/>
            <a:ext cx="8676767" cy="1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/>
          <p:cNvSpPr/>
          <p:nvPr/>
        </p:nvSpPr>
        <p:spPr>
          <a:xfrm>
            <a:off x="3794848" y="1714898"/>
            <a:ext cx="1202640" cy="721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1201+</a:t>
            </a:r>
          </a:p>
        </p:txBody>
      </p:sp>
      <p:sp>
        <p:nvSpPr>
          <p:cNvPr id="40" name="Ellipse 39"/>
          <p:cNvSpPr/>
          <p:nvPr/>
        </p:nvSpPr>
        <p:spPr>
          <a:xfrm>
            <a:off x="3794848" y="2479117"/>
            <a:ext cx="1202640" cy="721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(</a:t>
            </a:r>
            <a:r>
              <a:rPr lang="fr-FR" sz="120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arab</a:t>
            </a:r>
            <a:r>
              <a:rPr lang="fr-FR" sz="1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region</a:t>
            </a:r>
            <a:r>
              <a:rPr lang="fr-FR" sz="1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) </a:t>
            </a:r>
            <a:r>
              <a:rPr lang="fr-FR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71-80</a:t>
            </a:r>
          </a:p>
        </p:txBody>
      </p:sp>
      <p:sp>
        <p:nvSpPr>
          <p:cNvPr id="41" name="Ellipse 40"/>
          <p:cNvSpPr/>
          <p:nvPr/>
        </p:nvSpPr>
        <p:spPr>
          <a:xfrm>
            <a:off x="3794848" y="3243336"/>
            <a:ext cx="1202640" cy="721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820</a:t>
            </a:r>
          </a:p>
        </p:txBody>
      </p:sp>
      <p:sp>
        <p:nvSpPr>
          <p:cNvPr id="42" name="Ellipse 41"/>
          <p:cNvSpPr/>
          <p:nvPr/>
        </p:nvSpPr>
        <p:spPr>
          <a:xfrm>
            <a:off x="3794848" y="4007555"/>
            <a:ext cx="1202640" cy="721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>
                <a:solidFill>
                  <a:schemeClr val="tx1"/>
                </a:solidFill>
                <a:latin typeface="Franklin Gothic Book" panose="020B0503020102020204" pitchFamily="34" charset="0"/>
              </a:rPr>
              <a:t>1378</a:t>
            </a:r>
            <a:endParaRPr lang="x-none" sz="16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3794848" y="4771774"/>
            <a:ext cx="1202640" cy="721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>
                <a:solidFill>
                  <a:schemeClr val="tx1"/>
                </a:solidFill>
                <a:latin typeface="Franklin Gothic Book" panose="020B0503020102020204" pitchFamily="34" charset="0"/>
              </a:rPr>
              <a:t>929</a:t>
            </a:r>
            <a:endParaRPr lang="x-none" sz="16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3794848" y="5535993"/>
            <a:ext cx="1202640" cy="721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>
                <a:solidFill>
                  <a:schemeClr val="tx1"/>
                </a:solidFill>
                <a:latin typeface="Franklin Gothic Book" panose="020B0503020102020204" pitchFamily="34" charset="0"/>
              </a:rPr>
              <a:t>1305</a:t>
            </a:r>
          </a:p>
        </p:txBody>
      </p:sp>
      <p:sp>
        <p:nvSpPr>
          <p:cNvPr id="45" name="Ellipse 44"/>
          <p:cNvSpPr/>
          <p:nvPr/>
        </p:nvSpPr>
        <p:spPr>
          <a:xfrm>
            <a:off x="6737292" y="1683546"/>
            <a:ext cx="721305" cy="721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>
                <a:solidFill>
                  <a:schemeClr val="tx1"/>
                </a:solidFill>
                <a:latin typeface="Franklin Gothic Book" panose="020B0503020102020204" pitchFamily="34" charset="0"/>
              </a:rPr>
              <a:t>4</a:t>
            </a:r>
            <a:endParaRPr lang="x-none" sz="16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6737292" y="2447765"/>
            <a:ext cx="721305" cy="721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3</a:t>
            </a:r>
          </a:p>
        </p:txBody>
      </p:sp>
      <p:sp>
        <p:nvSpPr>
          <p:cNvPr id="47" name="Ellipse 46"/>
          <p:cNvSpPr/>
          <p:nvPr/>
        </p:nvSpPr>
        <p:spPr>
          <a:xfrm>
            <a:off x="6737292" y="3211984"/>
            <a:ext cx="721305" cy="721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4</a:t>
            </a:r>
          </a:p>
        </p:txBody>
      </p:sp>
      <p:sp>
        <p:nvSpPr>
          <p:cNvPr id="48" name="Ellipse 47"/>
          <p:cNvSpPr/>
          <p:nvPr/>
        </p:nvSpPr>
        <p:spPr>
          <a:xfrm>
            <a:off x="6737292" y="3976203"/>
            <a:ext cx="721305" cy="721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4</a:t>
            </a:r>
          </a:p>
        </p:txBody>
      </p:sp>
      <p:sp>
        <p:nvSpPr>
          <p:cNvPr id="49" name="Ellipse 48"/>
          <p:cNvSpPr/>
          <p:nvPr/>
        </p:nvSpPr>
        <p:spPr>
          <a:xfrm>
            <a:off x="6737292" y="4740422"/>
            <a:ext cx="721305" cy="721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4</a:t>
            </a:r>
          </a:p>
        </p:txBody>
      </p:sp>
      <p:sp>
        <p:nvSpPr>
          <p:cNvPr id="50" name="Ellipse 49"/>
          <p:cNvSpPr/>
          <p:nvPr/>
        </p:nvSpPr>
        <p:spPr>
          <a:xfrm>
            <a:off x="6737292" y="5504641"/>
            <a:ext cx="721305" cy="721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3</a:t>
            </a:r>
          </a:p>
        </p:txBody>
      </p:sp>
      <p:sp>
        <p:nvSpPr>
          <p:cNvPr id="51" name="Ellipse 50"/>
          <p:cNvSpPr/>
          <p:nvPr/>
        </p:nvSpPr>
        <p:spPr>
          <a:xfrm>
            <a:off x="9294518" y="1707767"/>
            <a:ext cx="1180750" cy="721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>
                <a:solidFill>
                  <a:schemeClr val="tx1"/>
                </a:solidFill>
                <a:latin typeface="Franklin Gothic Book" panose="020B0503020102020204" pitchFamily="34" charset="0"/>
              </a:rPr>
              <a:t>21.14</a:t>
            </a:r>
            <a:endParaRPr lang="x-none" sz="16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9294518" y="3236205"/>
            <a:ext cx="1180750" cy="721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>
                <a:solidFill>
                  <a:schemeClr val="tx1"/>
                </a:solidFill>
                <a:latin typeface="Franklin Gothic Book" panose="020B0503020102020204" pitchFamily="34" charset="0"/>
              </a:rPr>
              <a:t>34.755</a:t>
            </a:r>
            <a:endParaRPr lang="x-none" sz="16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4" name="Ellipse 53"/>
          <p:cNvSpPr/>
          <p:nvPr/>
        </p:nvSpPr>
        <p:spPr>
          <a:xfrm>
            <a:off x="9294518" y="4000424"/>
            <a:ext cx="1180750" cy="721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30.9</a:t>
            </a:r>
          </a:p>
        </p:txBody>
      </p:sp>
      <p:sp>
        <p:nvSpPr>
          <p:cNvPr id="55" name="Ellipse 54"/>
          <p:cNvSpPr/>
          <p:nvPr/>
        </p:nvSpPr>
        <p:spPr>
          <a:xfrm>
            <a:off x="9294518" y="4764643"/>
            <a:ext cx="1180750" cy="721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268.29</a:t>
            </a:r>
            <a:endParaRPr lang="x-none" sz="16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6" name="Ellipse 55"/>
          <p:cNvSpPr/>
          <p:nvPr/>
        </p:nvSpPr>
        <p:spPr>
          <a:xfrm>
            <a:off x="9294518" y="5528862"/>
            <a:ext cx="1180750" cy="721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68.3</a:t>
            </a:r>
            <a:endParaRPr lang="x-none" sz="16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230045" y="1722877"/>
            <a:ext cx="665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FE6519"/>
                </a:solidFill>
                <a:latin typeface="Franklin Gothic Book" panose="020B0503020102020204" pitchFamily="34" charset="0"/>
              </a:rPr>
              <a:t>2023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240523" y="2487875"/>
            <a:ext cx="665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FE6519"/>
                </a:solidFill>
                <a:latin typeface="Franklin Gothic Book" panose="020B0503020102020204" pitchFamily="34" charset="0"/>
              </a:rPr>
              <a:t>2023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230045" y="3234019"/>
            <a:ext cx="665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E6519"/>
                </a:solidFill>
                <a:latin typeface="Franklin Gothic Book" panose="020B0503020102020204" pitchFamily="34" charset="0"/>
              </a:rPr>
              <a:t>2022</a:t>
            </a:r>
            <a:endParaRPr lang="fr-FR" sz="1600" b="1" dirty="0">
              <a:solidFill>
                <a:srgbClr val="FE651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247848" y="3989590"/>
            <a:ext cx="665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E6519"/>
                </a:solidFill>
                <a:latin typeface="Franklin Gothic Book" panose="020B0503020102020204" pitchFamily="34" charset="0"/>
              </a:rPr>
              <a:t>2022</a:t>
            </a:r>
            <a:endParaRPr lang="fr-FR" sz="1600" b="1" dirty="0">
              <a:solidFill>
                <a:srgbClr val="FE651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246797" y="4754588"/>
            <a:ext cx="665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E6519"/>
                </a:solidFill>
                <a:latin typeface="Franklin Gothic Book" panose="020B0503020102020204" pitchFamily="34" charset="0"/>
              </a:rPr>
              <a:t>2022</a:t>
            </a:r>
            <a:endParaRPr lang="fr-FR" sz="1600" b="1" dirty="0">
              <a:solidFill>
                <a:srgbClr val="FE651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245746" y="5500732"/>
            <a:ext cx="665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E6519"/>
                </a:solidFill>
                <a:latin typeface="Franklin Gothic Book" panose="020B0503020102020204" pitchFamily="34" charset="0"/>
              </a:rPr>
              <a:t>2022</a:t>
            </a:r>
            <a:endParaRPr lang="fr-FR" sz="1600" b="1" dirty="0">
              <a:solidFill>
                <a:srgbClr val="FE6519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704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80C28DB-B65A-42B0-A80D-DC6DCAF54B18}"/>
              </a:ext>
            </a:extLst>
          </p:cNvPr>
          <p:cNvSpPr txBox="1">
            <a:spLocks/>
          </p:cNvSpPr>
          <p:nvPr/>
        </p:nvSpPr>
        <p:spPr>
          <a:xfrm>
            <a:off x="1001608" y="233070"/>
            <a:ext cx="4225762" cy="890577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2400" kern="0" smtClean="0">
                <a:solidFill>
                  <a:srgbClr val="DD2067"/>
                </a:solidFill>
                <a:latin typeface="+mj-lt"/>
                <a:ea typeface="+mj-ea"/>
                <a:cs typeface="Arial" pitchFamily="-109" charset="0"/>
                <a:sym typeface="Calibri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l"/>
            <a:endParaRPr lang="en-US" sz="4800" dirty="0">
              <a:solidFill>
                <a:srgbClr val="163561"/>
              </a:solidFill>
              <a:latin typeface="Playfair Display" pitchFamily="2" charset="0"/>
              <a:ea typeface="Open Sans" panose="020B0606030504020204" pitchFamily="34" charset="0"/>
              <a:cs typeface="Lato" panose="020F050202020403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88B06D-6849-4E69-9C61-F7E5D4E5C415}"/>
              </a:ext>
            </a:extLst>
          </p:cNvPr>
          <p:cNvSpPr/>
          <p:nvPr/>
        </p:nvSpPr>
        <p:spPr>
          <a:xfrm>
            <a:off x="2771920" y="1997064"/>
            <a:ext cx="8114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1F47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Open Sans Light"/>
                <a:cs typeface="Open Sans Light"/>
              </a:rPr>
              <a:t>Contribuer</a:t>
            </a:r>
            <a:r>
              <a:rPr lang="en-US" b="1" dirty="0">
                <a:solidFill>
                  <a:srgbClr val="1F47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Open Sans Light"/>
                <a:cs typeface="Open Sans Light"/>
              </a:rPr>
              <a:t> à </a:t>
            </a:r>
            <a:r>
              <a:rPr lang="en-US" b="1" dirty="0" err="1" smtClean="0">
                <a:solidFill>
                  <a:srgbClr val="1F47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Open Sans Light"/>
                <a:cs typeface="Open Sans Light"/>
              </a:rPr>
              <a:t>bâtir</a:t>
            </a:r>
            <a:r>
              <a:rPr lang="en-US" b="1" dirty="0" smtClean="0">
                <a:solidFill>
                  <a:srgbClr val="1F47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Open Sans Light"/>
                <a:cs typeface="Open Sans Light"/>
              </a:rPr>
              <a:t> </a:t>
            </a:r>
            <a:r>
              <a:rPr lang="en-US" sz="1600" b="1" dirty="0" err="1" smtClean="0">
                <a:solidFill>
                  <a:srgbClr val="1F47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Open Sans Light"/>
                <a:cs typeface="Open Sans Light"/>
              </a:rPr>
              <a:t>une</a:t>
            </a:r>
            <a:r>
              <a:rPr lang="en-US" sz="1600" b="1" dirty="0">
                <a:solidFill>
                  <a:srgbClr val="1F47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Open Sans Light"/>
                <a:cs typeface="Open Sans Light"/>
              </a:rPr>
              <a:t> </a:t>
            </a:r>
            <a:r>
              <a:rPr lang="en-US" b="1" dirty="0" err="1">
                <a:solidFill>
                  <a:srgbClr val="1F47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Open Sans Light"/>
                <a:cs typeface="Open Sans Light"/>
              </a:rPr>
              <a:t>économie</a:t>
            </a:r>
            <a:r>
              <a:rPr lang="en-US" sz="1600" b="1" dirty="0">
                <a:solidFill>
                  <a:srgbClr val="1F47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Open Sans Light"/>
                <a:cs typeface="Open Sans Light"/>
              </a:rPr>
              <a:t> et </a:t>
            </a:r>
            <a:r>
              <a:rPr lang="en-US" sz="1600" b="1" dirty="0" err="1">
                <a:solidFill>
                  <a:srgbClr val="1F47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Open Sans Light"/>
                <a:cs typeface="Open Sans Light"/>
              </a:rPr>
              <a:t>une</a:t>
            </a:r>
            <a:r>
              <a:rPr lang="en-US" sz="1600" b="1" dirty="0">
                <a:solidFill>
                  <a:srgbClr val="1F47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Open Sans Light"/>
                <a:cs typeface="Open Sans Light"/>
              </a:rPr>
              <a:t> </a:t>
            </a:r>
            <a:r>
              <a:rPr lang="en-US" b="1" dirty="0" err="1">
                <a:solidFill>
                  <a:srgbClr val="1F47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Open Sans Light"/>
                <a:cs typeface="Open Sans Light"/>
              </a:rPr>
              <a:t>société</a:t>
            </a:r>
            <a:r>
              <a:rPr lang="en-US" sz="1600" b="1" dirty="0">
                <a:solidFill>
                  <a:srgbClr val="1F47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Open Sans Light"/>
                <a:cs typeface="Open Sans Light"/>
              </a:rPr>
              <a:t> </a:t>
            </a:r>
            <a:r>
              <a:rPr lang="en-US" sz="1600" b="1" dirty="0" smtClean="0">
                <a:solidFill>
                  <a:srgbClr val="1F47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Open Sans Light"/>
                <a:cs typeface="Open Sans Light"/>
              </a:rPr>
              <a:t>du </a:t>
            </a:r>
            <a:r>
              <a:rPr lang="en-US" sz="2000" b="1" dirty="0">
                <a:solidFill>
                  <a:srgbClr val="1F47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Open Sans Light"/>
                <a:cs typeface="Open Sans Light"/>
              </a:rPr>
              <a:t>savoir</a:t>
            </a:r>
            <a:r>
              <a:rPr lang="en-US" sz="1600" b="1" dirty="0">
                <a:solidFill>
                  <a:srgbClr val="1F47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Open Sans Light"/>
                <a:cs typeface="Open Sans Light"/>
              </a:rPr>
              <a:t> </a:t>
            </a:r>
            <a:r>
              <a:rPr lang="en-US" sz="1600" b="1" dirty="0" err="1">
                <a:solidFill>
                  <a:srgbClr val="1F47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Open Sans Light"/>
                <a:cs typeface="Open Sans Light"/>
              </a:rPr>
              <a:t>en</a:t>
            </a:r>
            <a:r>
              <a:rPr lang="en-US" sz="1600" b="1" dirty="0">
                <a:solidFill>
                  <a:srgbClr val="1F47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Open Sans Light"/>
                <a:cs typeface="Open Sans Light"/>
              </a:rPr>
              <a:t>:</a:t>
            </a:r>
            <a:endParaRPr lang="en-US" sz="1600" b="1" dirty="0">
              <a:solidFill>
                <a:srgbClr val="1F47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8" name="Freeform 43">
            <a:extLst>
              <a:ext uri="{FF2B5EF4-FFF2-40B4-BE49-F238E27FC236}">
                <a16:creationId xmlns:a16="http://schemas.microsoft.com/office/drawing/2014/main" id="{63B6C559-91A9-4CB6-8789-EC8F76A1CC97}"/>
              </a:ext>
            </a:extLst>
          </p:cNvPr>
          <p:cNvSpPr>
            <a:spLocks noEditPoints="1"/>
          </p:cNvSpPr>
          <p:nvPr/>
        </p:nvSpPr>
        <p:spPr bwMode="auto">
          <a:xfrm>
            <a:off x="4018023" y="3336802"/>
            <a:ext cx="4401559" cy="4060831"/>
          </a:xfrm>
          <a:custGeom>
            <a:avLst/>
            <a:gdLst>
              <a:gd name="T0" fmla="*/ 172 w 1576"/>
              <a:gd name="T1" fmla="*/ 1384 h 1454"/>
              <a:gd name="T2" fmla="*/ 250 w 1576"/>
              <a:gd name="T3" fmla="*/ 1448 h 1454"/>
              <a:gd name="T4" fmla="*/ 380 w 1576"/>
              <a:gd name="T5" fmla="*/ 1434 h 1454"/>
              <a:gd name="T6" fmla="*/ 494 w 1576"/>
              <a:gd name="T7" fmla="*/ 1320 h 1454"/>
              <a:gd name="T8" fmla="*/ 548 w 1576"/>
              <a:gd name="T9" fmla="*/ 1066 h 1454"/>
              <a:gd name="T10" fmla="*/ 624 w 1576"/>
              <a:gd name="T11" fmla="*/ 828 h 1454"/>
              <a:gd name="T12" fmla="*/ 656 w 1576"/>
              <a:gd name="T13" fmla="*/ 710 h 1454"/>
              <a:gd name="T14" fmla="*/ 640 w 1576"/>
              <a:gd name="T15" fmla="*/ 610 h 1454"/>
              <a:gd name="T16" fmla="*/ 492 w 1576"/>
              <a:gd name="T17" fmla="*/ 458 h 1454"/>
              <a:gd name="T18" fmla="*/ 410 w 1576"/>
              <a:gd name="T19" fmla="*/ 332 h 1454"/>
              <a:gd name="T20" fmla="*/ 328 w 1576"/>
              <a:gd name="T21" fmla="*/ 272 h 1454"/>
              <a:gd name="T22" fmla="*/ 294 w 1576"/>
              <a:gd name="T23" fmla="*/ 182 h 1454"/>
              <a:gd name="T24" fmla="*/ 236 w 1576"/>
              <a:gd name="T25" fmla="*/ 126 h 1454"/>
              <a:gd name="T26" fmla="*/ 220 w 1576"/>
              <a:gd name="T27" fmla="*/ 166 h 1454"/>
              <a:gd name="T28" fmla="*/ 252 w 1576"/>
              <a:gd name="T29" fmla="*/ 318 h 1454"/>
              <a:gd name="T30" fmla="*/ 204 w 1576"/>
              <a:gd name="T31" fmla="*/ 262 h 1454"/>
              <a:gd name="T32" fmla="*/ 172 w 1576"/>
              <a:gd name="T33" fmla="*/ 172 h 1454"/>
              <a:gd name="T34" fmla="*/ 152 w 1576"/>
              <a:gd name="T35" fmla="*/ 48 h 1454"/>
              <a:gd name="T36" fmla="*/ 102 w 1576"/>
              <a:gd name="T37" fmla="*/ 6 h 1454"/>
              <a:gd name="T38" fmla="*/ 84 w 1576"/>
              <a:gd name="T39" fmla="*/ 34 h 1454"/>
              <a:gd name="T40" fmla="*/ 34 w 1576"/>
              <a:gd name="T41" fmla="*/ 4 h 1454"/>
              <a:gd name="T42" fmla="*/ 2 w 1576"/>
              <a:gd name="T43" fmla="*/ 52 h 1454"/>
              <a:gd name="T44" fmla="*/ 6 w 1576"/>
              <a:gd name="T45" fmla="*/ 156 h 1454"/>
              <a:gd name="T46" fmla="*/ 30 w 1576"/>
              <a:gd name="T47" fmla="*/ 316 h 1454"/>
              <a:gd name="T48" fmla="*/ 186 w 1576"/>
              <a:gd name="T49" fmla="*/ 450 h 1454"/>
              <a:gd name="T50" fmla="*/ 332 w 1576"/>
              <a:gd name="T51" fmla="*/ 644 h 1454"/>
              <a:gd name="T52" fmla="*/ 392 w 1576"/>
              <a:gd name="T53" fmla="*/ 768 h 1454"/>
              <a:gd name="T54" fmla="*/ 348 w 1576"/>
              <a:gd name="T55" fmla="*/ 936 h 1454"/>
              <a:gd name="T56" fmla="*/ 262 w 1576"/>
              <a:gd name="T57" fmla="*/ 1114 h 1454"/>
              <a:gd name="T58" fmla="*/ 164 w 1576"/>
              <a:gd name="T59" fmla="*/ 1314 h 1454"/>
              <a:gd name="T60" fmla="*/ 1574 w 1576"/>
              <a:gd name="T61" fmla="*/ 136 h 1454"/>
              <a:gd name="T62" fmla="*/ 1568 w 1576"/>
              <a:gd name="T63" fmla="*/ 246 h 1454"/>
              <a:gd name="T64" fmla="*/ 1516 w 1576"/>
              <a:gd name="T65" fmla="*/ 400 h 1454"/>
              <a:gd name="T66" fmla="*/ 1404 w 1576"/>
              <a:gd name="T67" fmla="*/ 484 h 1454"/>
              <a:gd name="T68" fmla="*/ 1282 w 1576"/>
              <a:gd name="T69" fmla="*/ 598 h 1454"/>
              <a:gd name="T70" fmla="*/ 1112 w 1576"/>
              <a:gd name="T71" fmla="*/ 738 h 1454"/>
              <a:gd name="T72" fmla="*/ 1092 w 1576"/>
              <a:gd name="T73" fmla="*/ 848 h 1454"/>
              <a:gd name="T74" fmla="*/ 1228 w 1576"/>
              <a:gd name="T75" fmla="*/ 1154 h 1454"/>
              <a:gd name="T76" fmla="*/ 1294 w 1576"/>
              <a:gd name="T77" fmla="*/ 1358 h 1454"/>
              <a:gd name="T78" fmla="*/ 1212 w 1576"/>
              <a:gd name="T79" fmla="*/ 1430 h 1454"/>
              <a:gd name="T80" fmla="*/ 1090 w 1576"/>
              <a:gd name="T81" fmla="*/ 1442 h 1454"/>
              <a:gd name="T82" fmla="*/ 978 w 1576"/>
              <a:gd name="T83" fmla="*/ 1372 h 1454"/>
              <a:gd name="T84" fmla="*/ 916 w 1576"/>
              <a:gd name="T85" fmla="*/ 1156 h 1454"/>
              <a:gd name="T86" fmla="*/ 836 w 1576"/>
              <a:gd name="T87" fmla="*/ 850 h 1454"/>
              <a:gd name="T88" fmla="*/ 828 w 1576"/>
              <a:gd name="T89" fmla="*/ 640 h 1454"/>
              <a:gd name="T90" fmla="*/ 940 w 1576"/>
              <a:gd name="T91" fmla="*/ 504 h 1454"/>
              <a:gd name="T92" fmla="*/ 1090 w 1576"/>
              <a:gd name="T93" fmla="*/ 402 h 1454"/>
              <a:gd name="T94" fmla="*/ 1158 w 1576"/>
              <a:gd name="T95" fmla="*/ 252 h 1454"/>
              <a:gd name="T96" fmla="*/ 1208 w 1576"/>
              <a:gd name="T97" fmla="*/ 156 h 1454"/>
              <a:gd name="T98" fmla="*/ 1248 w 1576"/>
              <a:gd name="T99" fmla="*/ 178 h 1454"/>
              <a:gd name="T100" fmla="*/ 1222 w 1576"/>
              <a:gd name="T101" fmla="*/ 276 h 1454"/>
              <a:gd name="T102" fmla="*/ 1188 w 1576"/>
              <a:gd name="T103" fmla="*/ 386 h 1454"/>
              <a:gd name="T104" fmla="*/ 1308 w 1576"/>
              <a:gd name="T105" fmla="*/ 326 h 1454"/>
              <a:gd name="T106" fmla="*/ 1374 w 1576"/>
              <a:gd name="T107" fmla="*/ 188 h 1454"/>
              <a:gd name="T108" fmla="*/ 1426 w 1576"/>
              <a:gd name="T109" fmla="*/ 94 h 1454"/>
              <a:gd name="T110" fmla="*/ 1456 w 1576"/>
              <a:gd name="T111" fmla="*/ 140 h 1454"/>
              <a:gd name="T112" fmla="*/ 1420 w 1576"/>
              <a:gd name="T113" fmla="*/ 308 h 1454"/>
              <a:gd name="T114" fmla="*/ 1454 w 1576"/>
              <a:gd name="T115" fmla="*/ 232 h 1454"/>
              <a:gd name="T116" fmla="*/ 1478 w 1576"/>
              <a:gd name="T117" fmla="*/ 124 h 1454"/>
              <a:gd name="T118" fmla="*/ 1532 w 1576"/>
              <a:gd name="T119" fmla="*/ 90 h 1454"/>
              <a:gd name="T120" fmla="*/ 1368 w 1576"/>
              <a:gd name="T121" fmla="*/ 348 h 1454"/>
              <a:gd name="T122" fmla="*/ 1366 w 1576"/>
              <a:gd name="T123" fmla="*/ 352 h 1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76" h="1454">
                <a:moveTo>
                  <a:pt x="164" y="1314"/>
                </a:moveTo>
                <a:lnTo>
                  <a:pt x="164" y="1314"/>
                </a:lnTo>
                <a:lnTo>
                  <a:pt x="162" y="1326"/>
                </a:lnTo>
                <a:lnTo>
                  <a:pt x="162" y="1338"/>
                </a:lnTo>
                <a:lnTo>
                  <a:pt x="162" y="1350"/>
                </a:lnTo>
                <a:lnTo>
                  <a:pt x="164" y="1362"/>
                </a:lnTo>
                <a:lnTo>
                  <a:pt x="166" y="1372"/>
                </a:lnTo>
                <a:lnTo>
                  <a:pt x="172" y="1384"/>
                </a:lnTo>
                <a:lnTo>
                  <a:pt x="176" y="1394"/>
                </a:lnTo>
                <a:lnTo>
                  <a:pt x="184" y="1404"/>
                </a:lnTo>
                <a:lnTo>
                  <a:pt x="192" y="1414"/>
                </a:lnTo>
                <a:lnTo>
                  <a:pt x="202" y="1422"/>
                </a:lnTo>
                <a:lnTo>
                  <a:pt x="212" y="1430"/>
                </a:lnTo>
                <a:lnTo>
                  <a:pt x="224" y="1438"/>
                </a:lnTo>
                <a:lnTo>
                  <a:pt x="236" y="1442"/>
                </a:lnTo>
                <a:lnTo>
                  <a:pt x="250" y="1448"/>
                </a:lnTo>
                <a:lnTo>
                  <a:pt x="266" y="1450"/>
                </a:lnTo>
                <a:lnTo>
                  <a:pt x="282" y="1452"/>
                </a:lnTo>
                <a:lnTo>
                  <a:pt x="282" y="1452"/>
                </a:lnTo>
                <a:lnTo>
                  <a:pt x="302" y="1454"/>
                </a:lnTo>
                <a:lnTo>
                  <a:pt x="324" y="1452"/>
                </a:lnTo>
                <a:lnTo>
                  <a:pt x="344" y="1448"/>
                </a:lnTo>
                <a:lnTo>
                  <a:pt x="362" y="1442"/>
                </a:lnTo>
                <a:lnTo>
                  <a:pt x="380" y="1434"/>
                </a:lnTo>
                <a:lnTo>
                  <a:pt x="398" y="1426"/>
                </a:lnTo>
                <a:lnTo>
                  <a:pt x="414" y="1416"/>
                </a:lnTo>
                <a:lnTo>
                  <a:pt x="428" y="1406"/>
                </a:lnTo>
                <a:lnTo>
                  <a:pt x="442" y="1394"/>
                </a:lnTo>
                <a:lnTo>
                  <a:pt x="454" y="1382"/>
                </a:lnTo>
                <a:lnTo>
                  <a:pt x="474" y="1356"/>
                </a:lnTo>
                <a:lnTo>
                  <a:pt x="490" y="1332"/>
                </a:lnTo>
                <a:lnTo>
                  <a:pt x="494" y="1320"/>
                </a:lnTo>
                <a:lnTo>
                  <a:pt x="498" y="1310"/>
                </a:lnTo>
                <a:lnTo>
                  <a:pt x="498" y="1310"/>
                </a:lnTo>
                <a:lnTo>
                  <a:pt x="506" y="1266"/>
                </a:lnTo>
                <a:lnTo>
                  <a:pt x="516" y="1214"/>
                </a:lnTo>
                <a:lnTo>
                  <a:pt x="526" y="1160"/>
                </a:lnTo>
                <a:lnTo>
                  <a:pt x="536" y="1108"/>
                </a:lnTo>
                <a:lnTo>
                  <a:pt x="536" y="1108"/>
                </a:lnTo>
                <a:lnTo>
                  <a:pt x="548" y="1066"/>
                </a:lnTo>
                <a:lnTo>
                  <a:pt x="560" y="1024"/>
                </a:lnTo>
                <a:lnTo>
                  <a:pt x="586" y="942"/>
                </a:lnTo>
                <a:lnTo>
                  <a:pt x="586" y="942"/>
                </a:lnTo>
                <a:lnTo>
                  <a:pt x="608" y="870"/>
                </a:lnTo>
                <a:lnTo>
                  <a:pt x="608" y="870"/>
                </a:lnTo>
                <a:lnTo>
                  <a:pt x="616" y="850"/>
                </a:lnTo>
                <a:lnTo>
                  <a:pt x="624" y="828"/>
                </a:lnTo>
                <a:lnTo>
                  <a:pt x="624" y="828"/>
                </a:lnTo>
                <a:lnTo>
                  <a:pt x="628" y="808"/>
                </a:lnTo>
                <a:lnTo>
                  <a:pt x="628" y="808"/>
                </a:lnTo>
                <a:lnTo>
                  <a:pt x="644" y="770"/>
                </a:lnTo>
                <a:lnTo>
                  <a:pt x="650" y="752"/>
                </a:lnTo>
                <a:lnTo>
                  <a:pt x="656" y="732"/>
                </a:lnTo>
                <a:lnTo>
                  <a:pt x="656" y="732"/>
                </a:lnTo>
                <a:lnTo>
                  <a:pt x="656" y="722"/>
                </a:lnTo>
                <a:lnTo>
                  <a:pt x="656" y="710"/>
                </a:lnTo>
                <a:lnTo>
                  <a:pt x="656" y="688"/>
                </a:lnTo>
                <a:lnTo>
                  <a:pt x="656" y="688"/>
                </a:lnTo>
                <a:lnTo>
                  <a:pt x="656" y="664"/>
                </a:lnTo>
                <a:lnTo>
                  <a:pt x="654" y="654"/>
                </a:lnTo>
                <a:lnTo>
                  <a:pt x="652" y="644"/>
                </a:lnTo>
                <a:lnTo>
                  <a:pt x="652" y="644"/>
                </a:lnTo>
                <a:lnTo>
                  <a:pt x="648" y="626"/>
                </a:lnTo>
                <a:lnTo>
                  <a:pt x="640" y="610"/>
                </a:lnTo>
                <a:lnTo>
                  <a:pt x="632" y="596"/>
                </a:lnTo>
                <a:lnTo>
                  <a:pt x="624" y="582"/>
                </a:lnTo>
                <a:lnTo>
                  <a:pt x="606" y="558"/>
                </a:lnTo>
                <a:lnTo>
                  <a:pt x="584" y="536"/>
                </a:lnTo>
                <a:lnTo>
                  <a:pt x="562" y="518"/>
                </a:lnTo>
                <a:lnTo>
                  <a:pt x="538" y="498"/>
                </a:lnTo>
                <a:lnTo>
                  <a:pt x="514" y="478"/>
                </a:lnTo>
                <a:lnTo>
                  <a:pt x="492" y="458"/>
                </a:lnTo>
                <a:lnTo>
                  <a:pt x="492" y="458"/>
                </a:lnTo>
                <a:lnTo>
                  <a:pt x="478" y="444"/>
                </a:lnTo>
                <a:lnTo>
                  <a:pt x="468" y="428"/>
                </a:lnTo>
                <a:lnTo>
                  <a:pt x="450" y="396"/>
                </a:lnTo>
                <a:lnTo>
                  <a:pt x="432" y="362"/>
                </a:lnTo>
                <a:lnTo>
                  <a:pt x="422" y="346"/>
                </a:lnTo>
                <a:lnTo>
                  <a:pt x="410" y="332"/>
                </a:lnTo>
                <a:lnTo>
                  <a:pt x="410" y="332"/>
                </a:lnTo>
                <a:lnTo>
                  <a:pt x="388" y="306"/>
                </a:lnTo>
                <a:lnTo>
                  <a:pt x="374" y="294"/>
                </a:lnTo>
                <a:lnTo>
                  <a:pt x="360" y="284"/>
                </a:lnTo>
                <a:lnTo>
                  <a:pt x="360" y="284"/>
                </a:lnTo>
                <a:lnTo>
                  <a:pt x="354" y="280"/>
                </a:lnTo>
                <a:lnTo>
                  <a:pt x="344" y="278"/>
                </a:lnTo>
                <a:lnTo>
                  <a:pt x="334" y="276"/>
                </a:lnTo>
                <a:lnTo>
                  <a:pt x="328" y="272"/>
                </a:lnTo>
                <a:lnTo>
                  <a:pt x="328" y="272"/>
                </a:lnTo>
                <a:lnTo>
                  <a:pt x="322" y="258"/>
                </a:lnTo>
                <a:lnTo>
                  <a:pt x="322" y="258"/>
                </a:lnTo>
                <a:lnTo>
                  <a:pt x="310" y="230"/>
                </a:lnTo>
                <a:lnTo>
                  <a:pt x="310" y="230"/>
                </a:lnTo>
                <a:lnTo>
                  <a:pt x="300" y="196"/>
                </a:lnTo>
                <a:lnTo>
                  <a:pt x="300" y="196"/>
                </a:lnTo>
                <a:lnTo>
                  <a:pt x="294" y="182"/>
                </a:lnTo>
                <a:lnTo>
                  <a:pt x="288" y="172"/>
                </a:lnTo>
                <a:lnTo>
                  <a:pt x="274" y="150"/>
                </a:lnTo>
                <a:lnTo>
                  <a:pt x="274" y="150"/>
                </a:lnTo>
                <a:lnTo>
                  <a:pt x="266" y="142"/>
                </a:lnTo>
                <a:lnTo>
                  <a:pt x="256" y="132"/>
                </a:lnTo>
                <a:lnTo>
                  <a:pt x="250" y="128"/>
                </a:lnTo>
                <a:lnTo>
                  <a:pt x="244" y="126"/>
                </a:lnTo>
                <a:lnTo>
                  <a:pt x="236" y="126"/>
                </a:lnTo>
                <a:lnTo>
                  <a:pt x="230" y="128"/>
                </a:lnTo>
                <a:lnTo>
                  <a:pt x="230" y="128"/>
                </a:lnTo>
                <a:lnTo>
                  <a:pt x="224" y="130"/>
                </a:lnTo>
                <a:lnTo>
                  <a:pt x="220" y="134"/>
                </a:lnTo>
                <a:lnTo>
                  <a:pt x="218" y="138"/>
                </a:lnTo>
                <a:lnTo>
                  <a:pt x="218" y="144"/>
                </a:lnTo>
                <a:lnTo>
                  <a:pt x="218" y="156"/>
                </a:lnTo>
                <a:lnTo>
                  <a:pt x="220" y="166"/>
                </a:lnTo>
                <a:lnTo>
                  <a:pt x="220" y="166"/>
                </a:lnTo>
                <a:lnTo>
                  <a:pt x="240" y="222"/>
                </a:lnTo>
                <a:lnTo>
                  <a:pt x="246" y="252"/>
                </a:lnTo>
                <a:lnTo>
                  <a:pt x="254" y="280"/>
                </a:lnTo>
                <a:lnTo>
                  <a:pt x="254" y="280"/>
                </a:lnTo>
                <a:lnTo>
                  <a:pt x="254" y="290"/>
                </a:lnTo>
                <a:lnTo>
                  <a:pt x="254" y="300"/>
                </a:lnTo>
                <a:lnTo>
                  <a:pt x="252" y="318"/>
                </a:lnTo>
                <a:lnTo>
                  <a:pt x="252" y="318"/>
                </a:lnTo>
                <a:lnTo>
                  <a:pt x="246" y="314"/>
                </a:lnTo>
                <a:lnTo>
                  <a:pt x="238" y="302"/>
                </a:lnTo>
                <a:lnTo>
                  <a:pt x="224" y="282"/>
                </a:lnTo>
                <a:lnTo>
                  <a:pt x="224" y="282"/>
                </a:lnTo>
                <a:lnTo>
                  <a:pt x="218" y="276"/>
                </a:lnTo>
                <a:lnTo>
                  <a:pt x="210" y="270"/>
                </a:lnTo>
                <a:lnTo>
                  <a:pt x="204" y="262"/>
                </a:lnTo>
                <a:lnTo>
                  <a:pt x="198" y="254"/>
                </a:lnTo>
                <a:lnTo>
                  <a:pt x="198" y="254"/>
                </a:lnTo>
                <a:lnTo>
                  <a:pt x="192" y="244"/>
                </a:lnTo>
                <a:lnTo>
                  <a:pt x="190" y="230"/>
                </a:lnTo>
                <a:lnTo>
                  <a:pt x="188" y="218"/>
                </a:lnTo>
                <a:lnTo>
                  <a:pt x="184" y="204"/>
                </a:lnTo>
                <a:lnTo>
                  <a:pt x="184" y="204"/>
                </a:lnTo>
                <a:lnTo>
                  <a:pt x="172" y="172"/>
                </a:lnTo>
                <a:lnTo>
                  <a:pt x="166" y="154"/>
                </a:lnTo>
                <a:lnTo>
                  <a:pt x="162" y="138"/>
                </a:lnTo>
                <a:lnTo>
                  <a:pt x="162" y="138"/>
                </a:lnTo>
                <a:lnTo>
                  <a:pt x="162" y="118"/>
                </a:lnTo>
                <a:lnTo>
                  <a:pt x="160" y="92"/>
                </a:lnTo>
                <a:lnTo>
                  <a:pt x="158" y="68"/>
                </a:lnTo>
                <a:lnTo>
                  <a:pt x="156" y="56"/>
                </a:lnTo>
                <a:lnTo>
                  <a:pt x="152" y="48"/>
                </a:lnTo>
                <a:lnTo>
                  <a:pt x="152" y="48"/>
                </a:lnTo>
                <a:lnTo>
                  <a:pt x="146" y="34"/>
                </a:lnTo>
                <a:lnTo>
                  <a:pt x="136" y="22"/>
                </a:lnTo>
                <a:lnTo>
                  <a:pt x="128" y="12"/>
                </a:lnTo>
                <a:lnTo>
                  <a:pt x="116" y="6"/>
                </a:lnTo>
                <a:lnTo>
                  <a:pt x="112" y="4"/>
                </a:lnTo>
                <a:lnTo>
                  <a:pt x="106" y="4"/>
                </a:lnTo>
                <a:lnTo>
                  <a:pt x="102" y="6"/>
                </a:lnTo>
                <a:lnTo>
                  <a:pt x="98" y="8"/>
                </a:lnTo>
                <a:lnTo>
                  <a:pt x="94" y="12"/>
                </a:lnTo>
                <a:lnTo>
                  <a:pt x="90" y="20"/>
                </a:lnTo>
                <a:lnTo>
                  <a:pt x="88" y="28"/>
                </a:lnTo>
                <a:lnTo>
                  <a:pt x="86" y="38"/>
                </a:lnTo>
                <a:lnTo>
                  <a:pt x="86" y="38"/>
                </a:lnTo>
                <a:lnTo>
                  <a:pt x="84" y="34"/>
                </a:lnTo>
                <a:lnTo>
                  <a:pt x="84" y="34"/>
                </a:lnTo>
                <a:lnTo>
                  <a:pt x="72" y="14"/>
                </a:lnTo>
                <a:lnTo>
                  <a:pt x="72" y="14"/>
                </a:lnTo>
                <a:lnTo>
                  <a:pt x="68" y="10"/>
                </a:lnTo>
                <a:lnTo>
                  <a:pt x="62" y="6"/>
                </a:lnTo>
                <a:lnTo>
                  <a:pt x="52" y="0"/>
                </a:lnTo>
                <a:lnTo>
                  <a:pt x="52" y="0"/>
                </a:lnTo>
                <a:lnTo>
                  <a:pt x="42" y="2"/>
                </a:lnTo>
                <a:lnTo>
                  <a:pt x="34" y="4"/>
                </a:lnTo>
                <a:lnTo>
                  <a:pt x="30" y="8"/>
                </a:lnTo>
                <a:lnTo>
                  <a:pt x="26" y="12"/>
                </a:lnTo>
                <a:lnTo>
                  <a:pt x="22" y="24"/>
                </a:lnTo>
                <a:lnTo>
                  <a:pt x="16" y="38"/>
                </a:lnTo>
                <a:lnTo>
                  <a:pt x="16" y="38"/>
                </a:lnTo>
                <a:lnTo>
                  <a:pt x="10" y="42"/>
                </a:lnTo>
                <a:lnTo>
                  <a:pt x="4" y="46"/>
                </a:lnTo>
                <a:lnTo>
                  <a:pt x="2" y="52"/>
                </a:lnTo>
                <a:lnTo>
                  <a:pt x="0" y="60"/>
                </a:lnTo>
                <a:lnTo>
                  <a:pt x="0" y="78"/>
                </a:lnTo>
                <a:lnTo>
                  <a:pt x="4" y="94"/>
                </a:lnTo>
                <a:lnTo>
                  <a:pt x="4" y="94"/>
                </a:lnTo>
                <a:lnTo>
                  <a:pt x="6" y="108"/>
                </a:lnTo>
                <a:lnTo>
                  <a:pt x="6" y="122"/>
                </a:lnTo>
                <a:lnTo>
                  <a:pt x="4" y="138"/>
                </a:lnTo>
                <a:lnTo>
                  <a:pt x="6" y="156"/>
                </a:lnTo>
                <a:lnTo>
                  <a:pt x="6" y="156"/>
                </a:lnTo>
                <a:lnTo>
                  <a:pt x="18" y="244"/>
                </a:lnTo>
                <a:lnTo>
                  <a:pt x="18" y="244"/>
                </a:lnTo>
                <a:lnTo>
                  <a:pt x="18" y="262"/>
                </a:lnTo>
                <a:lnTo>
                  <a:pt x="20" y="280"/>
                </a:lnTo>
                <a:lnTo>
                  <a:pt x="22" y="300"/>
                </a:lnTo>
                <a:lnTo>
                  <a:pt x="24" y="308"/>
                </a:lnTo>
                <a:lnTo>
                  <a:pt x="30" y="316"/>
                </a:lnTo>
                <a:lnTo>
                  <a:pt x="30" y="316"/>
                </a:lnTo>
                <a:lnTo>
                  <a:pt x="38" y="324"/>
                </a:lnTo>
                <a:lnTo>
                  <a:pt x="48" y="332"/>
                </a:lnTo>
                <a:lnTo>
                  <a:pt x="68" y="346"/>
                </a:lnTo>
                <a:lnTo>
                  <a:pt x="68" y="346"/>
                </a:lnTo>
                <a:lnTo>
                  <a:pt x="172" y="434"/>
                </a:lnTo>
                <a:lnTo>
                  <a:pt x="172" y="434"/>
                </a:lnTo>
                <a:lnTo>
                  <a:pt x="186" y="450"/>
                </a:lnTo>
                <a:lnTo>
                  <a:pt x="200" y="468"/>
                </a:lnTo>
                <a:lnTo>
                  <a:pt x="226" y="502"/>
                </a:lnTo>
                <a:lnTo>
                  <a:pt x="226" y="502"/>
                </a:lnTo>
                <a:lnTo>
                  <a:pt x="240" y="516"/>
                </a:lnTo>
                <a:lnTo>
                  <a:pt x="240" y="516"/>
                </a:lnTo>
                <a:lnTo>
                  <a:pt x="302" y="596"/>
                </a:lnTo>
                <a:lnTo>
                  <a:pt x="302" y="596"/>
                </a:lnTo>
                <a:lnTo>
                  <a:pt x="332" y="644"/>
                </a:lnTo>
                <a:lnTo>
                  <a:pt x="332" y="644"/>
                </a:lnTo>
                <a:lnTo>
                  <a:pt x="350" y="672"/>
                </a:lnTo>
                <a:lnTo>
                  <a:pt x="368" y="700"/>
                </a:lnTo>
                <a:lnTo>
                  <a:pt x="376" y="716"/>
                </a:lnTo>
                <a:lnTo>
                  <a:pt x="382" y="732"/>
                </a:lnTo>
                <a:lnTo>
                  <a:pt x="388" y="750"/>
                </a:lnTo>
                <a:lnTo>
                  <a:pt x="392" y="768"/>
                </a:lnTo>
                <a:lnTo>
                  <a:pt x="392" y="768"/>
                </a:lnTo>
                <a:lnTo>
                  <a:pt x="396" y="780"/>
                </a:lnTo>
                <a:lnTo>
                  <a:pt x="396" y="786"/>
                </a:lnTo>
                <a:lnTo>
                  <a:pt x="396" y="794"/>
                </a:lnTo>
                <a:lnTo>
                  <a:pt x="396" y="794"/>
                </a:lnTo>
                <a:lnTo>
                  <a:pt x="390" y="818"/>
                </a:lnTo>
                <a:lnTo>
                  <a:pt x="384" y="844"/>
                </a:lnTo>
                <a:lnTo>
                  <a:pt x="366" y="890"/>
                </a:lnTo>
                <a:lnTo>
                  <a:pt x="348" y="936"/>
                </a:lnTo>
                <a:lnTo>
                  <a:pt x="326" y="980"/>
                </a:lnTo>
                <a:lnTo>
                  <a:pt x="326" y="980"/>
                </a:lnTo>
                <a:lnTo>
                  <a:pt x="308" y="1022"/>
                </a:lnTo>
                <a:lnTo>
                  <a:pt x="298" y="1042"/>
                </a:lnTo>
                <a:lnTo>
                  <a:pt x="288" y="1060"/>
                </a:lnTo>
                <a:lnTo>
                  <a:pt x="288" y="1060"/>
                </a:lnTo>
                <a:lnTo>
                  <a:pt x="276" y="1086"/>
                </a:lnTo>
                <a:lnTo>
                  <a:pt x="262" y="1114"/>
                </a:lnTo>
                <a:lnTo>
                  <a:pt x="250" y="1140"/>
                </a:lnTo>
                <a:lnTo>
                  <a:pt x="234" y="1164"/>
                </a:lnTo>
                <a:lnTo>
                  <a:pt x="234" y="1164"/>
                </a:lnTo>
                <a:lnTo>
                  <a:pt x="222" y="1184"/>
                </a:lnTo>
                <a:lnTo>
                  <a:pt x="200" y="1224"/>
                </a:lnTo>
                <a:lnTo>
                  <a:pt x="178" y="1270"/>
                </a:lnTo>
                <a:lnTo>
                  <a:pt x="170" y="1294"/>
                </a:lnTo>
                <a:lnTo>
                  <a:pt x="164" y="1314"/>
                </a:lnTo>
                <a:lnTo>
                  <a:pt x="164" y="1314"/>
                </a:lnTo>
                <a:close/>
                <a:moveTo>
                  <a:pt x="1546" y="120"/>
                </a:moveTo>
                <a:lnTo>
                  <a:pt x="1546" y="120"/>
                </a:lnTo>
                <a:lnTo>
                  <a:pt x="1560" y="124"/>
                </a:lnTo>
                <a:lnTo>
                  <a:pt x="1566" y="126"/>
                </a:lnTo>
                <a:lnTo>
                  <a:pt x="1570" y="130"/>
                </a:lnTo>
                <a:lnTo>
                  <a:pt x="1570" y="130"/>
                </a:lnTo>
                <a:lnTo>
                  <a:pt x="1574" y="136"/>
                </a:lnTo>
                <a:lnTo>
                  <a:pt x="1576" y="144"/>
                </a:lnTo>
                <a:lnTo>
                  <a:pt x="1574" y="160"/>
                </a:lnTo>
                <a:lnTo>
                  <a:pt x="1572" y="178"/>
                </a:lnTo>
                <a:lnTo>
                  <a:pt x="1570" y="194"/>
                </a:lnTo>
                <a:lnTo>
                  <a:pt x="1570" y="194"/>
                </a:lnTo>
                <a:lnTo>
                  <a:pt x="1572" y="212"/>
                </a:lnTo>
                <a:lnTo>
                  <a:pt x="1570" y="230"/>
                </a:lnTo>
                <a:lnTo>
                  <a:pt x="1568" y="246"/>
                </a:lnTo>
                <a:lnTo>
                  <a:pt x="1562" y="262"/>
                </a:lnTo>
                <a:lnTo>
                  <a:pt x="1552" y="294"/>
                </a:lnTo>
                <a:lnTo>
                  <a:pt x="1540" y="324"/>
                </a:lnTo>
                <a:lnTo>
                  <a:pt x="1540" y="324"/>
                </a:lnTo>
                <a:lnTo>
                  <a:pt x="1534" y="346"/>
                </a:lnTo>
                <a:lnTo>
                  <a:pt x="1528" y="368"/>
                </a:lnTo>
                <a:lnTo>
                  <a:pt x="1528" y="368"/>
                </a:lnTo>
                <a:lnTo>
                  <a:pt x="1516" y="400"/>
                </a:lnTo>
                <a:lnTo>
                  <a:pt x="1516" y="400"/>
                </a:lnTo>
                <a:lnTo>
                  <a:pt x="1506" y="410"/>
                </a:lnTo>
                <a:lnTo>
                  <a:pt x="1494" y="416"/>
                </a:lnTo>
                <a:lnTo>
                  <a:pt x="1482" y="424"/>
                </a:lnTo>
                <a:lnTo>
                  <a:pt x="1470" y="432"/>
                </a:lnTo>
                <a:lnTo>
                  <a:pt x="1470" y="432"/>
                </a:lnTo>
                <a:lnTo>
                  <a:pt x="1404" y="484"/>
                </a:lnTo>
                <a:lnTo>
                  <a:pt x="1404" y="484"/>
                </a:lnTo>
                <a:lnTo>
                  <a:pt x="1376" y="510"/>
                </a:lnTo>
                <a:lnTo>
                  <a:pt x="1350" y="536"/>
                </a:lnTo>
                <a:lnTo>
                  <a:pt x="1350" y="536"/>
                </a:lnTo>
                <a:lnTo>
                  <a:pt x="1338" y="550"/>
                </a:lnTo>
                <a:lnTo>
                  <a:pt x="1332" y="558"/>
                </a:lnTo>
                <a:lnTo>
                  <a:pt x="1326" y="562"/>
                </a:lnTo>
                <a:lnTo>
                  <a:pt x="1326" y="562"/>
                </a:lnTo>
                <a:lnTo>
                  <a:pt x="1282" y="598"/>
                </a:lnTo>
                <a:lnTo>
                  <a:pt x="1238" y="634"/>
                </a:lnTo>
                <a:lnTo>
                  <a:pt x="1238" y="634"/>
                </a:lnTo>
                <a:lnTo>
                  <a:pt x="1186" y="670"/>
                </a:lnTo>
                <a:lnTo>
                  <a:pt x="1186" y="670"/>
                </a:lnTo>
                <a:lnTo>
                  <a:pt x="1166" y="686"/>
                </a:lnTo>
                <a:lnTo>
                  <a:pt x="1148" y="704"/>
                </a:lnTo>
                <a:lnTo>
                  <a:pt x="1112" y="738"/>
                </a:lnTo>
                <a:lnTo>
                  <a:pt x="1112" y="738"/>
                </a:lnTo>
                <a:lnTo>
                  <a:pt x="1112" y="744"/>
                </a:lnTo>
                <a:lnTo>
                  <a:pt x="1110" y="752"/>
                </a:lnTo>
                <a:lnTo>
                  <a:pt x="1102" y="776"/>
                </a:lnTo>
                <a:lnTo>
                  <a:pt x="1084" y="816"/>
                </a:lnTo>
                <a:lnTo>
                  <a:pt x="1084" y="816"/>
                </a:lnTo>
                <a:lnTo>
                  <a:pt x="1084" y="822"/>
                </a:lnTo>
                <a:lnTo>
                  <a:pt x="1086" y="832"/>
                </a:lnTo>
                <a:lnTo>
                  <a:pt x="1092" y="848"/>
                </a:lnTo>
                <a:lnTo>
                  <a:pt x="1092" y="848"/>
                </a:lnTo>
                <a:lnTo>
                  <a:pt x="1110" y="896"/>
                </a:lnTo>
                <a:lnTo>
                  <a:pt x="1128" y="942"/>
                </a:lnTo>
                <a:lnTo>
                  <a:pt x="1128" y="942"/>
                </a:lnTo>
                <a:lnTo>
                  <a:pt x="1176" y="1062"/>
                </a:lnTo>
                <a:lnTo>
                  <a:pt x="1176" y="1062"/>
                </a:lnTo>
                <a:lnTo>
                  <a:pt x="1228" y="1154"/>
                </a:lnTo>
                <a:lnTo>
                  <a:pt x="1228" y="1154"/>
                </a:lnTo>
                <a:lnTo>
                  <a:pt x="1250" y="1200"/>
                </a:lnTo>
                <a:lnTo>
                  <a:pt x="1272" y="1250"/>
                </a:lnTo>
                <a:lnTo>
                  <a:pt x="1296" y="1310"/>
                </a:lnTo>
                <a:lnTo>
                  <a:pt x="1296" y="1310"/>
                </a:lnTo>
                <a:lnTo>
                  <a:pt x="1300" y="1322"/>
                </a:lnTo>
                <a:lnTo>
                  <a:pt x="1300" y="1334"/>
                </a:lnTo>
                <a:lnTo>
                  <a:pt x="1298" y="1346"/>
                </a:lnTo>
                <a:lnTo>
                  <a:pt x="1294" y="1358"/>
                </a:lnTo>
                <a:lnTo>
                  <a:pt x="1290" y="1368"/>
                </a:lnTo>
                <a:lnTo>
                  <a:pt x="1282" y="1380"/>
                </a:lnTo>
                <a:lnTo>
                  <a:pt x="1274" y="1390"/>
                </a:lnTo>
                <a:lnTo>
                  <a:pt x="1264" y="1398"/>
                </a:lnTo>
                <a:lnTo>
                  <a:pt x="1252" y="1408"/>
                </a:lnTo>
                <a:lnTo>
                  <a:pt x="1240" y="1416"/>
                </a:lnTo>
                <a:lnTo>
                  <a:pt x="1226" y="1424"/>
                </a:lnTo>
                <a:lnTo>
                  <a:pt x="1212" y="1430"/>
                </a:lnTo>
                <a:lnTo>
                  <a:pt x="1196" y="1436"/>
                </a:lnTo>
                <a:lnTo>
                  <a:pt x="1180" y="1440"/>
                </a:lnTo>
                <a:lnTo>
                  <a:pt x="1164" y="1442"/>
                </a:lnTo>
                <a:lnTo>
                  <a:pt x="1146" y="1444"/>
                </a:lnTo>
                <a:lnTo>
                  <a:pt x="1146" y="1444"/>
                </a:lnTo>
                <a:lnTo>
                  <a:pt x="1126" y="1446"/>
                </a:lnTo>
                <a:lnTo>
                  <a:pt x="1108" y="1444"/>
                </a:lnTo>
                <a:lnTo>
                  <a:pt x="1090" y="1442"/>
                </a:lnTo>
                <a:lnTo>
                  <a:pt x="1072" y="1436"/>
                </a:lnTo>
                <a:lnTo>
                  <a:pt x="1056" y="1430"/>
                </a:lnTo>
                <a:lnTo>
                  <a:pt x="1040" y="1424"/>
                </a:lnTo>
                <a:lnTo>
                  <a:pt x="1026" y="1414"/>
                </a:lnTo>
                <a:lnTo>
                  <a:pt x="1012" y="1406"/>
                </a:lnTo>
                <a:lnTo>
                  <a:pt x="1000" y="1396"/>
                </a:lnTo>
                <a:lnTo>
                  <a:pt x="988" y="1384"/>
                </a:lnTo>
                <a:lnTo>
                  <a:pt x="978" y="1372"/>
                </a:lnTo>
                <a:lnTo>
                  <a:pt x="968" y="1360"/>
                </a:lnTo>
                <a:lnTo>
                  <a:pt x="960" y="1348"/>
                </a:lnTo>
                <a:lnTo>
                  <a:pt x="954" y="1336"/>
                </a:lnTo>
                <a:lnTo>
                  <a:pt x="950" y="1322"/>
                </a:lnTo>
                <a:lnTo>
                  <a:pt x="946" y="1310"/>
                </a:lnTo>
                <a:lnTo>
                  <a:pt x="946" y="1310"/>
                </a:lnTo>
                <a:lnTo>
                  <a:pt x="916" y="1156"/>
                </a:lnTo>
                <a:lnTo>
                  <a:pt x="916" y="1156"/>
                </a:lnTo>
                <a:lnTo>
                  <a:pt x="896" y="1074"/>
                </a:lnTo>
                <a:lnTo>
                  <a:pt x="896" y="1074"/>
                </a:lnTo>
                <a:lnTo>
                  <a:pt x="884" y="1008"/>
                </a:lnTo>
                <a:lnTo>
                  <a:pt x="884" y="1008"/>
                </a:lnTo>
                <a:lnTo>
                  <a:pt x="858" y="928"/>
                </a:lnTo>
                <a:lnTo>
                  <a:pt x="846" y="890"/>
                </a:lnTo>
                <a:lnTo>
                  <a:pt x="836" y="850"/>
                </a:lnTo>
                <a:lnTo>
                  <a:pt x="836" y="850"/>
                </a:lnTo>
                <a:lnTo>
                  <a:pt x="830" y="798"/>
                </a:lnTo>
                <a:lnTo>
                  <a:pt x="830" y="798"/>
                </a:lnTo>
                <a:lnTo>
                  <a:pt x="822" y="752"/>
                </a:lnTo>
                <a:lnTo>
                  <a:pt x="818" y="728"/>
                </a:lnTo>
                <a:lnTo>
                  <a:pt x="818" y="706"/>
                </a:lnTo>
                <a:lnTo>
                  <a:pt x="818" y="682"/>
                </a:lnTo>
                <a:lnTo>
                  <a:pt x="822" y="660"/>
                </a:lnTo>
                <a:lnTo>
                  <a:pt x="828" y="640"/>
                </a:lnTo>
                <a:lnTo>
                  <a:pt x="838" y="620"/>
                </a:lnTo>
                <a:lnTo>
                  <a:pt x="838" y="620"/>
                </a:lnTo>
                <a:lnTo>
                  <a:pt x="850" y="600"/>
                </a:lnTo>
                <a:lnTo>
                  <a:pt x="866" y="580"/>
                </a:lnTo>
                <a:lnTo>
                  <a:pt x="882" y="560"/>
                </a:lnTo>
                <a:lnTo>
                  <a:pt x="900" y="540"/>
                </a:lnTo>
                <a:lnTo>
                  <a:pt x="920" y="522"/>
                </a:lnTo>
                <a:lnTo>
                  <a:pt x="940" y="504"/>
                </a:lnTo>
                <a:lnTo>
                  <a:pt x="958" y="488"/>
                </a:lnTo>
                <a:lnTo>
                  <a:pt x="978" y="474"/>
                </a:lnTo>
                <a:lnTo>
                  <a:pt x="978" y="474"/>
                </a:lnTo>
                <a:lnTo>
                  <a:pt x="1006" y="456"/>
                </a:lnTo>
                <a:lnTo>
                  <a:pt x="1036" y="440"/>
                </a:lnTo>
                <a:lnTo>
                  <a:pt x="1064" y="422"/>
                </a:lnTo>
                <a:lnTo>
                  <a:pt x="1090" y="402"/>
                </a:lnTo>
                <a:lnTo>
                  <a:pt x="1090" y="402"/>
                </a:lnTo>
                <a:lnTo>
                  <a:pt x="1106" y="392"/>
                </a:lnTo>
                <a:lnTo>
                  <a:pt x="1106" y="392"/>
                </a:lnTo>
                <a:lnTo>
                  <a:pt x="1110" y="382"/>
                </a:lnTo>
                <a:lnTo>
                  <a:pt x="1116" y="368"/>
                </a:lnTo>
                <a:lnTo>
                  <a:pt x="1122" y="344"/>
                </a:lnTo>
                <a:lnTo>
                  <a:pt x="1122" y="344"/>
                </a:lnTo>
                <a:lnTo>
                  <a:pt x="1140" y="298"/>
                </a:lnTo>
                <a:lnTo>
                  <a:pt x="1158" y="252"/>
                </a:lnTo>
                <a:lnTo>
                  <a:pt x="1158" y="252"/>
                </a:lnTo>
                <a:lnTo>
                  <a:pt x="1168" y="220"/>
                </a:lnTo>
                <a:lnTo>
                  <a:pt x="1174" y="204"/>
                </a:lnTo>
                <a:lnTo>
                  <a:pt x="1182" y="192"/>
                </a:lnTo>
                <a:lnTo>
                  <a:pt x="1182" y="192"/>
                </a:lnTo>
                <a:lnTo>
                  <a:pt x="1190" y="178"/>
                </a:lnTo>
                <a:lnTo>
                  <a:pt x="1200" y="162"/>
                </a:lnTo>
                <a:lnTo>
                  <a:pt x="1208" y="156"/>
                </a:lnTo>
                <a:lnTo>
                  <a:pt x="1214" y="152"/>
                </a:lnTo>
                <a:lnTo>
                  <a:pt x="1224" y="148"/>
                </a:lnTo>
                <a:lnTo>
                  <a:pt x="1232" y="150"/>
                </a:lnTo>
                <a:lnTo>
                  <a:pt x="1232" y="150"/>
                </a:lnTo>
                <a:lnTo>
                  <a:pt x="1240" y="152"/>
                </a:lnTo>
                <a:lnTo>
                  <a:pt x="1246" y="160"/>
                </a:lnTo>
                <a:lnTo>
                  <a:pt x="1248" y="168"/>
                </a:lnTo>
                <a:lnTo>
                  <a:pt x="1248" y="178"/>
                </a:lnTo>
                <a:lnTo>
                  <a:pt x="1244" y="198"/>
                </a:lnTo>
                <a:lnTo>
                  <a:pt x="1238" y="216"/>
                </a:lnTo>
                <a:lnTo>
                  <a:pt x="1238" y="216"/>
                </a:lnTo>
                <a:lnTo>
                  <a:pt x="1234" y="240"/>
                </a:lnTo>
                <a:lnTo>
                  <a:pt x="1232" y="252"/>
                </a:lnTo>
                <a:lnTo>
                  <a:pt x="1228" y="264"/>
                </a:lnTo>
                <a:lnTo>
                  <a:pt x="1228" y="264"/>
                </a:lnTo>
                <a:lnTo>
                  <a:pt x="1222" y="276"/>
                </a:lnTo>
                <a:lnTo>
                  <a:pt x="1216" y="288"/>
                </a:lnTo>
                <a:lnTo>
                  <a:pt x="1216" y="288"/>
                </a:lnTo>
                <a:lnTo>
                  <a:pt x="1214" y="322"/>
                </a:lnTo>
                <a:lnTo>
                  <a:pt x="1214" y="322"/>
                </a:lnTo>
                <a:lnTo>
                  <a:pt x="1206" y="356"/>
                </a:lnTo>
                <a:lnTo>
                  <a:pt x="1206" y="356"/>
                </a:lnTo>
                <a:lnTo>
                  <a:pt x="1188" y="386"/>
                </a:lnTo>
                <a:lnTo>
                  <a:pt x="1188" y="386"/>
                </a:lnTo>
                <a:lnTo>
                  <a:pt x="1202" y="390"/>
                </a:lnTo>
                <a:lnTo>
                  <a:pt x="1214" y="390"/>
                </a:lnTo>
                <a:lnTo>
                  <a:pt x="1222" y="388"/>
                </a:lnTo>
                <a:lnTo>
                  <a:pt x="1230" y="384"/>
                </a:lnTo>
                <a:lnTo>
                  <a:pt x="1242" y="372"/>
                </a:lnTo>
                <a:lnTo>
                  <a:pt x="1258" y="360"/>
                </a:lnTo>
                <a:lnTo>
                  <a:pt x="1258" y="360"/>
                </a:lnTo>
                <a:lnTo>
                  <a:pt x="1308" y="326"/>
                </a:lnTo>
                <a:lnTo>
                  <a:pt x="1308" y="326"/>
                </a:lnTo>
                <a:lnTo>
                  <a:pt x="1312" y="322"/>
                </a:lnTo>
                <a:lnTo>
                  <a:pt x="1320" y="310"/>
                </a:lnTo>
                <a:lnTo>
                  <a:pt x="1338" y="280"/>
                </a:lnTo>
                <a:lnTo>
                  <a:pt x="1356" y="248"/>
                </a:lnTo>
                <a:lnTo>
                  <a:pt x="1366" y="228"/>
                </a:lnTo>
                <a:lnTo>
                  <a:pt x="1366" y="228"/>
                </a:lnTo>
                <a:lnTo>
                  <a:pt x="1374" y="188"/>
                </a:lnTo>
                <a:lnTo>
                  <a:pt x="1380" y="168"/>
                </a:lnTo>
                <a:lnTo>
                  <a:pt x="1384" y="148"/>
                </a:lnTo>
                <a:lnTo>
                  <a:pt x="1392" y="128"/>
                </a:lnTo>
                <a:lnTo>
                  <a:pt x="1402" y="112"/>
                </a:lnTo>
                <a:lnTo>
                  <a:pt x="1406" y="106"/>
                </a:lnTo>
                <a:lnTo>
                  <a:pt x="1412" y="100"/>
                </a:lnTo>
                <a:lnTo>
                  <a:pt x="1420" y="96"/>
                </a:lnTo>
                <a:lnTo>
                  <a:pt x="1426" y="94"/>
                </a:lnTo>
                <a:lnTo>
                  <a:pt x="1426" y="94"/>
                </a:lnTo>
                <a:lnTo>
                  <a:pt x="1436" y="92"/>
                </a:lnTo>
                <a:lnTo>
                  <a:pt x="1444" y="94"/>
                </a:lnTo>
                <a:lnTo>
                  <a:pt x="1450" y="98"/>
                </a:lnTo>
                <a:lnTo>
                  <a:pt x="1454" y="106"/>
                </a:lnTo>
                <a:lnTo>
                  <a:pt x="1458" y="112"/>
                </a:lnTo>
                <a:lnTo>
                  <a:pt x="1458" y="122"/>
                </a:lnTo>
                <a:lnTo>
                  <a:pt x="1456" y="140"/>
                </a:lnTo>
                <a:lnTo>
                  <a:pt x="1456" y="140"/>
                </a:lnTo>
                <a:lnTo>
                  <a:pt x="1448" y="168"/>
                </a:lnTo>
                <a:lnTo>
                  <a:pt x="1448" y="168"/>
                </a:lnTo>
                <a:lnTo>
                  <a:pt x="1446" y="228"/>
                </a:lnTo>
                <a:lnTo>
                  <a:pt x="1446" y="228"/>
                </a:lnTo>
                <a:lnTo>
                  <a:pt x="1442" y="248"/>
                </a:lnTo>
                <a:lnTo>
                  <a:pt x="1434" y="270"/>
                </a:lnTo>
                <a:lnTo>
                  <a:pt x="1420" y="308"/>
                </a:lnTo>
                <a:lnTo>
                  <a:pt x="1420" y="308"/>
                </a:lnTo>
                <a:lnTo>
                  <a:pt x="1420" y="310"/>
                </a:lnTo>
                <a:lnTo>
                  <a:pt x="1420" y="310"/>
                </a:lnTo>
                <a:lnTo>
                  <a:pt x="1422" y="310"/>
                </a:lnTo>
                <a:lnTo>
                  <a:pt x="1422" y="310"/>
                </a:lnTo>
                <a:lnTo>
                  <a:pt x="1434" y="286"/>
                </a:lnTo>
                <a:lnTo>
                  <a:pt x="1434" y="286"/>
                </a:lnTo>
                <a:lnTo>
                  <a:pt x="1454" y="232"/>
                </a:lnTo>
                <a:lnTo>
                  <a:pt x="1454" y="232"/>
                </a:lnTo>
                <a:lnTo>
                  <a:pt x="1466" y="216"/>
                </a:lnTo>
                <a:lnTo>
                  <a:pt x="1466" y="216"/>
                </a:lnTo>
                <a:lnTo>
                  <a:pt x="1466" y="194"/>
                </a:lnTo>
                <a:lnTo>
                  <a:pt x="1466" y="194"/>
                </a:lnTo>
                <a:lnTo>
                  <a:pt x="1472" y="160"/>
                </a:lnTo>
                <a:lnTo>
                  <a:pt x="1474" y="142"/>
                </a:lnTo>
                <a:lnTo>
                  <a:pt x="1478" y="124"/>
                </a:lnTo>
                <a:lnTo>
                  <a:pt x="1484" y="110"/>
                </a:lnTo>
                <a:lnTo>
                  <a:pt x="1494" y="98"/>
                </a:lnTo>
                <a:lnTo>
                  <a:pt x="1498" y="94"/>
                </a:lnTo>
                <a:lnTo>
                  <a:pt x="1504" y="90"/>
                </a:lnTo>
                <a:lnTo>
                  <a:pt x="1512" y="88"/>
                </a:lnTo>
                <a:lnTo>
                  <a:pt x="1520" y="86"/>
                </a:lnTo>
                <a:lnTo>
                  <a:pt x="1520" y="86"/>
                </a:lnTo>
                <a:lnTo>
                  <a:pt x="1532" y="90"/>
                </a:lnTo>
                <a:lnTo>
                  <a:pt x="1540" y="96"/>
                </a:lnTo>
                <a:lnTo>
                  <a:pt x="1542" y="100"/>
                </a:lnTo>
                <a:lnTo>
                  <a:pt x="1544" y="104"/>
                </a:lnTo>
                <a:lnTo>
                  <a:pt x="1546" y="120"/>
                </a:lnTo>
                <a:lnTo>
                  <a:pt x="1546" y="120"/>
                </a:lnTo>
                <a:close/>
                <a:moveTo>
                  <a:pt x="1368" y="346"/>
                </a:moveTo>
                <a:lnTo>
                  <a:pt x="1368" y="346"/>
                </a:lnTo>
                <a:lnTo>
                  <a:pt x="1368" y="348"/>
                </a:lnTo>
                <a:lnTo>
                  <a:pt x="1368" y="348"/>
                </a:lnTo>
                <a:lnTo>
                  <a:pt x="1370" y="348"/>
                </a:lnTo>
                <a:lnTo>
                  <a:pt x="1370" y="348"/>
                </a:lnTo>
                <a:lnTo>
                  <a:pt x="1368" y="346"/>
                </a:lnTo>
                <a:lnTo>
                  <a:pt x="1368" y="346"/>
                </a:lnTo>
                <a:lnTo>
                  <a:pt x="1368" y="346"/>
                </a:lnTo>
                <a:lnTo>
                  <a:pt x="1368" y="346"/>
                </a:lnTo>
                <a:close/>
                <a:moveTo>
                  <a:pt x="1366" y="352"/>
                </a:moveTo>
                <a:lnTo>
                  <a:pt x="1366" y="352"/>
                </a:lnTo>
                <a:lnTo>
                  <a:pt x="1368" y="352"/>
                </a:lnTo>
                <a:lnTo>
                  <a:pt x="1368" y="352"/>
                </a:lnTo>
                <a:lnTo>
                  <a:pt x="1368" y="350"/>
                </a:lnTo>
                <a:lnTo>
                  <a:pt x="1368" y="350"/>
                </a:lnTo>
                <a:lnTo>
                  <a:pt x="1366" y="352"/>
                </a:lnTo>
                <a:lnTo>
                  <a:pt x="1366" y="352"/>
                </a:lnTo>
                <a:close/>
              </a:path>
            </a:pathLst>
          </a:custGeom>
          <a:solidFill>
            <a:srgbClr val="FFC89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3CA88A-E465-412E-9594-88A4F93E1BDF}"/>
              </a:ext>
            </a:extLst>
          </p:cNvPr>
          <p:cNvGrpSpPr/>
          <p:nvPr/>
        </p:nvGrpSpPr>
        <p:grpSpPr>
          <a:xfrm>
            <a:off x="4871041" y="2804936"/>
            <a:ext cx="2529204" cy="1838586"/>
            <a:chOff x="6618973" y="3870625"/>
            <a:chExt cx="2529204" cy="1838586"/>
          </a:xfrm>
        </p:grpSpPr>
        <p:sp>
          <p:nvSpPr>
            <p:cNvPr id="10" name="Freeform 260">
              <a:extLst>
                <a:ext uri="{FF2B5EF4-FFF2-40B4-BE49-F238E27FC236}">
                  <a16:creationId xmlns:a16="http://schemas.microsoft.com/office/drawing/2014/main" id="{366D6B3B-DB52-4256-803F-3475FE651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698" y="4320628"/>
              <a:ext cx="1133274" cy="1237969"/>
            </a:xfrm>
            <a:custGeom>
              <a:avLst/>
              <a:gdLst>
                <a:gd name="T0" fmla="*/ 856 w 1234"/>
                <a:gd name="T1" fmla="*/ 0 h 1348"/>
                <a:gd name="T2" fmla="*/ 856 w 1234"/>
                <a:gd name="T3" fmla="*/ 0 h 1348"/>
                <a:gd name="T4" fmla="*/ 860 w 1234"/>
                <a:gd name="T5" fmla="*/ 10 h 1348"/>
                <a:gd name="T6" fmla="*/ 874 w 1234"/>
                <a:gd name="T7" fmla="*/ 34 h 1348"/>
                <a:gd name="T8" fmla="*/ 886 w 1234"/>
                <a:gd name="T9" fmla="*/ 48 h 1348"/>
                <a:gd name="T10" fmla="*/ 900 w 1234"/>
                <a:gd name="T11" fmla="*/ 66 h 1348"/>
                <a:gd name="T12" fmla="*/ 916 w 1234"/>
                <a:gd name="T13" fmla="*/ 82 h 1348"/>
                <a:gd name="T14" fmla="*/ 938 w 1234"/>
                <a:gd name="T15" fmla="*/ 100 h 1348"/>
                <a:gd name="T16" fmla="*/ 962 w 1234"/>
                <a:gd name="T17" fmla="*/ 116 h 1348"/>
                <a:gd name="T18" fmla="*/ 988 w 1234"/>
                <a:gd name="T19" fmla="*/ 130 h 1348"/>
                <a:gd name="T20" fmla="*/ 1020 w 1234"/>
                <a:gd name="T21" fmla="*/ 144 h 1348"/>
                <a:gd name="T22" fmla="*/ 1054 w 1234"/>
                <a:gd name="T23" fmla="*/ 152 h 1348"/>
                <a:gd name="T24" fmla="*/ 1074 w 1234"/>
                <a:gd name="T25" fmla="*/ 156 h 1348"/>
                <a:gd name="T26" fmla="*/ 1094 w 1234"/>
                <a:gd name="T27" fmla="*/ 158 h 1348"/>
                <a:gd name="T28" fmla="*/ 1114 w 1234"/>
                <a:gd name="T29" fmla="*/ 158 h 1348"/>
                <a:gd name="T30" fmla="*/ 1136 w 1234"/>
                <a:gd name="T31" fmla="*/ 158 h 1348"/>
                <a:gd name="T32" fmla="*/ 1158 w 1234"/>
                <a:gd name="T33" fmla="*/ 156 h 1348"/>
                <a:gd name="T34" fmla="*/ 1184 w 1234"/>
                <a:gd name="T35" fmla="*/ 154 h 1348"/>
                <a:gd name="T36" fmla="*/ 1208 w 1234"/>
                <a:gd name="T37" fmla="*/ 148 h 1348"/>
                <a:gd name="T38" fmla="*/ 1234 w 1234"/>
                <a:gd name="T39" fmla="*/ 142 h 1348"/>
                <a:gd name="T40" fmla="*/ 1234 w 1234"/>
                <a:gd name="T41" fmla="*/ 142 h 1348"/>
                <a:gd name="T42" fmla="*/ 1188 w 1234"/>
                <a:gd name="T43" fmla="*/ 188 h 1348"/>
                <a:gd name="T44" fmla="*/ 1136 w 1234"/>
                <a:gd name="T45" fmla="*/ 242 h 1348"/>
                <a:gd name="T46" fmla="*/ 1082 w 1234"/>
                <a:gd name="T47" fmla="*/ 302 h 1348"/>
                <a:gd name="T48" fmla="*/ 1024 w 1234"/>
                <a:gd name="T49" fmla="*/ 368 h 1348"/>
                <a:gd name="T50" fmla="*/ 962 w 1234"/>
                <a:gd name="T51" fmla="*/ 438 h 1348"/>
                <a:gd name="T52" fmla="*/ 900 w 1234"/>
                <a:gd name="T53" fmla="*/ 512 h 1348"/>
                <a:gd name="T54" fmla="*/ 836 w 1234"/>
                <a:gd name="T55" fmla="*/ 590 h 1348"/>
                <a:gd name="T56" fmla="*/ 774 w 1234"/>
                <a:gd name="T57" fmla="*/ 672 h 1348"/>
                <a:gd name="T58" fmla="*/ 710 w 1234"/>
                <a:gd name="T59" fmla="*/ 756 h 1348"/>
                <a:gd name="T60" fmla="*/ 650 w 1234"/>
                <a:gd name="T61" fmla="*/ 842 h 1348"/>
                <a:gd name="T62" fmla="*/ 590 w 1234"/>
                <a:gd name="T63" fmla="*/ 928 h 1348"/>
                <a:gd name="T64" fmla="*/ 534 w 1234"/>
                <a:gd name="T65" fmla="*/ 1014 h 1348"/>
                <a:gd name="T66" fmla="*/ 480 w 1234"/>
                <a:gd name="T67" fmla="*/ 1100 h 1348"/>
                <a:gd name="T68" fmla="*/ 432 w 1234"/>
                <a:gd name="T69" fmla="*/ 1184 h 1348"/>
                <a:gd name="T70" fmla="*/ 388 w 1234"/>
                <a:gd name="T71" fmla="*/ 1268 h 1348"/>
                <a:gd name="T72" fmla="*/ 350 w 1234"/>
                <a:gd name="T73" fmla="*/ 1348 h 1348"/>
                <a:gd name="T74" fmla="*/ 350 w 1234"/>
                <a:gd name="T75" fmla="*/ 1348 h 1348"/>
                <a:gd name="T76" fmla="*/ 296 w 1234"/>
                <a:gd name="T77" fmla="*/ 1344 h 1348"/>
                <a:gd name="T78" fmla="*/ 246 w 1234"/>
                <a:gd name="T79" fmla="*/ 1338 h 1348"/>
                <a:gd name="T80" fmla="*/ 204 w 1234"/>
                <a:gd name="T81" fmla="*/ 1330 h 1348"/>
                <a:gd name="T82" fmla="*/ 166 w 1234"/>
                <a:gd name="T83" fmla="*/ 1318 h 1348"/>
                <a:gd name="T84" fmla="*/ 134 w 1234"/>
                <a:gd name="T85" fmla="*/ 1306 h 1348"/>
                <a:gd name="T86" fmla="*/ 104 w 1234"/>
                <a:gd name="T87" fmla="*/ 1290 h 1348"/>
                <a:gd name="T88" fmla="*/ 80 w 1234"/>
                <a:gd name="T89" fmla="*/ 1276 h 1348"/>
                <a:gd name="T90" fmla="*/ 60 w 1234"/>
                <a:gd name="T91" fmla="*/ 1260 h 1348"/>
                <a:gd name="T92" fmla="*/ 44 w 1234"/>
                <a:gd name="T93" fmla="*/ 1244 h 1348"/>
                <a:gd name="T94" fmla="*/ 30 w 1234"/>
                <a:gd name="T95" fmla="*/ 1228 h 1348"/>
                <a:gd name="T96" fmla="*/ 20 w 1234"/>
                <a:gd name="T97" fmla="*/ 1214 h 1348"/>
                <a:gd name="T98" fmla="*/ 12 w 1234"/>
                <a:gd name="T99" fmla="*/ 1202 h 1348"/>
                <a:gd name="T100" fmla="*/ 2 w 1234"/>
                <a:gd name="T101" fmla="*/ 1182 h 1348"/>
                <a:gd name="T102" fmla="*/ 0 w 1234"/>
                <a:gd name="T103" fmla="*/ 1176 h 1348"/>
                <a:gd name="T104" fmla="*/ 856 w 1234"/>
                <a:gd name="T105" fmla="*/ 0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34" h="1348">
                  <a:moveTo>
                    <a:pt x="856" y="0"/>
                  </a:moveTo>
                  <a:lnTo>
                    <a:pt x="856" y="0"/>
                  </a:lnTo>
                  <a:lnTo>
                    <a:pt x="860" y="10"/>
                  </a:lnTo>
                  <a:lnTo>
                    <a:pt x="874" y="34"/>
                  </a:lnTo>
                  <a:lnTo>
                    <a:pt x="886" y="48"/>
                  </a:lnTo>
                  <a:lnTo>
                    <a:pt x="900" y="66"/>
                  </a:lnTo>
                  <a:lnTo>
                    <a:pt x="916" y="82"/>
                  </a:lnTo>
                  <a:lnTo>
                    <a:pt x="938" y="100"/>
                  </a:lnTo>
                  <a:lnTo>
                    <a:pt x="962" y="116"/>
                  </a:lnTo>
                  <a:lnTo>
                    <a:pt x="988" y="130"/>
                  </a:lnTo>
                  <a:lnTo>
                    <a:pt x="1020" y="144"/>
                  </a:lnTo>
                  <a:lnTo>
                    <a:pt x="1054" y="152"/>
                  </a:lnTo>
                  <a:lnTo>
                    <a:pt x="1074" y="156"/>
                  </a:lnTo>
                  <a:lnTo>
                    <a:pt x="1094" y="158"/>
                  </a:lnTo>
                  <a:lnTo>
                    <a:pt x="1114" y="158"/>
                  </a:lnTo>
                  <a:lnTo>
                    <a:pt x="1136" y="158"/>
                  </a:lnTo>
                  <a:lnTo>
                    <a:pt x="1158" y="156"/>
                  </a:lnTo>
                  <a:lnTo>
                    <a:pt x="1184" y="154"/>
                  </a:lnTo>
                  <a:lnTo>
                    <a:pt x="1208" y="148"/>
                  </a:lnTo>
                  <a:lnTo>
                    <a:pt x="1234" y="142"/>
                  </a:lnTo>
                  <a:lnTo>
                    <a:pt x="1234" y="142"/>
                  </a:lnTo>
                  <a:lnTo>
                    <a:pt x="1188" y="188"/>
                  </a:lnTo>
                  <a:lnTo>
                    <a:pt x="1136" y="242"/>
                  </a:lnTo>
                  <a:lnTo>
                    <a:pt x="1082" y="302"/>
                  </a:lnTo>
                  <a:lnTo>
                    <a:pt x="1024" y="368"/>
                  </a:lnTo>
                  <a:lnTo>
                    <a:pt x="962" y="438"/>
                  </a:lnTo>
                  <a:lnTo>
                    <a:pt x="900" y="512"/>
                  </a:lnTo>
                  <a:lnTo>
                    <a:pt x="836" y="590"/>
                  </a:lnTo>
                  <a:lnTo>
                    <a:pt x="774" y="672"/>
                  </a:lnTo>
                  <a:lnTo>
                    <a:pt x="710" y="756"/>
                  </a:lnTo>
                  <a:lnTo>
                    <a:pt x="650" y="842"/>
                  </a:lnTo>
                  <a:lnTo>
                    <a:pt x="590" y="928"/>
                  </a:lnTo>
                  <a:lnTo>
                    <a:pt x="534" y="1014"/>
                  </a:lnTo>
                  <a:lnTo>
                    <a:pt x="480" y="1100"/>
                  </a:lnTo>
                  <a:lnTo>
                    <a:pt x="432" y="1184"/>
                  </a:lnTo>
                  <a:lnTo>
                    <a:pt x="388" y="1268"/>
                  </a:lnTo>
                  <a:lnTo>
                    <a:pt x="350" y="1348"/>
                  </a:lnTo>
                  <a:lnTo>
                    <a:pt x="350" y="1348"/>
                  </a:lnTo>
                  <a:lnTo>
                    <a:pt x="296" y="1344"/>
                  </a:lnTo>
                  <a:lnTo>
                    <a:pt x="246" y="1338"/>
                  </a:lnTo>
                  <a:lnTo>
                    <a:pt x="204" y="1330"/>
                  </a:lnTo>
                  <a:lnTo>
                    <a:pt x="166" y="1318"/>
                  </a:lnTo>
                  <a:lnTo>
                    <a:pt x="134" y="1306"/>
                  </a:lnTo>
                  <a:lnTo>
                    <a:pt x="104" y="1290"/>
                  </a:lnTo>
                  <a:lnTo>
                    <a:pt x="80" y="1276"/>
                  </a:lnTo>
                  <a:lnTo>
                    <a:pt x="60" y="1260"/>
                  </a:lnTo>
                  <a:lnTo>
                    <a:pt x="44" y="1244"/>
                  </a:lnTo>
                  <a:lnTo>
                    <a:pt x="30" y="1228"/>
                  </a:lnTo>
                  <a:lnTo>
                    <a:pt x="20" y="1214"/>
                  </a:lnTo>
                  <a:lnTo>
                    <a:pt x="12" y="1202"/>
                  </a:lnTo>
                  <a:lnTo>
                    <a:pt x="2" y="1182"/>
                  </a:lnTo>
                  <a:lnTo>
                    <a:pt x="0" y="1176"/>
                  </a:lnTo>
                  <a:lnTo>
                    <a:pt x="856" y="0"/>
                  </a:lnTo>
                  <a:close/>
                </a:path>
              </a:pathLst>
            </a:custGeom>
            <a:solidFill>
              <a:srgbClr val="DABD7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5">
              <a:extLst>
                <a:ext uri="{FF2B5EF4-FFF2-40B4-BE49-F238E27FC236}">
                  <a16:creationId xmlns:a16="http://schemas.microsoft.com/office/drawing/2014/main" id="{C96E2FC8-C55B-4143-9132-4A59959CC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2049" y="4853286"/>
              <a:ext cx="473881" cy="332452"/>
            </a:xfrm>
            <a:custGeom>
              <a:avLst/>
              <a:gdLst>
                <a:gd name="T0" fmla="*/ 516 w 516"/>
                <a:gd name="T1" fmla="*/ 252 h 362"/>
                <a:gd name="T2" fmla="*/ 516 w 516"/>
                <a:gd name="T3" fmla="*/ 252 h 362"/>
                <a:gd name="T4" fmla="*/ 504 w 516"/>
                <a:gd name="T5" fmla="*/ 250 h 362"/>
                <a:gd name="T6" fmla="*/ 466 w 516"/>
                <a:gd name="T7" fmla="*/ 242 h 362"/>
                <a:gd name="T8" fmla="*/ 440 w 516"/>
                <a:gd name="T9" fmla="*/ 236 h 362"/>
                <a:gd name="T10" fmla="*/ 410 w 516"/>
                <a:gd name="T11" fmla="*/ 226 h 362"/>
                <a:gd name="T12" fmla="*/ 378 w 516"/>
                <a:gd name="T13" fmla="*/ 214 h 362"/>
                <a:gd name="T14" fmla="*/ 340 w 516"/>
                <a:gd name="T15" fmla="*/ 196 h 362"/>
                <a:gd name="T16" fmla="*/ 340 w 516"/>
                <a:gd name="T17" fmla="*/ 196 h 362"/>
                <a:gd name="T18" fmla="*/ 314 w 516"/>
                <a:gd name="T19" fmla="*/ 182 h 362"/>
                <a:gd name="T20" fmla="*/ 284 w 516"/>
                <a:gd name="T21" fmla="*/ 166 h 362"/>
                <a:gd name="T22" fmla="*/ 256 w 516"/>
                <a:gd name="T23" fmla="*/ 146 h 362"/>
                <a:gd name="T24" fmla="*/ 226 w 516"/>
                <a:gd name="T25" fmla="*/ 124 h 362"/>
                <a:gd name="T26" fmla="*/ 196 w 516"/>
                <a:gd name="T27" fmla="*/ 100 h 362"/>
                <a:gd name="T28" fmla="*/ 166 w 516"/>
                <a:gd name="T29" fmla="*/ 72 h 362"/>
                <a:gd name="T30" fmla="*/ 136 w 516"/>
                <a:gd name="T31" fmla="*/ 42 h 362"/>
                <a:gd name="T32" fmla="*/ 106 w 516"/>
                <a:gd name="T33" fmla="*/ 6 h 362"/>
                <a:gd name="T34" fmla="*/ 106 w 516"/>
                <a:gd name="T35" fmla="*/ 6 h 362"/>
                <a:gd name="T36" fmla="*/ 108 w 516"/>
                <a:gd name="T37" fmla="*/ 0 h 362"/>
                <a:gd name="T38" fmla="*/ 108 w 516"/>
                <a:gd name="T39" fmla="*/ 0 h 362"/>
                <a:gd name="T40" fmla="*/ 0 w 516"/>
                <a:gd name="T41" fmla="*/ 40 h 362"/>
                <a:gd name="T42" fmla="*/ 0 w 516"/>
                <a:gd name="T43" fmla="*/ 40 h 362"/>
                <a:gd name="T44" fmla="*/ 12 w 516"/>
                <a:gd name="T45" fmla="*/ 60 h 362"/>
                <a:gd name="T46" fmla="*/ 44 w 516"/>
                <a:gd name="T47" fmla="*/ 110 h 362"/>
                <a:gd name="T48" fmla="*/ 44 w 516"/>
                <a:gd name="T49" fmla="*/ 110 h 362"/>
                <a:gd name="T50" fmla="*/ 58 w 516"/>
                <a:gd name="T51" fmla="*/ 130 h 362"/>
                <a:gd name="T52" fmla="*/ 72 w 516"/>
                <a:gd name="T53" fmla="*/ 150 h 362"/>
                <a:gd name="T54" fmla="*/ 88 w 516"/>
                <a:gd name="T55" fmla="*/ 168 h 362"/>
                <a:gd name="T56" fmla="*/ 104 w 516"/>
                <a:gd name="T57" fmla="*/ 184 h 362"/>
                <a:gd name="T58" fmla="*/ 140 w 516"/>
                <a:gd name="T59" fmla="*/ 216 h 362"/>
                <a:gd name="T60" fmla="*/ 176 w 516"/>
                <a:gd name="T61" fmla="*/ 244 h 362"/>
                <a:gd name="T62" fmla="*/ 176 w 516"/>
                <a:gd name="T63" fmla="*/ 244 h 362"/>
                <a:gd name="T64" fmla="*/ 202 w 516"/>
                <a:gd name="T65" fmla="*/ 260 h 362"/>
                <a:gd name="T66" fmla="*/ 228 w 516"/>
                <a:gd name="T67" fmla="*/ 276 h 362"/>
                <a:gd name="T68" fmla="*/ 256 w 516"/>
                <a:gd name="T69" fmla="*/ 290 h 362"/>
                <a:gd name="T70" fmla="*/ 282 w 516"/>
                <a:gd name="T71" fmla="*/ 304 h 362"/>
                <a:gd name="T72" fmla="*/ 332 w 516"/>
                <a:gd name="T73" fmla="*/ 324 h 362"/>
                <a:gd name="T74" fmla="*/ 378 w 516"/>
                <a:gd name="T75" fmla="*/ 340 h 362"/>
                <a:gd name="T76" fmla="*/ 418 w 516"/>
                <a:gd name="T77" fmla="*/ 350 h 362"/>
                <a:gd name="T78" fmla="*/ 450 w 516"/>
                <a:gd name="T79" fmla="*/ 358 h 362"/>
                <a:gd name="T80" fmla="*/ 476 w 516"/>
                <a:gd name="T81" fmla="*/ 362 h 362"/>
                <a:gd name="T82" fmla="*/ 396 w 516"/>
                <a:gd name="T83" fmla="*/ 266 h 362"/>
                <a:gd name="T84" fmla="*/ 516 w 516"/>
                <a:gd name="T85" fmla="*/ 25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6" h="362">
                  <a:moveTo>
                    <a:pt x="516" y="252"/>
                  </a:moveTo>
                  <a:lnTo>
                    <a:pt x="516" y="252"/>
                  </a:lnTo>
                  <a:lnTo>
                    <a:pt x="504" y="250"/>
                  </a:lnTo>
                  <a:lnTo>
                    <a:pt x="466" y="242"/>
                  </a:lnTo>
                  <a:lnTo>
                    <a:pt x="440" y="236"/>
                  </a:lnTo>
                  <a:lnTo>
                    <a:pt x="410" y="226"/>
                  </a:lnTo>
                  <a:lnTo>
                    <a:pt x="378" y="214"/>
                  </a:lnTo>
                  <a:lnTo>
                    <a:pt x="340" y="196"/>
                  </a:lnTo>
                  <a:lnTo>
                    <a:pt x="340" y="196"/>
                  </a:lnTo>
                  <a:lnTo>
                    <a:pt x="314" y="182"/>
                  </a:lnTo>
                  <a:lnTo>
                    <a:pt x="284" y="166"/>
                  </a:lnTo>
                  <a:lnTo>
                    <a:pt x="256" y="146"/>
                  </a:lnTo>
                  <a:lnTo>
                    <a:pt x="226" y="124"/>
                  </a:lnTo>
                  <a:lnTo>
                    <a:pt x="196" y="100"/>
                  </a:lnTo>
                  <a:lnTo>
                    <a:pt x="166" y="72"/>
                  </a:lnTo>
                  <a:lnTo>
                    <a:pt x="136" y="42"/>
                  </a:lnTo>
                  <a:lnTo>
                    <a:pt x="106" y="6"/>
                  </a:lnTo>
                  <a:lnTo>
                    <a:pt x="106" y="6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2" y="60"/>
                  </a:lnTo>
                  <a:lnTo>
                    <a:pt x="44" y="110"/>
                  </a:lnTo>
                  <a:lnTo>
                    <a:pt x="44" y="110"/>
                  </a:lnTo>
                  <a:lnTo>
                    <a:pt x="58" y="130"/>
                  </a:lnTo>
                  <a:lnTo>
                    <a:pt x="72" y="150"/>
                  </a:lnTo>
                  <a:lnTo>
                    <a:pt x="88" y="168"/>
                  </a:lnTo>
                  <a:lnTo>
                    <a:pt x="104" y="184"/>
                  </a:lnTo>
                  <a:lnTo>
                    <a:pt x="140" y="216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202" y="260"/>
                  </a:lnTo>
                  <a:lnTo>
                    <a:pt x="228" y="276"/>
                  </a:lnTo>
                  <a:lnTo>
                    <a:pt x="256" y="290"/>
                  </a:lnTo>
                  <a:lnTo>
                    <a:pt x="282" y="304"/>
                  </a:lnTo>
                  <a:lnTo>
                    <a:pt x="332" y="324"/>
                  </a:lnTo>
                  <a:lnTo>
                    <a:pt x="378" y="340"/>
                  </a:lnTo>
                  <a:lnTo>
                    <a:pt x="418" y="350"/>
                  </a:lnTo>
                  <a:lnTo>
                    <a:pt x="450" y="358"/>
                  </a:lnTo>
                  <a:lnTo>
                    <a:pt x="476" y="362"/>
                  </a:lnTo>
                  <a:lnTo>
                    <a:pt x="396" y="266"/>
                  </a:lnTo>
                  <a:lnTo>
                    <a:pt x="516" y="25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C1C24">
                    <a:shade val="30000"/>
                    <a:satMod val="115000"/>
                  </a:srgbClr>
                </a:gs>
                <a:gs pos="50000">
                  <a:srgbClr val="EC1C24">
                    <a:shade val="67500"/>
                    <a:satMod val="115000"/>
                  </a:srgbClr>
                </a:gs>
                <a:gs pos="100000">
                  <a:srgbClr val="EC1C2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66">
              <a:extLst>
                <a:ext uri="{FF2B5EF4-FFF2-40B4-BE49-F238E27FC236}">
                  <a16:creationId xmlns:a16="http://schemas.microsoft.com/office/drawing/2014/main" id="{F06A6682-5FFF-4361-B598-D949E4C0B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2049" y="4853286"/>
              <a:ext cx="312247" cy="224083"/>
            </a:xfrm>
            <a:custGeom>
              <a:avLst/>
              <a:gdLst>
                <a:gd name="T0" fmla="*/ 340 w 340"/>
                <a:gd name="T1" fmla="*/ 196 h 244"/>
                <a:gd name="T2" fmla="*/ 340 w 340"/>
                <a:gd name="T3" fmla="*/ 196 h 244"/>
                <a:gd name="T4" fmla="*/ 314 w 340"/>
                <a:gd name="T5" fmla="*/ 182 h 244"/>
                <a:gd name="T6" fmla="*/ 284 w 340"/>
                <a:gd name="T7" fmla="*/ 166 h 244"/>
                <a:gd name="T8" fmla="*/ 256 w 340"/>
                <a:gd name="T9" fmla="*/ 146 h 244"/>
                <a:gd name="T10" fmla="*/ 226 w 340"/>
                <a:gd name="T11" fmla="*/ 124 h 244"/>
                <a:gd name="T12" fmla="*/ 196 w 340"/>
                <a:gd name="T13" fmla="*/ 100 h 244"/>
                <a:gd name="T14" fmla="*/ 166 w 340"/>
                <a:gd name="T15" fmla="*/ 72 h 244"/>
                <a:gd name="T16" fmla="*/ 136 w 340"/>
                <a:gd name="T17" fmla="*/ 42 h 244"/>
                <a:gd name="T18" fmla="*/ 106 w 340"/>
                <a:gd name="T19" fmla="*/ 6 h 244"/>
                <a:gd name="T20" fmla="*/ 106 w 340"/>
                <a:gd name="T21" fmla="*/ 6 h 244"/>
                <a:gd name="T22" fmla="*/ 108 w 340"/>
                <a:gd name="T23" fmla="*/ 0 h 244"/>
                <a:gd name="T24" fmla="*/ 108 w 340"/>
                <a:gd name="T25" fmla="*/ 0 h 244"/>
                <a:gd name="T26" fmla="*/ 0 w 340"/>
                <a:gd name="T27" fmla="*/ 40 h 244"/>
                <a:gd name="T28" fmla="*/ 0 w 340"/>
                <a:gd name="T29" fmla="*/ 40 h 244"/>
                <a:gd name="T30" fmla="*/ 12 w 340"/>
                <a:gd name="T31" fmla="*/ 60 h 244"/>
                <a:gd name="T32" fmla="*/ 44 w 340"/>
                <a:gd name="T33" fmla="*/ 110 h 244"/>
                <a:gd name="T34" fmla="*/ 44 w 340"/>
                <a:gd name="T35" fmla="*/ 110 h 244"/>
                <a:gd name="T36" fmla="*/ 58 w 340"/>
                <a:gd name="T37" fmla="*/ 130 h 244"/>
                <a:gd name="T38" fmla="*/ 72 w 340"/>
                <a:gd name="T39" fmla="*/ 150 h 244"/>
                <a:gd name="T40" fmla="*/ 88 w 340"/>
                <a:gd name="T41" fmla="*/ 168 h 244"/>
                <a:gd name="T42" fmla="*/ 104 w 340"/>
                <a:gd name="T43" fmla="*/ 184 h 244"/>
                <a:gd name="T44" fmla="*/ 140 w 340"/>
                <a:gd name="T45" fmla="*/ 216 h 244"/>
                <a:gd name="T46" fmla="*/ 176 w 340"/>
                <a:gd name="T47" fmla="*/ 244 h 244"/>
                <a:gd name="T48" fmla="*/ 176 w 340"/>
                <a:gd name="T49" fmla="*/ 244 h 244"/>
                <a:gd name="T50" fmla="*/ 208 w 340"/>
                <a:gd name="T51" fmla="*/ 232 h 244"/>
                <a:gd name="T52" fmla="*/ 246 w 340"/>
                <a:gd name="T53" fmla="*/ 220 h 244"/>
                <a:gd name="T54" fmla="*/ 290 w 340"/>
                <a:gd name="T55" fmla="*/ 208 h 244"/>
                <a:gd name="T56" fmla="*/ 340 w 340"/>
                <a:gd name="T57" fmla="*/ 196 h 244"/>
                <a:gd name="T58" fmla="*/ 340 w 340"/>
                <a:gd name="T59" fmla="*/ 19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0" h="244">
                  <a:moveTo>
                    <a:pt x="340" y="196"/>
                  </a:moveTo>
                  <a:lnTo>
                    <a:pt x="340" y="196"/>
                  </a:lnTo>
                  <a:lnTo>
                    <a:pt x="314" y="182"/>
                  </a:lnTo>
                  <a:lnTo>
                    <a:pt x="284" y="166"/>
                  </a:lnTo>
                  <a:lnTo>
                    <a:pt x="256" y="146"/>
                  </a:lnTo>
                  <a:lnTo>
                    <a:pt x="226" y="124"/>
                  </a:lnTo>
                  <a:lnTo>
                    <a:pt x="196" y="100"/>
                  </a:lnTo>
                  <a:lnTo>
                    <a:pt x="166" y="72"/>
                  </a:lnTo>
                  <a:lnTo>
                    <a:pt x="136" y="42"/>
                  </a:lnTo>
                  <a:lnTo>
                    <a:pt x="106" y="6"/>
                  </a:lnTo>
                  <a:lnTo>
                    <a:pt x="106" y="6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2" y="60"/>
                  </a:lnTo>
                  <a:lnTo>
                    <a:pt x="44" y="110"/>
                  </a:lnTo>
                  <a:lnTo>
                    <a:pt x="44" y="110"/>
                  </a:lnTo>
                  <a:lnTo>
                    <a:pt x="58" y="130"/>
                  </a:lnTo>
                  <a:lnTo>
                    <a:pt x="72" y="150"/>
                  </a:lnTo>
                  <a:lnTo>
                    <a:pt x="88" y="168"/>
                  </a:lnTo>
                  <a:lnTo>
                    <a:pt x="104" y="184"/>
                  </a:lnTo>
                  <a:lnTo>
                    <a:pt x="140" y="216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208" y="232"/>
                  </a:lnTo>
                  <a:lnTo>
                    <a:pt x="246" y="220"/>
                  </a:lnTo>
                  <a:lnTo>
                    <a:pt x="290" y="208"/>
                  </a:lnTo>
                  <a:lnTo>
                    <a:pt x="340" y="196"/>
                  </a:lnTo>
                  <a:lnTo>
                    <a:pt x="340" y="196"/>
                  </a:lnTo>
                  <a:close/>
                </a:path>
              </a:pathLst>
            </a:custGeom>
            <a:solidFill>
              <a:schemeClr val="tx1">
                <a:alpha val="2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35">
              <a:extLst>
                <a:ext uri="{FF2B5EF4-FFF2-40B4-BE49-F238E27FC236}">
                  <a16:creationId xmlns:a16="http://schemas.microsoft.com/office/drawing/2014/main" id="{76922349-9205-49E3-90D4-16BF63217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7548" y="4302261"/>
              <a:ext cx="1179193" cy="997355"/>
            </a:xfrm>
            <a:custGeom>
              <a:avLst/>
              <a:gdLst>
                <a:gd name="T0" fmla="*/ 1050 w 1284"/>
                <a:gd name="T1" fmla="*/ 0 h 1086"/>
                <a:gd name="T2" fmla="*/ 634 w 1284"/>
                <a:gd name="T3" fmla="*/ 28 h 1086"/>
                <a:gd name="T4" fmla="*/ 630 w 1284"/>
                <a:gd name="T5" fmla="*/ 30 h 1086"/>
                <a:gd name="T6" fmla="*/ 492 w 1284"/>
                <a:gd name="T7" fmla="*/ 42 h 1086"/>
                <a:gd name="T8" fmla="*/ 290 w 1284"/>
                <a:gd name="T9" fmla="*/ 68 h 1086"/>
                <a:gd name="T10" fmla="*/ 176 w 1284"/>
                <a:gd name="T11" fmla="*/ 88 h 1086"/>
                <a:gd name="T12" fmla="*/ 122 w 1284"/>
                <a:gd name="T13" fmla="*/ 102 h 1086"/>
                <a:gd name="T14" fmla="*/ 118 w 1284"/>
                <a:gd name="T15" fmla="*/ 106 h 1086"/>
                <a:gd name="T16" fmla="*/ 96 w 1284"/>
                <a:gd name="T17" fmla="*/ 134 h 1086"/>
                <a:gd name="T18" fmla="*/ 76 w 1284"/>
                <a:gd name="T19" fmla="*/ 172 h 1086"/>
                <a:gd name="T20" fmla="*/ 54 w 1284"/>
                <a:gd name="T21" fmla="*/ 228 h 1086"/>
                <a:gd name="T22" fmla="*/ 34 w 1284"/>
                <a:gd name="T23" fmla="*/ 304 h 1086"/>
                <a:gd name="T24" fmla="*/ 16 w 1284"/>
                <a:gd name="T25" fmla="*/ 408 h 1086"/>
                <a:gd name="T26" fmla="*/ 4 w 1284"/>
                <a:gd name="T27" fmla="*/ 538 h 1086"/>
                <a:gd name="T28" fmla="*/ 0 w 1284"/>
                <a:gd name="T29" fmla="*/ 614 h 1086"/>
                <a:gd name="T30" fmla="*/ 8 w 1284"/>
                <a:gd name="T31" fmla="*/ 668 h 1086"/>
                <a:gd name="T32" fmla="*/ 34 w 1284"/>
                <a:gd name="T33" fmla="*/ 736 h 1086"/>
                <a:gd name="T34" fmla="*/ 78 w 1284"/>
                <a:gd name="T35" fmla="*/ 808 h 1086"/>
                <a:gd name="T36" fmla="*/ 144 w 1284"/>
                <a:gd name="T37" fmla="*/ 882 h 1086"/>
                <a:gd name="T38" fmla="*/ 186 w 1284"/>
                <a:gd name="T39" fmla="*/ 918 h 1086"/>
                <a:gd name="T40" fmla="*/ 234 w 1284"/>
                <a:gd name="T41" fmla="*/ 952 h 1086"/>
                <a:gd name="T42" fmla="*/ 288 w 1284"/>
                <a:gd name="T43" fmla="*/ 984 h 1086"/>
                <a:gd name="T44" fmla="*/ 348 w 1284"/>
                <a:gd name="T45" fmla="*/ 1014 h 1086"/>
                <a:gd name="T46" fmla="*/ 414 w 1284"/>
                <a:gd name="T47" fmla="*/ 1038 h 1086"/>
                <a:gd name="T48" fmla="*/ 488 w 1284"/>
                <a:gd name="T49" fmla="*/ 1060 h 1086"/>
                <a:gd name="T50" fmla="*/ 570 w 1284"/>
                <a:gd name="T51" fmla="*/ 1076 h 1086"/>
                <a:gd name="T52" fmla="*/ 658 w 1284"/>
                <a:gd name="T53" fmla="*/ 1086 h 1086"/>
                <a:gd name="T54" fmla="*/ 676 w 1284"/>
                <a:gd name="T55" fmla="*/ 1084 h 1086"/>
                <a:gd name="T56" fmla="*/ 678 w 1284"/>
                <a:gd name="T57" fmla="*/ 1084 h 1086"/>
                <a:gd name="T58" fmla="*/ 724 w 1284"/>
                <a:gd name="T59" fmla="*/ 1076 h 1086"/>
                <a:gd name="T60" fmla="*/ 808 w 1284"/>
                <a:gd name="T61" fmla="*/ 1052 h 1086"/>
                <a:gd name="T62" fmla="*/ 884 w 1284"/>
                <a:gd name="T63" fmla="*/ 1022 h 1086"/>
                <a:gd name="T64" fmla="*/ 952 w 1284"/>
                <a:gd name="T65" fmla="*/ 988 h 1086"/>
                <a:gd name="T66" fmla="*/ 1012 w 1284"/>
                <a:gd name="T67" fmla="*/ 950 h 1086"/>
                <a:gd name="T68" fmla="*/ 1066 w 1284"/>
                <a:gd name="T69" fmla="*/ 910 h 1086"/>
                <a:gd name="T70" fmla="*/ 1112 w 1284"/>
                <a:gd name="T71" fmla="*/ 868 h 1086"/>
                <a:gd name="T72" fmla="*/ 1168 w 1284"/>
                <a:gd name="T73" fmla="*/ 804 h 1086"/>
                <a:gd name="T74" fmla="*/ 1224 w 1284"/>
                <a:gd name="T75" fmla="*/ 722 h 1086"/>
                <a:gd name="T76" fmla="*/ 1260 w 1284"/>
                <a:gd name="T77" fmla="*/ 652 h 1086"/>
                <a:gd name="T78" fmla="*/ 1278 w 1284"/>
                <a:gd name="T79" fmla="*/ 604 h 1086"/>
                <a:gd name="T80" fmla="*/ 1284 w 1284"/>
                <a:gd name="T81" fmla="*/ 586 h 1086"/>
                <a:gd name="T82" fmla="*/ 1284 w 1284"/>
                <a:gd name="T83" fmla="*/ 520 h 1086"/>
                <a:gd name="T84" fmla="*/ 1278 w 1284"/>
                <a:gd name="T85" fmla="*/ 446 h 1086"/>
                <a:gd name="T86" fmla="*/ 1264 w 1284"/>
                <a:gd name="T87" fmla="*/ 358 h 1086"/>
                <a:gd name="T88" fmla="*/ 1238 w 1284"/>
                <a:gd name="T89" fmla="*/ 260 h 1086"/>
                <a:gd name="T90" fmla="*/ 1208 w 1284"/>
                <a:gd name="T91" fmla="*/ 188 h 1086"/>
                <a:gd name="T92" fmla="*/ 1182 w 1284"/>
                <a:gd name="T93" fmla="*/ 140 h 1086"/>
                <a:gd name="T94" fmla="*/ 1152 w 1284"/>
                <a:gd name="T95" fmla="*/ 96 h 1086"/>
                <a:gd name="T96" fmla="*/ 1116 w 1284"/>
                <a:gd name="T97" fmla="*/ 54 h 1086"/>
                <a:gd name="T98" fmla="*/ 1074 w 1284"/>
                <a:gd name="T99" fmla="*/ 16 h 1086"/>
                <a:gd name="T100" fmla="*/ 1050 w 1284"/>
                <a:gd name="T101" fmla="*/ 0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84" h="1086">
                  <a:moveTo>
                    <a:pt x="1050" y="0"/>
                  </a:moveTo>
                  <a:lnTo>
                    <a:pt x="1050" y="0"/>
                  </a:lnTo>
                  <a:lnTo>
                    <a:pt x="822" y="14"/>
                  </a:lnTo>
                  <a:lnTo>
                    <a:pt x="634" y="28"/>
                  </a:lnTo>
                  <a:lnTo>
                    <a:pt x="634" y="28"/>
                  </a:lnTo>
                  <a:lnTo>
                    <a:pt x="630" y="30"/>
                  </a:lnTo>
                  <a:lnTo>
                    <a:pt x="630" y="30"/>
                  </a:lnTo>
                  <a:lnTo>
                    <a:pt x="492" y="42"/>
                  </a:lnTo>
                  <a:lnTo>
                    <a:pt x="380" y="56"/>
                  </a:lnTo>
                  <a:lnTo>
                    <a:pt x="290" y="68"/>
                  </a:lnTo>
                  <a:lnTo>
                    <a:pt x="224" y="80"/>
                  </a:lnTo>
                  <a:lnTo>
                    <a:pt x="176" y="88"/>
                  </a:lnTo>
                  <a:lnTo>
                    <a:pt x="144" y="96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18" y="106"/>
                  </a:lnTo>
                  <a:lnTo>
                    <a:pt x="104" y="122"/>
                  </a:lnTo>
                  <a:lnTo>
                    <a:pt x="96" y="134"/>
                  </a:lnTo>
                  <a:lnTo>
                    <a:pt x="86" y="152"/>
                  </a:lnTo>
                  <a:lnTo>
                    <a:pt x="76" y="172"/>
                  </a:lnTo>
                  <a:lnTo>
                    <a:pt x="66" y="198"/>
                  </a:lnTo>
                  <a:lnTo>
                    <a:pt x="54" y="228"/>
                  </a:lnTo>
                  <a:lnTo>
                    <a:pt x="44" y="264"/>
                  </a:lnTo>
                  <a:lnTo>
                    <a:pt x="34" y="304"/>
                  </a:lnTo>
                  <a:lnTo>
                    <a:pt x="24" y="352"/>
                  </a:lnTo>
                  <a:lnTo>
                    <a:pt x="16" y="408"/>
                  </a:lnTo>
                  <a:lnTo>
                    <a:pt x="8" y="468"/>
                  </a:lnTo>
                  <a:lnTo>
                    <a:pt x="4" y="538"/>
                  </a:lnTo>
                  <a:lnTo>
                    <a:pt x="0" y="614"/>
                  </a:lnTo>
                  <a:lnTo>
                    <a:pt x="0" y="614"/>
                  </a:lnTo>
                  <a:lnTo>
                    <a:pt x="2" y="640"/>
                  </a:lnTo>
                  <a:lnTo>
                    <a:pt x="8" y="668"/>
                  </a:lnTo>
                  <a:lnTo>
                    <a:pt x="18" y="702"/>
                  </a:lnTo>
                  <a:lnTo>
                    <a:pt x="34" y="736"/>
                  </a:lnTo>
                  <a:lnTo>
                    <a:pt x="54" y="772"/>
                  </a:lnTo>
                  <a:lnTo>
                    <a:pt x="78" y="808"/>
                  </a:lnTo>
                  <a:lnTo>
                    <a:pt x="110" y="846"/>
                  </a:lnTo>
                  <a:lnTo>
                    <a:pt x="144" y="882"/>
                  </a:lnTo>
                  <a:lnTo>
                    <a:pt x="164" y="900"/>
                  </a:lnTo>
                  <a:lnTo>
                    <a:pt x="186" y="918"/>
                  </a:lnTo>
                  <a:lnTo>
                    <a:pt x="210" y="936"/>
                  </a:lnTo>
                  <a:lnTo>
                    <a:pt x="234" y="952"/>
                  </a:lnTo>
                  <a:lnTo>
                    <a:pt x="260" y="968"/>
                  </a:lnTo>
                  <a:lnTo>
                    <a:pt x="288" y="984"/>
                  </a:lnTo>
                  <a:lnTo>
                    <a:pt x="318" y="1000"/>
                  </a:lnTo>
                  <a:lnTo>
                    <a:pt x="348" y="1014"/>
                  </a:lnTo>
                  <a:lnTo>
                    <a:pt x="380" y="1026"/>
                  </a:lnTo>
                  <a:lnTo>
                    <a:pt x="414" y="1038"/>
                  </a:lnTo>
                  <a:lnTo>
                    <a:pt x="450" y="1050"/>
                  </a:lnTo>
                  <a:lnTo>
                    <a:pt x="488" y="1060"/>
                  </a:lnTo>
                  <a:lnTo>
                    <a:pt x="528" y="1068"/>
                  </a:lnTo>
                  <a:lnTo>
                    <a:pt x="570" y="1076"/>
                  </a:lnTo>
                  <a:lnTo>
                    <a:pt x="612" y="1082"/>
                  </a:lnTo>
                  <a:lnTo>
                    <a:pt x="658" y="1086"/>
                  </a:lnTo>
                  <a:lnTo>
                    <a:pt x="658" y="1086"/>
                  </a:lnTo>
                  <a:lnTo>
                    <a:pt x="676" y="1084"/>
                  </a:lnTo>
                  <a:lnTo>
                    <a:pt x="676" y="1084"/>
                  </a:lnTo>
                  <a:lnTo>
                    <a:pt x="678" y="1084"/>
                  </a:lnTo>
                  <a:lnTo>
                    <a:pt x="678" y="1084"/>
                  </a:lnTo>
                  <a:lnTo>
                    <a:pt x="724" y="1076"/>
                  </a:lnTo>
                  <a:lnTo>
                    <a:pt x="766" y="1064"/>
                  </a:lnTo>
                  <a:lnTo>
                    <a:pt x="808" y="1052"/>
                  </a:lnTo>
                  <a:lnTo>
                    <a:pt x="848" y="1038"/>
                  </a:lnTo>
                  <a:lnTo>
                    <a:pt x="884" y="1022"/>
                  </a:lnTo>
                  <a:lnTo>
                    <a:pt x="920" y="1006"/>
                  </a:lnTo>
                  <a:lnTo>
                    <a:pt x="952" y="988"/>
                  </a:lnTo>
                  <a:lnTo>
                    <a:pt x="984" y="970"/>
                  </a:lnTo>
                  <a:lnTo>
                    <a:pt x="1012" y="950"/>
                  </a:lnTo>
                  <a:lnTo>
                    <a:pt x="1040" y="930"/>
                  </a:lnTo>
                  <a:lnTo>
                    <a:pt x="1066" y="910"/>
                  </a:lnTo>
                  <a:lnTo>
                    <a:pt x="1090" y="890"/>
                  </a:lnTo>
                  <a:lnTo>
                    <a:pt x="1112" y="868"/>
                  </a:lnTo>
                  <a:lnTo>
                    <a:pt x="1132" y="846"/>
                  </a:lnTo>
                  <a:lnTo>
                    <a:pt x="1168" y="804"/>
                  </a:lnTo>
                  <a:lnTo>
                    <a:pt x="1200" y="762"/>
                  </a:lnTo>
                  <a:lnTo>
                    <a:pt x="1224" y="722"/>
                  </a:lnTo>
                  <a:lnTo>
                    <a:pt x="1244" y="686"/>
                  </a:lnTo>
                  <a:lnTo>
                    <a:pt x="1260" y="652"/>
                  </a:lnTo>
                  <a:lnTo>
                    <a:pt x="1272" y="626"/>
                  </a:lnTo>
                  <a:lnTo>
                    <a:pt x="1278" y="604"/>
                  </a:lnTo>
                  <a:lnTo>
                    <a:pt x="1284" y="586"/>
                  </a:lnTo>
                  <a:lnTo>
                    <a:pt x="1284" y="586"/>
                  </a:lnTo>
                  <a:lnTo>
                    <a:pt x="1284" y="568"/>
                  </a:lnTo>
                  <a:lnTo>
                    <a:pt x="1284" y="520"/>
                  </a:lnTo>
                  <a:lnTo>
                    <a:pt x="1282" y="486"/>
                  </a:lnTo>
                  <a:lnTo>
                    <a:pt x="1278" y="446"/>
                  </a:lnTo>
                  <a:lnTo>
                    <a:pt x="1272" y="404"/>
                  </a:lnTo>
                  <a:lnTo>
                    <a:pt x="1264" y="358"/>
                  </a:lnTo>
                  <a:lnTo>
                    <a:pt x="1252" y="310"/>
                  </a:lnTo>
                  <a:lnTo>
                    <a:pt x="1238" y="260"/>
                  </a:lnTo>
                  <a:lnTo>
                    <a:pt x="1218" y="212"/>
                  </a:lnTo>
                  <a:lnTo>
                    <a:pt x="1208" y="188"/>
                  </a:lnTo>
                  <a:lnTo>
                    <a:pt x="1196" y="164"/>
                  </a:lnTo>
                  <a:lnTo>
                    <a:pt x="1182" y="140"/>
                  </a:lnTo>
                  <a:lnTo>
                    <a:pt x="1168" y="118"/>
                  </a:lnTo>
                  <a:lnTo>
                    <a:pt x="1152" y="96"/>
                  </a:lnTo>
                  <a:lnTo>
                    <a:pt x="1134" y="74"/>
                  </a:lnTo>
                  <a:lnTo>
                    <a:pt x="1116" y="54"/>
                  </a:lnTo>
                  <a:lnTo>
                    <a:pt x="1094" y="34"/>
                  </a:lnTo>
                  <a:lnTo>
                    <a:pt x="1074" y="16"/>
                  </a:lnTo>
                  <a:lnTo>
                    <a:pt x="1050" y="0"/>
                  </a:lnTo>
                  <a:lnTo>
                    <a:pt x="105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10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36">
              <a:extLst>
                <a:ext uri="{FF2B5EF4-FFF2-40B4-BE49-F238E27FC236}">
                  <a16:creationId xmlns:a16="http://schemas.microsoft.com/office/drawing/2014/main" id="{629B4A15-55DE-413E-95A1-11F1A18CA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7548" y="4327975"/>
              <a:ext cx="639189" cy="971640"/>
            </a:xfrm>
            <a:custGeom>
              <a:avLst/>
              <a:gdLst>
                <a:gd name="T0" fmla="*/ 634 w 696"/>
                <a:gd name="T1" fmla="*/ 0 h 1058"/>
                <a:gd name="T2" fmla="*/ 630 w 696"/>
                <a:gd name="T3" fmla="*/ 2 h 1058"/>
                <a:gd name="T4" fmla="*/ 380 w 696"/>
                <a:gd name="T5" fmla="*/ 28 h 1058"/>
                <a:gd name="T6" fmla="*/ 224 w 696"/>
                <a:gd name="T7" fmla="*/ 52 h 1058"/>
                <a:gd name="T8" fmla="*/ 144 w 696"/>
                <a:gd name="T9" fmla="*/ 68 h 1058"/>
                <a:gd name="T10" fmla="*/ 122 w 696"/>
                <a:gd name="T11" fmla="*/ 74 h 1058"/>
                <a:gd name="T12" fmla="*/ 104 w 696"/>
                <a:gd name="T13" fmla="*/ 94 h 1058"/>
                <a:gd name="T14" fmla="*/ 86 w 696"/>
                <a:gd name="T15" fmla="*/ 124 h 1058"/>
                <a:gd name="T16" fmla="*/ 66 w 696"/>
                <a:gd name="T17" fmla="*/ 170 h 1058"/>
                <a:gd name="T18" fmla="*/ 44 w 696"/>
                <a:gd name="T19" fmla="*/ 236 h 1058"/>
                <a:gd name="T20" fmla="*/ 24 w 696"/>
                <a:gd name="T21" fmla="*/ 324 h 1058"/>
                <a:gd name="T22" fmla="*/ 8 w 696"/>
                <a:gd name="T23" fmla="*/ 440 h 1058"/>
                <a:gd name="T24" fmla="*/ 0 w 696"/>
                <a:gd name="T25" fmla="*/ 586 h 1058"/>
                <a:gd name="T26" fmla="*/ 2 w 696"/>
                <a:gd name="T27" fmla="*/ 612 h 1058"/>
                <a:gd name="T28" fmla="*/ 18 w 696"/>
                <a:gd name="T29" fmla="*/ 674 h 1058"/>
                <a:gd name="T30" fmla="*/ 54 w 696"/>
                <a:gd name="T31" fmla="*/ 744 h 1058"/>
                <a:gd name="T32" fmla="*/ 110 w 696"/>
                <a:gd name="T33" fmla="*/ 818 h 1058"/>
                <a:gd name="T34" fmla="*/ 164 w 696"/>
                <a:gd name="T35" fmla="*/ 872 h 1058"/>
                <a:gd name="T36" fmla="*/ 210 w 696"/>
                <a:gd name="T37" fmla="*/ 908 h 1058"/>
                <a:gd name="T38" fmla="*/ 260 w 696"/>
                <a:gd name="T39" fmla="*/ 940 h 1058"/>
                <a:gd name="T40" fmla="*/ 318 w 696"/>
                <a:gd name="T41" fmla="*/ 972 h 1058"/>
                <a:gd name="T42" fmla="*/ 380 w 696"/>
                <a:gd name="T43" fmla="*/ 998 h 1058"/>
                <a:gd name="T44" fmla="*/ 450 w 696"/>
                <a:gd name="T45" fmla="*/ 1022 h 1058"/>
                <a:gd name="T46" fmla="*/ 528 w 696"/>
                <a:gd name="T47" fmla="*/ 1040 h 1058"/>
                <a:gd name="T48" fmla="*/ 612 w 696"/>
                <a:gd name="T49" fmla="*/ 1054 h 1058"/>
                <a:gd name="T50" fmla="*/ 658 w 696"/>
                <a:gd name="T51" fmla="*/ 1058 h 1058"/>
                <a:gd name="T52" fmla="*/ 676 w 696"/>
                <a:gd name="T53" fmla="*/ 1056 h 1058"/>
                <a:gd name="T54" fmla="*/ 678 w 696"/>
                <a:gd name="T55" fmla="*/ 1056 h 1058"/>
                <a:gd name="T56" fmla="*/ 690 w 696"/>
                <a:gd name="T57" fmla="*/ 878 h 1058"/>
                <a:gd name="T58" fmla="*/ 696 w 696"/>
                <a:gd name="T59" fmla="*/ 620 h 1058"/>
                <a:gd name="T60" fmla="*/ 692 w 696"/>
                <a:gd name="T61" fmla="*/ 472 h 1058"/>
                <a:gd name="T62" fmla="*/ 682 w 696"/>
                <a:gd name="T63" fmla="*/ 316 h 1058"/>
                <a:gd name="T64" fmla="*/ 662 w 696"/>
                <a:gd name="T65" fmla="*/ 158 h 1058"/>
                <a:gd name="T66" fmla="*/ 634 w 696"/>
                <a:gd name="T67" fmla="*/ 0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6" h="1058">
                  <a:moveTo>
                    <a:pt x="634" y="0"/>
                  </a:moveTo>
                  <a:lnTo>
                    <a:pt x="634" y="0"/>
                  </a:lnTo>
                  <a:lnTo>
                    <a:pt x="630" y="2"/>
                  </a:lnTo>
                  <a:lnTo>
                    <a:pt x="630" y="2"/>
                  </a:lnTo>
                  <a:lnTo>
                    <a:pt x="492" y="14"/>
                  </a:lnTo>
                  <a:lnTo>
                    <a:pt x="380" y="28"/>
                  </a:lnTo>
                  <a:lnTo>
                    <a:pt x="290" y="40"/>
                  </a:lnTo>
                  <a:lnTo>
                    <a:pt x="224" y="52"/>
                  </a:lnTo>
                  <a:lnTo>
                    <a:pt x="176" y="60"/>
                  </a:lnTo>
                  <a:lnTo>
                    <a:pt x="144" y="68"/>
                  </a:lnTo>
                  <a:lnTo>
                    <a:pt x="122" y="74"/>
                  </a:lnTo>
                  <a:lnTo>
                    <a:pt x="122" y="74"/>
                  </a:lnTo>
                  <a:lnTo>
                    <a:pt x="118" y="78"/>
                  </a:lnTo>
                  <a:lnTo>
                    <a:pt x="104" y="94"/>
                  </a:lnTo>
                  <a:lnTo>
                    <a:pt x="96" y="106"/>
                  </a:lnTo>
                  <a:lnTo>
                    <a:pt x="86" y="124"/>
                  </a:lnTo>
                  <a:lnTo>
                    <a:pt x="76" y="144"/>
                  </a:lnTo>
                  <a:lnTo>
                    <a:pt x="66" y="170"/>
                  </a:lnTo>
                  <a:lnTo>
                    <a:pt x="54" y="200"/>
                  </a:lnTo>
                  <a:lnTo>
                    <a:pt x="44" y="236"/>
                  </a:lnTo>
                  <a:lnTo>
                    <a:pt x="34" y="276"/>
                  </a:lnTo>
                  <a:lnTo>
                    <a:pt x="24" y="324"/>
                  </a:lnTo>
                  <a:lnTo>
                    <a:pt x="16" y="380"/>
                  </a:lnTo>
                  <a:lnTo>
                    <a:pt x="8" y="440"/>
                  </a:lnTo>
                  <a:lnTo>
                    <a:pt x="4" y="510"/>
                  </a:lnTo>
                  <a:lnTo>
                    <a:pt x="0" y="586"/>
                  </a:lnTo>
                  <a:lnTo>
                    <a:pt x="0" y="586"/>
                  </a:lnTo>
                  <a:lnTo>
                    <a:pt x="2" y="612"/>
                  </a:lnTo>
                  <a:lnTo>
                    <a:pt x="8" y="640"/>
                  </a:lnTo>
                  <a:lnTo>
                    <a:pt x="18" y="674"/>
                  </a:lnTo>
                  <a:lnTo>
                    <a:pt x="34" y="708"/>
                  </a:lnTo>
                  <a:lnTo>
                    <a:pt x="54" y="744"/>
                  </a:lnTo>
                  <a:lnTo>
                    <a:pt x="78" y="780"/>
                  </a:lnTo>
                  <a:lnTo>
                    <a:pt x="110" y="818"/>
                  </a:lnTo>
                  <a:lnTo>
                    <a:pt x="144" y="854"/>
                  </a:lnTo>
                  <a:lnTo>
                    <a:pt x="164" y="872"/>
                  </a:lnTo>
                  <a:lnTo>
                    <a:pt x="186" y="890"/>
                  </a:lnTo>
                  <a:lnTo>
                    <a:pt x="210" y="908"/>
                  </a:lnTo>
                  <a:lnTo>
                    <a:pt x="234" y="924"/>
                  </a:lnTo>
                  <a:lnTo>
                    <a:pt x="260" y="940"/>
                  </a:lnTo>
                  <a:lnTo>
                    <a:pt x="288" y="956"/>
                  </a:lnTo>
                  <a:lnTo>
                    <a:pt x="318" y="972"/>
                  </a:lnTo>
                  <a:lnTo>
                    <a:pt x="348" y="986"/>
                  </a:lnTo>
                  <a:lnTo>
                    <a:pt x="380" y="998"/>
                  </a:lnTo>
                  <a:lnTo>
                    <a:pt x="414" y="1010"/>
                  </a:lnTo>
                  <a:lnTo>
                    <a:pt x="450" y="1022"/>
                  </a:lnTo>
                  <a:lnTo>
                    <a:pt x="488" y="1032"/>
                  </a:lnTo>
                  <a:lnTo>
                    <a:pt x="528" y="1040"/>
                  </a:lnTo>
                  <a:lnTo>
                    <a:pt x="570" y="1048"/>
                  </a:lnTo>
                  <a:lnTo>
                    <a:pt x="612" y="1054"/>
                  </a:lnTo>
                  <a:lnTo>
                    <a:pt x="658" y="1058"/>
                  </a:lnTo>
                  <a:lnTo>
                    <a:pt x="658" y="1058"/>
                  </a:lnTo>
                  <a:lnTo>
                    <a:pt x="676" y="1056"/>
                  </a:lnTo>
                  <a:lnTo>
                    <a:pt x="676" y="1056"/>
                  </a:lnTo>
                  <a:lnTo>
                    <a:pt x="678" y="1056"/>
                  </a:lnTo>
                  <a:lnTo>
                    <a:pt x="678" y="1056"/>
                  </a:lnTo>
                  <a:lnTo>
                    <a:pt x="684" y="978"/>
                  </a:lnTo>
                  <a:lnTo>
                    <a:pt x="690" y="878"/>
                  </a:lnTo>
                  <a:lnTo>
                    <a:pt x="696" y="756"/>
                  </a:lnTo>
                  <a:lnTo>
                    <a:pt x="696" y="620"/>
                  </a:lnTo>
                  <a:lnTo>
                    <a:pt x="696" y="548"/>
                  </a:lnTo>
                  <a:lnTo>
                    <a:pt x="692" y="472"/>
                  </a:lnTo>
                  <a:lnTo>
                    <a:pt x="688" y="396"/>
                  </a:lnTo>
                  <a:lnTo>
                    <a:pt x="682" y="316"/>
                  </a:lnTo>
                  <a:lnTo>
                    <a:pt x="674" y="238"/>
                  </a:lnTo>
                  <a:lnTo>
                    <a:pt x="662" y="158"/>
                  </a:lnTo>
                  <a:lnTo>
                    <a:pt x="650" y="80"/>
                  </a:lnTo>
                  <a:lnTo>
                    <a:pt x="634" y="0"/>
                  </a:lnTo>
                  <a:lnTo>
                    <a:pt x="63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10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37">
              <a:extLst>
                <a:ext uri="{FF2B5EF4-FFF2-40B4-BE49-F238E27FC236}">
                  <a16:creationId xmlns:a16="http://schemas.microsoft.com/office/drawing/2014/main" id="{C8F0E051-7AA1-4D6F-A7F4-39013B854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8568" y="4755938"/>
              <a:ext cx="600617" cy="532657"/>
            </a:xfrm>
            <a:custGeom>
              <a:avLst/>
              <a:gdLst>
                <a:gd name="T0" fmla="*/ 646 w 654"/>
                <a:gd name="T1" fmla="*/ 580 h 580"/>
                <a:gd name="T2" fmla="*/ 552 w 654"/>
                <a:gd name="T3" fmla="*/ 568 h 580"/>
                <a:gd name="T4" fmla="*/ 468 w 654"/>
                <a:gd name="T5" fmla="*/ 550 h 580"/>
                <a:gd name="T6" fmla="*/ 392 w 654"/>
                <a:gd name="T7" fmla="*/ 528 h 580"/>
                <a:gd name="T8" fmla="*/ 326 w 654"/>
                <a:gd name="T9" fmla="*/ 502 h 580"/>
                <a:gd name="T10" fmla="*/ 268 w 654"/>
                <a:gd name="T11" fmla="*/ 472 h 580"/>
                <a:gd name="T12" fmla="*/ 218 w 654"/>
                <a:gd name="T13" fmla="*/ 442 h 580"/>
                <a:gd name="T14" fmla="*/ 142 w 654"/>
                <a:gd name="T15" fmla="*/ 380 h 580"/>
                <a:gd name="T16" fmla="*/ 108 w 654"/>
                <a:gd name="T17" fmla="*/ 344 h 580"/>
                <a:gd name="T18" fmla="*/ 54 w 654"/>
                <a:gd name="T19" fmla="*/ 274 h 580"/>
                <a:gd name="T20" fmla="*/ 20 w 654"/>
                <a:gd name="T21" fmla="*/ 206 h 580"/>
                <a:gd name="T22" fmla="*/ 2 w 654"/>
                <a:gd name="T23" fmla="*/ 146 h 580"/>
                <a:gd name="T24" fmla="*/ 0 w 654"/>
                <a:gd name="T25" fmla="*/ 120 h 580"/>
                <a:gd name="T26" fmla="*/ 10 w 654"/>
                <a:gd name="T27" fmla="*/ 58 h 580"/>
                <a:gd name="T28" fmla="*/ 20 w 654"/>
                <a:gd name="T29" fmla="*/ 36 h 580"/>
                <a:gd name="T30" fmla="*/ 32 w 654"/>
                <a:gd name="T31" fmla="*/ 20 h 580"/>
                <a:gd name="T32" fmla="*/ 48 w 654"/>
                <a:gd name="T33" fmla="*/ 8 h 580"/>
                <a:gd name="T34" fmla="*/ 66 w 654"/>
                <a:gd name="T35" fmla="*/ 2 h 580"/>
                <a:gd name="T36" fmla="*/ 110 w 654"/>
                <a:gd name="T37" fmla="*/ 2 h 580"/>
                <a:gd name="T38" fmla="*/ 160 w 654"/>
                <a:gd name="T39" fmla="*/ 16 h 580"/>
                <a:gd name="T40" fmla="*/ 216 w 654"/>
                <a:gd name="T41" fmla="*/ 46 h 580"/>
                <a:gd name="T42" fmla="*/ 276 w 654"/>
                <a:gd name="T43" fmla="*/ 86 h 580"/>
                <a:gd name="T44" fmla="*/ 338 w 654"/>
                <a:gd name="T45" fmla="*/ 134 h 580"/>
                <a:gd name="T46" fmla="*/ 398 w 654"/>
                <a:gd name="T47" fmla="*/ 190 h 580"/>
                <a:gd name="T48" fmla="*/ 512 w 654"/>
                <a:gd name="T49" fmla="*/ 312 h 580"/>
                <a:gd name="T50" fmla="*/ 560 w 654"/>
                <a:gd name="T51" fmla="*/ 374 h 580"/>
                <a:gd name="T52" fmla="*/ 600 w 654"/>
                <a:gd name="T53" fmla="*/ 434 h 580"/>
                <a:gd name="T54" fmla="*/ 632 w 654"/>
                <a:gd name="T55" fmla="*/ 490 h 580"/>
                <a:gd name="T56" fmla="*/ 650 w 654"/>
                <a:gd name="T57" fmla="*/ 540 h 580"/>
                <a:gd name="T58" fmla="*/ 654 w 654"/>
                <a:gd name="T59" fmla="*/ 578 h 580"/>
                <a:gd name="T60" fmla="*/ 652 w 654"/>
                <a:gd name="T61" fmla="*/ 580 h 580"/>
                <a:gd name="T62" fmla="*/ 646 w 654"/>
                <a:gd name="T63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4" h="580">
                  <a:moveTo>
                    <a:pt x="646" y="580"/>
                  </a:moveTo>
                  <a:lnTo>
                    <a:pt x="646" y="580"/>
                  </a:lnTo>
                  <a:lnTo>
                    <a:pt x="598" y="574"/>
                  </a:lnTo>
                  <a:lnTo>
                    <a:pt x="552" y="568"/>
                  </a:lnTo>
                  <a:lnTo>
                    <a:pt x="508" y="560"/>
                  </a:lnTo>
                  <a:lnTo>
                    <a:pt x="468" y="550"/>
                  </a:lnTo>
                  <a:lnTo>
                    <a:pt x="428" y="540"/>
                  </a:lnTo>
                  <a:lnTo>
                    <a:pt x="392" y="528"/>
                  </a:lnTo>
                  <a:lnTo>
                    <a:pt x="358" y="514"/>
                  </a:lnTo>
                  <a:lnTo>
                    <a:pt x="326" y="502"/>
                  </a:lnTo>
                  <a:lnTo>
                    <a:pt x="296" y="486"/>
                  </a:lnTo>
                  <a:lnTo>
                    <a:pt x="268" y="472"/>
                  </a:lnTo>
                  <a:lnTo>
                    <a:pt x="242" y="456"/>
                  </a:lnTo>
                  <a:lnTo>
                    <a:pt x="218" y="442"/>
                  </a:lnTo>
                  <a:lnTo>
                    <a:pt x="176" y="410"/>
                  </a:lnTo>
                  <a:lnTo>
                    <a:pt x="142" y="380"/>
                  </a:lnTo>
                  <a:lnTo>
                    <a:pt x="142" y="380"/>
                  </a:lnTo>
                  <a:lnTo>
                    <a:pt x="108" y="344"/>
                  </a:lnTo>
                  <a:lnTo>
                    <a:pt x="78" y="310"/>
                  </a:lnTo>
                  <a:lnTo>
                    <a:pt x="54" y="274"/>
                  </a:lnTo>
                  <a:lnTo>
                    <a:pt x="34" y="238"/>
                  </a:lnTo>
                  <a:lnTo>
                    <a:pt x="20" y="206"/>
                  </a:lnTo>
                  <a:lnTo>
                    <a:pt x="8" y="174"/>
                  </a:lnTo>
                  <a:lnTo>
                    <a:pt x="2" y="146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4" y="86"/>
                  </a:lnTo>
                  <a:lnTo>
                    <a:pt x="10" y="58"/>
                  </a:lnTo>
                  <a:lnTo>
                    <a:pt x="14" y="46"/>
                  </a:lnTo>
                  <a:lnTo>
                    <a:pt x="20" y="36"/>
                  </a:lnTo>
                  <a:lnTo>
                    <a:pt x="26" y="28"/>
                  </a:lnTo>
                  <a:lnTo>
                    <a:pt x="32" y="20"/>
                  </a:lnTo>
                  <a:lnTo>
                    <a:pt x="40" y="14"/>
                  </a:lnTo>
                  <a:lnTo>
                    <a:pt x="48" y="8"/>
                  </a:lnTo>
                  <a:lnTo>
                    <a:pt x="56" y="4"/>
                  </a:lnTo>
                  <a:lnTo>
                    <a:pt x="66" y="2"/>
                  </a:lnTo>
                  <a:lnTo>
                    <a:pt x="88" y="0"/>
                  </a:lnTo>
                  <a:lnTo>
                    <a:pt x="110" y="2"/>
                  </a:lnTo>
                  <a:lnTo>
                    <a:pt x="134" y="8"/>
                  </a:lnTo>
                  <a:lnTo>
                    <a:pt x="160" y="16"/>
                  </a:lnTo>
                  <a:lnTo>
                    <a:pt x="188" y="30"/>
                  </a:lnTo>
                  <a:lnTo>
                    <a:pt x="216" y="46"/>
                  </a:lnTo>
                  <a:lnTo>
                    <a:pt x="246" y="64"/>
                  </a:lnTo>
                  <a:lnTo>
                    <a:pt x="276" y="86"/>
                  </a:lnTo>
                  <a:lnTo>
                    <a:pt x="308" y="108"/>
                  </a:lnTo>
                  <a:lnTo>
                    <a:pt x="338" y="134"/>
                  </a:lnTo>
                  <a:lnTo>
                    <a:pt x="368" y="162"/>
                  </a:lnTo>
                  <a:lnTo>
                    <a:pt x="398" y="190"/>
                  </a:lnTo>
                  <a:lnTo>
                    <a:pt x="458" y="250"/>
                  </a:lnTo>
                  <a:lnTo>
                    <a:pt x="512" y="312"/>
                  </a:lnTo>
                  <a:lnTo>
                    <a:pt x="538" y="344"/>
                  </a:lnTo>
                  <a:lnTo>
                    <a:pt x="560" y="374"/>
                  </a:lnTo>
                  <a:lnTo>
                    <a:pt x="582" y="406"/>
                  </a:lnTo>
                  <a:lnTo>
                    <a:pt x="600" y="434"/>
                  </a:lnTo>
                  <a:lnTo>
                    <a:pt x="618" y="464"/>
                  </a:lnTo>
                  <a:lnTo>
                    <a:pt x="632" y="490"/>
                  </a:lnTo>
                  <a:lnTo>
                    <a:pt x="642" y="516"/>
                  </a:lnTo>
                  <a:lnTo>
                    <a:pt x="650" y="540"/>
                  </a:lnTo>
                  <a:lnTo>
                    <a:pt x="654" y="560"/>
                  </a:lnTo>
                  <a:lnTo>
                    <a:pt x="654" y="578"/>
                  </a:lnTo>
                  <a:lnTo>
                    <a:pt x="654" y="578"/>
                  </a:lnTo>
                  <a:lnTo>
                    <a:pt x="652" y="580"/>
                  </a:lnTo>
                  <a:lnTo>
                    <a:pt x="652" y="580"/>
                  </a:lnTo>
                  <a:lnTo>
                    <a:pt x="646" y="580"/>
                  </a:lnTo>
                  <a:lnTo>
                    <a:pt x="646" y="58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71000">
                  <a:schemeClr val="bg1">
                    <a:alpha val="17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38">
              <a:extLst>
                <a:ext uri="{FF2B5EF4-FFF2-40B4-BE49-F238E27FC236}">
                  <a16:creationId xmlns:a16="http://schemas.microsoft.com/office/drawing/2014/main" id="{A638FEE3-266C-4EA4-A752-7FDFC1847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973" y="3931237"/>
              <a:ext cx="1006538" cy="843068"/>
            </a:xfrm>
            <a:custGeom>
              <a:avLst/>
              <a:gdLst>
                <a:gd name="T0" fmla="*/ 4 w 1096"/>
                <a:gd name="T1" fmla="*/ 292 h 918"/>
                <a:gd name="T2" fmla="*/ 4 w 1096"/>
                <a:gd name="T3" fmla="*/ 292 h 918"/>
                <a:gd name="T4" fmla="*/ 0 w 1096"/>
                <a:gd name="T5" fmla="*/ 306 h 918"/>
                <a:gd name="T6" fmla="*/ 0 w 1096"/>
                <a:gd name="T7" fmla="*/ 324 h 918"/>
                <a:gd name="T8" fmla="*/ 2 w 1096"/>
                <a:gd name="T9" fmla="*/ 340 h 918"/>
                <a:gd name="T10" fmla="*/ 4 w 1096"/>
                <a:gd name="T11" fmla="*/ 352 h 918"/>
                <a:gd name="T12" fmla="*/ 4 w 1096"/>
                <a:gd name="T13" fmla="*/ 352 h 918"/>
                <a:gd name="T14" fmla="*/ 82 w 1096"/>
                <a:gd name="T15" fmla="*/ 422 h 918"/>
                <a:gd name="T16" fmla="*/ 126 w 1096"/>
                <a:gd name="T17" fmla="*/ 460 h 918"/>
                <a:gd name="T18" fmla="*/ 174 w 1096"/>
                <a:gd name="T19" fmla="*/ 500 h 918"/>
                <a:gd name="T20" fmla="*/ 226 w 1096"/>
                <a:gd name="T21" fmla="*/ 542 h 918"/>
                <a:gd name="T22" fmla="*/ 282 w 1096"/>
                <a:gd name="T23" fmla="*/ 584 h 918"/>
                <a:gd name="T24" fmla="*/ 342 w 1096"/>
                <a:gd name="T25" fmla="*/ 626 h 918"/>
                <a:gd name="T26" fmla="*/ 404 w 1096"/>
                <a:gd name="T27" fmla="*/ 668 h 918"/>
                <a:gd name="T28" fmla="*/ 470 w 1096"/>
                <a:gd name="T29" fmla="*/ 708 h 918"/>
                <a:gd name="T30" fmla="*/ 538 w 1096"/>
                <a:gd name="T31" fmla="*/ 748 h 918"/>
                <a:gd name="T32" fmla="*/ 610 w 1096"/>
                <a:gd name="T33" fmla="*/ 784 h 918"/>
                <a:gd name="T34" fmla="*/ 684 w 1096"/>
                <a:gd name="T35" fmla="*/ 818 h 918"/>
                <a:gd name="T36" fmla="*/ 760 w 1096"/>
                <a:gd name="T37" fmla="*/ 850 h 918"/>
                <a:gd name="T38" fmla="*/ 840 w 1096"/>
                <a:gd name="T39" fmla="*/ 878 h 918"/>
                <a:gd name="T40" fmla="*/ 880 w 1096"/>
                <a:gd name="T41" fmla="*/ 890 h 918"/>
                <a:gd name="T42" fmla="*/ 922 w 1096"/>
                <a:gd name="T43" fmla="*/ 900 h 918"/>
                <a:gd name="T44" fmla="*/ 962 w 1096"/>
                <a:gd name="T45" fmla="*/ 910 h 918"/>
                <a:gd name="T46" fmla="*/ 1004 w 1096"/>
                <a:gd name="T47" fmla="*/ 918 h 918"/>
                <a:gd name="T48" fmla="*/ 1004 w 1096"/>
                <a:gd name="T49" fmla="*/ 918 h 918"/>
                <a:gd name="T50" fmla="*/ 1006 w 1096"/>
                <a:gd name="T51" fmla="*/ 812 h 918"/>
                <a:gd name="T52" fmla="*/ 1012 w 1096"/>
                <a:gd name="T53" fmla="*/ 700 h 918"/>
                <a:gd name="T54" fmla="*/ 1022 w 1096"/>
                <a:gd name="T55" fmla="*/ 582 h 918"/>
                <a:gd name="T56" fmla="*/ 1034 w 1096"/>
                <a:gd name="T57" fmla="*/ 462 h 918"/>
                <a:gd name="T58" fmla="*/ 1048 w 1096"/>
                <a:gd name="T59" fmla="*/ 342 h 918"/>
                <a:gd name="T60" fmla="*/ 1062 w 1096"/>
                <a:gd name="T61" fmla="*/ 224 h 918"/>
                <a:gd name="T62" fmla="*/ 1078 w 1096"/>
                <a:gd name="T63" fmla="*/ 108 h 918"/>
                <a:gd name="T64" fmla="*/ 1096 w 1096"/>
                <a:gd name="T65" fmla="*/ 0 h 918"/>
                <a:gd name="T66" fmla="*/ 1096 w 1096"/>
                <a:gd name="T67" fmla="*/ 0 h 918"/>
                <a:gd name="T68" fmla="*/ 958 w 1096"/>
                <a:gd name="T69" fmla="*/ 24 h 918"/>
                <a:gd name="T70" fmla="*/ 808 w 1096"/>
                <a:gd name="T71" fmla="*/ 54 h 918"/>
                <a:gd name="T72" fmla="*/ 652 w 1096"/>
                <a:gd name="T73" fmla="*/ 86 h 918"/>
                <a:gd name="T74" fmla="*/ 496 w 1096"/>
                <a:gd name="T75" fmla="*/ 122 h 918"/>
                <a:gd name="T76" fmla="*/ 420 w 1096"/>
                <a:gd name="T77" fmla="*/ 142 h 918"/>
                <a:gd name="T78" fmla="*/ 346 w 1096"/>
                <a:gd name="T79" fmla="*/ 162 h 918"/>
                <a:gd name="T80" fmla="*/ 276 w 1096"/>
                <a:gd name="T81" fmla="*/ 182 h 918"/>
                <a:gd name="T82" fmla="*/ 210 w 1096"/>
                <a:gd name="T83" fmla="*/ 202 h 918"/>
                <a:gd name="T84" fmla="*/ 148 w 1096"/>
                <a:gd name="T85" fmla="*/ 224 h 918"/>
                <a:gd name="T86" fmla="*/ 94 w 1096"/>
                <a:gd name="T87" fmla="*/ 246 h 918"/>
                <a:gd name="T88" fmla="*/ 46 w 1096"/>
                <a:gd name="T89" fmla="*/ 268 h 918"/>
                <a:gd name="T90" fmla="*/ 4 w 1096"/>
                <a:gd name="T91" fmla="*/ 292 h 918"/>
                <a:gd name="T92" fmla="*/ 4 w 1096"/>
                <a:gd name="T93" fmla="*/ 292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96" h="918">
                  <a:moveTo>
                    <a:pt x="4" y="292"/>
                  </a:moveTo>
                  <a:lnTo>
                    <a:pt x="4" y="292"/>
                  </a:lnTo>
                  <a:lnTo>
                    <a:pt x="0" y="306"/>
                  </a:lnTo>
                  <a:lnTo>
                    <a:pt x="0" y="324"/>
                  </a:lnTo>
                  <a:lnTo>
                    <a:pt x="2" y="340"/>
                  </a:lnTo>
                  <a:lnTo>
                    <a:pt x="4" y="352"/>
                  </a:lnTo>
                  <a:lnTo>
                    <a:pt x="4" y="352"/>
                  </a:lnTo>
                  <a:lnTo>
                    <a:pt x="82" y="422"/>
                  </a:lnTo>
                  <a:lnTo>
                    <a:pt x="126" y="460"/>
                  </a:lnTo>
                  <a:lnTo>
                    <a:pt x="174" y="500"/>
                  </a:lnTo>
                  <a:lnTo>
                    <a:pt x="226" y="542"/>
                  </a:lnTo>
                  <a:lnTo>
                    <a:pt x="282" y="584"/>
                  </a:lnTo>
                  <a:lnTo>
                    <a:pt x="342" y="626"/>
                  </a:lnTo>
                  <a:lnTo>
                    <a:pt x="404" y="668"/>
                  </a:lnTo>
                  <a:lnTo>
                    <a:pt x="470" y="708"/>
                  </a:lnTo>
                  <a:lnTo>
                    <a:pt x="538" y="748"/>
                  </a:lnTo>
                  <a:lnTo>
                    <a:pt x="610" y="784"/>
                  </a:lnTo>
                  <a:lnTo>
                    <a:pt x="684" y="818"/>
                  </a:lnTo>
                  <a:lnTo>
                    <a:pt x="760" y="850"/>
                  </a:lnTo>
                  <a:lnTo>
                    <a:pt x="840" y="878"/>
                  </a:lnTo>
                  <a:lnTo>
                    <a:pt x="880" y="890"/>
                  </a:lnTo>
                  <a:lnTo>
                    <a:pt x="922" y="900"/>
                  </a:lnTo>
                  <a:lnTo>
                    <a:pt x="962" y="910"/>
                  </a:lnTo>
                  <a:lnTo>
                    <a:pt x="1004" y="918"/>
                  </a:lnTo>
                  <a:lnTo>
                    <a:pt x="1004" y="918"/>
                  </a:lnTo>
                  <a:lnTo>
                    <a:pt x="1006" y="812"/>
                  </a:lnTo>
                  <a:lnTo>
                    <a:pt x="1012" y="700"/>
                  </a:lnTo>
                  <a:lnTo>
                    <a:pt x="1022" y="582"/>
                  </a:lnTo>
                  <a:lnTo>
                    <a:pt x="1034" y="462"/>
                  </a:lnTo>
                  <a:lnTo>
                    <a:pt x="1048" y="342"/>
                  </a:lnTo>
                  <a:lnTo>
                    <a:pt x="1062" y="224"/>
                  </a:lnTo>
                  <a:lnTo>
                    <a:pt x="1078" y="108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958" y="24"/>
                  </a:lnTo>
                  <a:lnTo>
                    <a:pt x="808" y="54"/>
                  </a:lnTo>
                  <a:lnTo>
                    <a:pt x="652" y="86"/>
                  </a:lnTo>
                  <a:lnTo>
                    <a:pt x="496" y="122"/>
                  </a:lnTo>
                  <a:lnTo>
                    <a:pt x="420" y="142"/>
                  </a:lnTo>
                  <a:lnTo>
                    <a:pt x="346" y="162"/>
                  </a:lnTo>
                  <a:lnTo>
                    <a:pt x="276" y="182"/>
                  </a:lnTo>
                  <a:lnTo>
                    <a:pt x="210" y="202"/>
                  </a:lnTo>
                  <a:lnTo>
                    <a:pt x="148" y="224"/>
                  </a:lnTo>
                  <a:lnTo>
                    <a:pt x="94" y="246"/>
                  </a:lnTo>
                  <a:lnTo>
                    <a:pt x="46" y="268"/>
                  </a:lnTo>
                  <a:lnTo>
                    <a:pt x="4" y="292"/>
                  </a:lnTo>
                  <a:lnTo>
                    <a:pt x="4" y="2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39">
              <a:extLst>
                <a:ext uri="{FF2B5EF4-FFF2-40B4-BE49-F238E27FC236}">
                  <a16:creationId xmlns:a16="http://schemas.microsoft.com/office/drawing/2014/main" id="{4501E6B7-91A1-4C0C-8112-C13E932D9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1021" y="3927564"/>
              <a:ext cx="1041437" cy="846741"/>
            </a:xfrm>
            <a:custGeom>
              <a:avLst/>
              <a:gdLst>
                <a:gd name="T0" fmla="*/ 1128 w 1134"/>
                <a:gd name="T1" fmla="*/ 270 h 922"/>
                <a:gd name="T2" fmla="*/ 1128 w 1134"/>
                <a:gd name="T3" fmla="*/ 270 h 922"/>
                <a:gd name="T4" fmla="*/ 1032 w 1134"/>
                <a:gd name="T5" fmla="*/ 238 h 922"/>
                <a:gd name="T6" fmla="*/ 904 w 1134"/>
                <a:gd name="T7" fmla="*/ 198 h 922"/>
                <a:gd name="T8" fmla="*/ 758 w 1134"/>
                <a:gd name="T9" fmla="*/ 156 h 922"/>
                <a:gd name="T10" fmla="*/ 600 w 1134"/>
                <a:gd name="T11" fmla="*/ 114 h 922"/>
                <a:gd name="T12" fmla="*/ 446 w 1134"/>
                <a:gd name="T13" fmla="*/ 74 h 922"/>
                <a:gd name="T14" fmla="*/ 306 w 1134"/>
                <a:gd name="T15" fmla="*/ 38 h 922"/>
                <a:gd name="T16" fmla="*/ 190 w 1134"/>
                <a:gd name="T17" fmla="*/ 12 h 922"/>
                <a:gd name="T18" fmla="*/ 146 w 1134"/>
                <a:gd name="T19" fmla="*/ 4 h 922"/>
                <a:gd name="T20" fmla="*/ 112 w 1134"/>
                <a:gd name="T21" fmla="*/ 0 h 922"/>
                <a:gd name="T22" fmla="*/ 112 w 1134"/>
                <a:gd name="T23" fmla="*/ 0 h 922"/>
                <a:gd name="T24" fmla="*/ 92 w 1134"/>
                <a:gd name="T25" fmla="*/ 4 h 922"/>
                <a:gd name="T26" fmla="*/ 92 w 1134"/>
                <a:gd name="T27" fmla="*/ 4 h 922"/>
                <a:gd name="T28" fmla="*/ 74 w 1134"/>
                <a:gd name="T29" fmla="*/ 112 h 922"/>
                <a:gd name="T30" fmla="*/ 58 w 1134"/>
                <a:gd name="T31" fmla="*/ 228 h 922"/>
                <a:gd name="T32" fmla="*/ 44 w 1134"/>
                <a:gd name="T33" fmla="*/ 346 h 922"/>
                <a:gd name="T34" fmla="*/ 30 w 1134"/>
                <a:gd name="T35" fmla="*/ 466 h 922"/>
                <a:gd name="T36" fmla="*/ 18 w 1134"/>
                <a:gd name="T37" fmla="*/ 586 h 922"/>
                <a:gd name="T38" fmla="*/ 8 w 1134"/>
                <a:gd name="T39" fmla="*/ 704 h 922"/>
                <a:gd name="T40" fmla="*/ 2 w 1134"/>
                <a:gd name="T41" fmla="*/ 816 h 922"/>
                <a:gd name="T42" fmla="*/ 0 w 1134"/>
                <a:gd name="T43" fmla="*/ 922 h 922"/>
                <a:gd name="T44" fmla="*/ 0 w 1134"/>
                <a:gd name="T45" fmla="*/ 922 h 922"/>
                <a:gd name="T46" fmla="*/ 68 w 1134"/>
                <a:gd name="T47" fmla="*/ 900 h 922"/>
                <a:gd name="T48" fmla="*/ 226 w 1134"/>
                <a:gd name="T49" fmla="*/ 840 h 922"/>
                <a:gd name="T50" fmla="*/ 320 w 1134"/>
                <a:gd name="T51" fmla="*/ 804 h 922"/>
                <a:gd name="T52" fmla="*/ 414 w 1134"/>
                <a:gd name="T53" fmla="*/ 766 h 922"/>
                <a:gd name="T54" fmla="*/ 500 w 1134"/>
                <a:gd name="T55" fmla="*/ 728 h 922"/>
                <a:gd name="T56" fmla="*/ 538 w 1134"/>
                <a:gd name="T57" fmla="*/ 710 h 922"/>
                <a:gd name="T58" fmla="*/ 570 w 1134"/>
                <a:gd name="T59" fmla="*/ 694 h 922"/>
                <a:gd name="T60" fmla="*/ 570 w 1134"/>
                <a:gd name="T61" fmla="*/ 694 h 922"/>
                <a:gd name="T62" fmla="*/ 690 w 1134"/>
                <a:gd name="T63" fmla="*/ 624 h 922"/>
                <a:gd name="T64" fmla="*/ 798 w 1134"/>
                <a:gd name="T65" fmla="*/ 556 h 922"/>
                <a:gd name="T66" fmla="*/ 894 w 1134"/>
                <a:gd name="T67" fmla="*/ 496 h 922"/>
                <a:gd name="T68" fmla="*/ 974 w 1134"/>
                <a:gd name="T69" fmla="*/ 442 h 922"/>
                <a:gd name="T70" fmla="*/ 1040 w 1134"/>
                <a:gd name="T71" fmla="*/ 396 h 922"/>
                <a:gd name="T72" fmla="*/ 1088 w 1134"/>
                <a:gd name="T73" fmla="*/ 360 h 922"/>
                <a:gd name="T74" fmla="*/ 1128 w 1134"/>
                <a:gd name="T75" fmla="*/ 330 h 922"/>
                <a:gd name="T76" fmla="*/ 1128 w 1134"/>
                <a:gd name="T77" fmla="*/ 330 h 922"/>
                <a:gd name="T78" fmla="*/ 1130 w 1134"/>
                <a:gd name="T79" fmla="*/ 326 h 922"/>
                <a:gd name="T80" fmla="*/ 1132 w 1134"/>
                <a:gd name="T81" fmla="*/ 312 h 922"/>
                <a:gd name="T82" fmla="*/ 1134 w 1134"/>
                <a:gd name="T83" fmla="*/ 304 h 922"/>
                <a:gd name="T84" fmla="*/ 1134 w 1134"/>
                <a:gd name="T85" fmla="*/ 294 h 922"/>
                <a:gd name="T86" fmla="*/ 1132 w 1134"/>
                <a:gd name="T87" fmla="*/ 282 h 922"/>
                <a:gd name="T88" fmla="*/ 1128 w 1134"/>
                <a:gd name="T89" fmla="*/ 270 h 922"/>
                <a:gd name="T90" fmla="*/ 1128 w 1134"/>
                <a:gd name="T91" fmla="*/ 27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34" h="922">
                  <a:moveTo>
                    <a:pt x="1128" y="270"/>
                  </a:moveTo>
                  <a:lnTo>
                    <a:pt x="1128" y="270"/>
                  </a:lnTo>
                  <a:lnTo>
                    <a:pt x="1032" y="238"/>
                  </a:lnTo>
                  <a:lnTo>
                    <a:pt x="904" y="198"/>
                  </a:lnTo>
                  <a:lnTo>
                    <a:pt x="758" y="156"/>
                  </a:lnTo>
                  <a:lnTo>
                    <a:pt x="600" y="114"/>
                  </a:lnTo>
                  <a:lnTo>
                    <a:pt x="446" y="74"/>
                  </a:lnTo>
                  <a:lnTo>
                    <a:pt x="306" y="38"/>
                  </a:lnTo>
                  <a:lnTo>
                    <a:pt x="190" y="12"/>
                  </a:lnTo>
                  <a:lnTo>
                    <a:pt x="146" y="4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74" y="112"/>
                  </a:lnTo>
                  <a:lnTo>
                    <a:pt x="58" y="228"/>
                  </a:lnTo>
                  <a:lnTo>
                    <a:pt x="44" y="346"/>
                  </a:lnTo>
                  <a:lnTo>
                    <a:pt x="30" y="466"/>
                  </a:lnTo>
                  <a:lnTo>
                    <a:pt x="18" y="586"/>
                  </a:lnTo>
                  <a:lnTo>
                    <a:pt x="8" y="704"/>
                  </a:lnTo>
                  <a:lnTo>
                    <a:pt x="2" y="816"/>
                  </a:lnTo>
                  <a:lnTo>
                    <a:pt x="0" y="922"/>
                  </a:lnTo>
                  <a:lnTo>
                    <a:pt x="0" y="922"/>
                  </a:lnTo>
                  <a:lnTo>
                    <a:pt x="68" y="900"/>
                  </a:lnTo>
                  <a:lnTo>
                    <a:pt x="226" y="840"/>
                  </a:lnTo>
                  <a:lnTo>
                    <a:pt x="320" y="804"/>
                  </a:lnTo>
                  <a:lnTo>
                    <a:pt x="414" y="766"/>
                  </a:lnTo>
                  <a:lnTo>
                    <a:pt x="500" y="728"/>
                  </a:lnTo>
                  <a:lnTo>
                    <a:pt x="538" y="710"/>
                  </a:lnTo>
                  <a:lnTo>
                    <a:pt x="570" y="694"/>
                  </a:lnTo>
                  <a:lnTo>
                    <a:pt x="570" y="694"/>
                  </a:lnTo>
                  <a:lnTo>
                    <a:pt x="690" y="624"/>
                  </a:lnTo>
                  <a:lnTo>
                    <a:pt x="798" y="556"/>
                  </a:lnTo>
                  <a:lnTo>
                    <a:pt x="894" y="496"/>
                  </a:lnTo>
                  <a:lnTo>
                    <a:pt x="974" y="442"/>
                  </a:lnTo>
                  <a:lnTo>
                    <a:pt x="1040" y="396"/>
                  </a:lnTo>
                  <a:lnTo>
                    <a:pt x="1088" y="360"/>
                  </a:lnTo>
                  <a:lnTo>
                    <a:pt x="1128" y="330"/>
                  </a:lnTo>
                  <a:lnTo>
                    <a:pt x="1128" y="330"/>
                  </a:lnTo>
                  <a:lnTo>
                    <a:pt x="1130" y="326"/>
                  </a:lnTo>
                  <a:lnTo>
                    <a:pt x="1132" y="312"/>
                  </a:lnTo>
                  <a:lnTo>
                    <a:pt x="1134" y="304"/>
                  </a:lnTo>
                  <a:lnTo>
                    <a:pt x="1134" y="294"/>
                  </a:lnTo>
                  <a:lnTo>
                    <a:pt x="1132" y="282"/>
                  </a:lnTo>
                  <a:lnTo>
                    <a:pt x="1128" y="270"/>
                  </a:lnTo>
                  <a:lnTo>
                    <a:pt x="1128" y="27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40">
              <a:extLst>
                <a:ext uri="{FF2B5EF4-FFF2-40B4-BE49-F238E27FC236}">
                  <a16:creationId xmlns:a16="http://schemas.microsoft.com/office/drawing/2014/main" id="{4DB3F2DC-50F8-478B-813A-76BB09666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2647" y="3982666"/>
              <a:ext cx="975314" cy="530821"/>
            </a:xfrm>
            <a:custGeom>
              <a:avLst/>
              <a:gdLst>
                <a:gd name="T0" fmla="*/ 598 w 1062"/>
                <a:gd name="T1" fmla="*/ 0 h 578"/>
                <a:gd name="T2" fmla="*/ 598 w 1062"/>
                <a:gd name="T3" fmla="*/ 0 h 578"/>
                <a:gd name="T4" fmla="*/ 502 w 1062"/>
                <a:gd name="T5" fmla="*/ 28 h 578"/>
                <a:gd name="T6" fmla="*/ 410 w 1062"/>
                <a:gd name="T7" fmla="*/ 58 h 578"/>
                <a:gd name="T8" fmla="*/ 322 w 1062"/>
                <a:gd name="T9" fmla="*/ 88 h 578"/>
                <a:gd name="T10" fmla="*/ 240 w 1062"/>
                <a:gd name="T11" fmla="*/ 118 h 578"/>
                <a:gd name="T12" fmla="*/ 166 w 1062"/>
                <a:gd name="T13" fmla="*/ 148 h 578"/>
                <a:gd name="T14" fmla="*/ 100 w 1062"/>
                <a:gd name="T15" fmla="*/ 178 h 578"/>
                <a:gd name="T16" fmla="*/ 44 w 1062"/>
                <a:gd name="T17" fmla="*/ 206 h 578"/>
                <a:gd name="T18" fmla="*/ 20 w 1062"/>
                <a:gd name="T19" fmla="*/ 220 h 578"/>
                <a:gd name="T20" fmla="*/ 0 w 1062"/>
                <a:gd name="T21" fmla="*/ 236 h 578"/>
                <a:gd name="T22" fmla="*/ 0 w 1062"/>
                <a:gd name="T23" fmla="*/ 236 h 578"/>
                <a:gd name="T24" fmla="*/ 84 w 1062"/>
                <a:gd name="T25" fmla="*/ 312 h 578"/>
                <a:gd name="T26" fmla="*/ 134 w 1062"/>
                <a:gd name="T27" fmla="*/ 354 h 578"/>
                <a:gd name="T28" fmla="*/ 188 w 1062"/>
                <a:gd name="T29" fmla="*/ 398 h 578"/>
                <a:gd name="T30" fmla="*/ 246 w 1062"/>
                <a:gd name="T31" fmla="*/ 442 h 578"/>
                <a:gd name="T32" fmla="*/ 308 w 1062"/>
                <a:gd name="T33" fmla="*/ 488 h 578"/>
                <a:gd name="T34" fmla="*/ 374 w 1062"/>
                <a:gd name="T35" fmla="*/ 534 h 578"/>
                <a:gd name="T36" fmla="*/ 444 w 1062"/>
                <a:gd name="T37" fmla="*/ 578 h 578"/>
                <a:gd name="T38" fmla="*/ 444 w 1062"/>
                <a:gd name="T39" fmla="*/ 578 h 578"/>
                <a:gd name="T40" fmla="*/ 516 w 1062"/>
                <a:gd name="T41" fmla="*/ 530 h 578"/>
                <a:gd name="T42" fmla="*/ 596 w 1062"/>
                <a:gd name="T43" fmla="*/ 480 h 578"/>
                <a:gd name="T44" fmla="*/ 678 w 1062"/>
                <a:gd name="T45" fmla="*/ 430 h 578"/>
                <a:gd name="T46" fmla="*/ 762 w 1062"/>
                <a:gd name="T47" fmla="*/ 382 h 578"/>
                <a:gd name="T48" fmla="*/ 844 w 1062"/>
                <a:gd name="T49" fmla="*/ 336 h 578"/>
                <a:gd name="T50" fmla="*/ 924 w 1062"/>
                <a:gd name="T51" fmla="*/ 298 h 578"/>
                <a:gd name="T52" fmla="*/ 962 w 1062"/>
                <a:gd name="T53" fmla="*/ 282 h 578"/>
                <a:gd name="T54" fmla="*/ 998 w 1062"/>
                <a:gd name="T55" fmla="*/ 268 h 578"/>
                <a:gd name="T56" fmla="*/ 1030 w 1062"/>
                <a:gd name="T57" fmla="*/ 258 h 578"/>
                <a:gd name="T58" fmla="*/ 1062 w 1062"/>
                <a:gd name="T59" fmla="*/ 250 h 578"/>
                <a:gd name="T60" fmla="*/ 1062 w 1062"/>
                <a:gd name="T61" fmla="*/ 250 h 578"/>
                <a:gd name="T62" fmla="*/ 916 w 1062"/>
                <a:gd name="T63" fmla="*/ 146 h 578"/>
                <a:gd name="T64" fmla="*/ 860 w 1062"/>
                <a:gd name="T65" fmla="*/ 108 h 578"/>
                <a:gd name="T66" fmla="*/ 808 w 1062"/>
                <a:gd name="T67" fmla="*/ 76 h 578"/>
                <a:gd name="T68" fmla="*/ 760 w 1062"/>
                <a:gd name="T69" fmla="*/ 52 h 578"/>
                <a:gd name="T70" fmla="*/ 736 w 1062"/>
                <a:gd name="T71" fmla="*/ 42 h 578"/>
                <a:gd name="T72" fmla="*/ 712 w 1062"/>
                <a:gd name="T73" fmla="*/ 32 h 578"/>
                <a:gd name="T74" fmla="*/ 658 w 1062"/>
                <a:gd name="T75" fmla="*/ 16 h 578"/>
                <a:gd name="T76" fmla="*/ 598 w 1062"/>
                <a:gd name="T77" fmla="*/ 0 h 578"/>
                <a:gd name="T78" fmla="*/ 598 w 1062"/>
                <a:gd name="T79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2" h="578">
                  <a:moveTo>
                    <a:pt x="598" y="0"/>
                  </a:moveTo>
                  <a:lnTo>
                    <a:pt x="598" y="0"/>
                  </a:lnTo>
                  <a:lnTo>
                    <a:pt x="502" y="28"/>
                  </a:lnTo>
                  <a:lnTo>
                    <a:pt x="410" y="58"/>
                  </a:lnTo>
                  <a:lnTo>
                    <a:pt x="322" y="88"/>
                  </a:lnTo>
                  <a:lnTo>
                    <a:pt x="240" y="118"/>
                  </a:lnTo>
                  <a:lnTo>
                    <a:pt x="166" y="148"/>
                  </a:lnTo>
                  <a:lnTo>
                    <a:pt x="100" y="178"/>
                  </a:lnTo>
                  <a:lnTo>
                    <a:pt x="44" y="206"/>
                  </a:lnTo>
                  <a:lnTo>
                    <a:pt x="20" y="220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84" y="312"/>
                  </a:lnTo>
                  <a:lnTo>
                    <a:pt x="134" y="354"/>
                  </a:lnTo>
                  <a:lnTo>
                    <a:pt x="188" y="398"/>
                  </a:lnTo>
                  <a:lnTo>
                    <a:pt x="246" y="442"/>
                  </a:lnTo>
                  <a:lnTo>
                    <a:pt x="308" y="488"/>
                  </a:lnTo>
                  <a:lnTo>
                    <a:pt x="374" y="534"/>
                  </a:lnTo>
                  <a:lnTo>
                    <a:pt x="444" y="578"/>
                  </a:lnTo>
                  <a:lnTo>
                    <a:pt x="444" y="578"/>
                  </a:lnTo>
                  <a:lnTo>
                    <a:pt x="516" y="530"/>
                  </a:lnTo>
                  <a:lnTo>
                    <a:pt x="596" y="480"/>
                  </a:lnTo>
                  <a:lnTo>
                    <a:pt x="678" y="430"/>
                  </a:lnTo>
                  <a:lnTo>
                    <a:pt x="762" y="382"/>
                  </a:lnTo>
                  <a:lnTo>
                    <a:pt x="844" y="336"/>
                  </a:lnTo>
                  <a:lnTo>
                    <a:pt x="924" y="298"/>
                  </a:lnTo>
                  <a:lnTo>
                    <a:pt x="962" y="282"/>
                  </a:lnTo>
                  <a:lnTo>
                    <a:pt x="998" y="268"/>
                  </a:lnTo>
                  <a:lnTo>
                    <a:pt x="1030" y="258"/>
                  </a:lnTo>
                  <a:lnTo>
                    <a:pt x="1062" y="250"/>
                  </a:lnTo>
                  <a:lnTo>
                    <a:pt x="1062" y="250"/>
                  </a:lnTo>
                  <a:lnTo>
                    <a:pt x="916" y="146"/>
                  </a:lnTo>
                  <a:lnTo>
                    <a:pt x="860" y="108"/>
                  </a:lnTo>
                  <a:lnTo>
                    <a:pt x="808" y="76"/>
                  </a:lnTo>
                  <a:lnTo>
                    <a:pt x="760" y="52"/>
                  </a:lnTo>
                  <a:lnTo>
                    <a:pt x="736" y="42"/>
                  </a:lnTo>
                  <a:lnTo>
                    <a:pt x="712" y="32"/>
                  </a:lnTo>
                  <a:lnTo>
                    <a:pt x="658" y="16"/>
                  </a:lnTo>
                  <a:lnTo>
                    <a:pt x="598" y="0"/>
                  </a:lnTo>
                  <a:lnTo>
                    <a:pt x="59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41">
              <a:extLst>
                <a:ext uri="{FF2B5EF4-FFF2-40B4-BE49-F238E27FC236}">
                  <a16:creationId xmlns:a16="http://schemas.microsoft.com/office/drawing/2014/main" id="{3917526E-FE0C-4DA2-88C8-6F36DCD19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1835" y="3870625"/>
              <a:ext cx="949599" cy="341635"/>
            </a:xfrm>
            <a:custGeom>
              <a:avLst/>
              <a:gdLst>
                <a:gd name="T0" fmla="*/ 1034 w 1034"/>
                <a:gd name="T1" fmla="*/ 156 h 372"/>
                <a:gd name="T2" fmla="*/ 1034 w 1034"/>
                <a:gd name="T3" fmla="*/ 156 h 372"/>
                <a:gd name="T4" fmla="*/ 874 w 1034"/>
                <a:gd name="T5" fmla="*/ 102 h 372"/>
                <a:gd name="T6" fmla="*/ 726 w 1034"/>
                <a:gd name="T7" fmla="*/ 54 h 372"/>
                <a:gd name="T8" fmla="*/ 658 w 1034"/>
                <a:gd name="T9" fmla="*/ 34 h 372"/>
                <a:gd name="T10" fmla="*/ 600 w 1034"/>
                <a:gd name="T11" fmla="*/ 18 h 372"/>
                <a:gd name="T12" fmla="*/ 552 w 1034"/>
                <a:gd name="T13" fmla="*/ 8 h 372"/>
                <a:gd name="T14" fmla="*/ 514 w 1034"/>
                <a:gd name="T15" fmla="*/ 0 h 372"/>
                <a:gd name="T16" fmla="*/ 514 w 1034"/>
                <a:gd name="T17" fmla="*/ 0 h 372"/>
                <a:gd name="T18" fmla="*/ 396 w 1034"/>
                <a:gd name="T19" fmla="*/ 24 h 372"/>
                <a:gd name="T20" fmla="*/ 268 w 1034"/>
                <a:gd name="T21" fmla="*/ 52 h 372"/>
                <a:gd name="T22" fmla="*/ 136 w 1034"/>
                <a:gd name="T23" fmla="*/ 86 h 372"/>
                <a:gd name="T24" fmla="*/ 0 w 1034"/>
                <a:gd name="T25" fmla="*/ 122 h 372"/>
                <a:gd name="T26" fmla="*/ 0 w 1034"/>
                <a:gd name="T27" fmla="*/ 122 h 372"/>
                <a:gd name="T28" fmla="*/ 60 w 1034"/>
                <a:gd name="T29" fmla="*/ 138 h 372"/>
                <a:gd name="T30" fmla="*/ 114 w 1034"/>
                <a:gd name="T31" fmla="*/ 154 h 372"/>
                <a:gd name="T32" fmla="*/ 138 w 1034"/>
                <a:gd name="T33" fmla="*/ 164 h 372"/>
                <a:gd name="T34" fmla="*/ 162 w 1034"/>
                <a:gd name="T35" fmla="*/ 174 h 372"/>
                <a:gd name="T36" fmla="*/ 210 w 1034"/>
                <a:gd name="T37" fmla="*/ 198 h 372"/>
                <a:gd name="T38" fmla="*/ 262 w 1034"/>
                <a:gd name="T39" fmla="*/ 230 h 372"/>
                <a:gd name="T40" fmla="*/ 318 w 1034"/>
                <a:gd name="T41" fmla="*/ 268 h 372"/>
                <a:gd name="T42" fmla="*/ 464 w 1034"/>
                <a:gd name="T43" fmla="*/ 372 h 372"/>
                <a:gd name="T44" fmla="*/ 464 w 1034"/>
                <a:gd name="T45" fmla="*/ 372 h 372"/>
                <a:gd name="T46" fmla="*/ 534 w 1034"/>
                <a:gd name="T47" fmla="*/ 326 h 372"/>
                <a:gd name="T48" fmla="*/ 598 w 1034"/>
                <a:gd name="T49" fmla="*/ 284 h 372"/>
                <a:gd name="T50" fmla="*/ 662 w 1034"/>
                <a:gd name="T51" fmla="*/ 250 h 372"/>
                <a:gd name="T52" fmla="*/ 694 w 1034"/>
                <a:gd name="T53" fmla="*/ 234 h 372"/>
                <a:gd name="T54" fmla="*/ 726 w 1034"/>
                <a:gd name="T55" fmla="*/ 220 h 372"/>
                <a:gd name="T56" fmla="*/ 758 w 1034"/>
                <a:gd name="T57" fmla="*/ 208 h 372"/>
                <a:gd name="T58" fmla="*/ 792 w 1034"/>
                <a:gd name="T59" fmla="*/ 196 h 372"/>
                <a:gd name="T60" fmla="*/ 828 w 1034"/>
                <a:gd name="T61" fmla="*/ 186 h 372"/>
                <a:gd name="T62" fmla="*/ 864 w 1034"/>
                <a:gd name="T63" fmla="*/ 178 h 372"/>
                <a:gd name="T64" fmla="*/ 904 w 1034"/>
                <a:gd name="T65" fmla="*/ 170 h 372"/>
                <a:gd name="T66" fmla="*/ 944 w 1034"/>
                <a:gd name="T67" fmla="*/ 164 h 372"/>
                <a:gd name="T68" fmla="*/ 988 w 1034"/>
                <a:gd name="T69" fmla="*/ 158 h 372"/>
                <a:gd name="T70" fmla="*/ 1034 w 1034"/>
                <a:gd name="T71" fmla="*/ 156 h 372"/>
                <a:gd name="T72" fmla="*/ 1034 w 1034"/>
                <a:gd name="T73" fmla="*/ 15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4" h="372">
                  <a:moveTo>
                    <a:pt x="1034" y="156"/>
                  </a:moveTo>
                  <a:lnTo>
                    <a:pt x="1034" y="156"/>
                  </a:lnTo>
                  <a:lnTo>
                    <a:pt x="874" y="102"/>
                  </a:lnTo>
                  <a:lnTo>
                    <a:pt x="726" y="54"/>
                  </a:lnTo>
                  <a:lnTo>
                    <a:pt x="658" y="34"/>
                  </a:lnTo>
                  <a:lnTo>
                    <a:pt x="600" y="18"/>
                  </a:lnTo>
                  <a:lnTo>
                    <a:pt x="552" y="8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396" y="24"/>
                  </a:lnTo>
                  <a:lnTo>
                    <a:pt x="268" y="52"/>
                  </a:lnTo>
                  <a:lnTo>
                    <a:pt x="136" y="86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60" y="138"/>
                  </a:lnTo>
                  <a:lnTo>
                    <a:pt x="114" y="154"/>
                  </a:lnTo>
                  <a:lnTo>
                    <a:pt x="138" y="164"/>
                  </a:lnTo>
                  <a:lnTo>
                    <a:pt x="162" y="174"/>
                  </a:lnTo>
                  <a:lnTo>
                    <a:pt x="210" y="198"/>
                  </a:lnTo>
                  <a:lnTo>
                    <a:pt x="262" y="230"/>
                  </a:lnTo>
                  <a:lnTo>
                    <a:pt x="318" y="268"/>
                  </a:lnTo>
                  <a:lnTo>
                    <a:pt x="464" y="372"/>
                  </a:lnTo>
                  <a:lnTo>
                    <a:pt x="464" y="372"/>
                  </a:lnTo>
                  <a:lnTo>
                    <a:pt x="534" y="326"/>
                  </a:lnTo>
                  <a:lnTo>
                    <a:pt x="598" y="284"/>
                  </a:lnTo>
                  <a:lnTo>
                    <a:pt x="662" y="250"/>
                  </a:lnTo>
                  <a:lnTo>
                    <a:pt x="694" y="234"/>
                  </a:lnTo>
                  <a:lnTo>
                    <a:pt x="726" y="220"/>
                  </a:lnTo>
                  <a:lnTo>
                    <a:pt x="758" y="208"/>
                  </a:lnTo>
                  <a:lnTo>
                    <a:pt x="792" y="196"/>
                  </a:lnTo>
                  <a:lnTo>
                    <a:pt x="828" y="186"/>
                  </a:lnTo>
                  <a:lnTo>
                    <a:pt x="864" y="178"/>
                  </a:lnTo>
                  <a:lnTo>
                    <a:pt x="904" y="170"/>
                  </a:lnTo>
                  <a:lnTo>
                    <a:pt x="944" y="164"/>
                  </a:lnTo>
                  <a:lnTo>
                    <a:pt x="988" y="158"/>
                  </a:lnTo>
                  <a:lnTo>
                    <a:pt x="1034" y="156"/>
                  </a:lnTo>
                  <a:lnTo>
                    <a:pt x="1034" y="15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2">
              <a:extLst>
                <a:ext uri="{FF2B5EF4-FFF2-40B4-BE49-F238E27FC236}">
                  <a16:creationId xmlns:a16="http://schemas.microsoft.com/office/drawing/2014/main" id="{1F6A1BB1-6937-43FA-B85E-926620838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7960" y="4013891"/>
              <a:ext cx="978987" cy="405922"/>
            </a:xfrm>
            <a:custGeom>
              <a:avLst/>
              <a:gdLst>
                <a:gd name="T0" fmla="*/ 570 w 1066"/>
                <a:gd name="T1" fmla="*/ 0 h 442"/>
                <a:gd name="T2" fmla="*/ 570 w 1066"/>
                <a:gd name="T3" fmla="*/ 0 h 442"/>
                <a:gd name="T4" fmla="*/ 524 w 1066"/>
                <a:gd name="T5" fmla="*/ 2 h 442"/>
                <a:gd name="T6" fmla="*/ 480 w 1066"/>
                <a:gd name="T7" fmla="*/ 8 h 442"/>
                <a:gd name="T8" fmla="*/ 440 w 1066"/>
                <a:gd name="T9" fmla="*/ 14 h 442"/>
                <a:gd name="T10" fmla="*/ 400 w 1066"/>
                <a:gd name="T11" fmla="*/ 22 h 442"/>
                <a:gd name="T12" fmla="*/ 364 w 1066"/>
                <a:gd name="T13" fmla="*/ 30 h 442"/>
                <a:gd name="T14" fmla="*/ 328 w 1066"/>
                <a:gd name="T15" fmla="*/ 40 h 442"/>
                <a:gd name="T16" fmla="*/ 294 w 1066"/>
                <a:gd name="T17" fmla="*/ 52 h 442"/>
                <a:gd name="T18" fmla="*/ 262 w 1066"/>
                <a:gd name="T19" fmla="*/ 64 h 442"/>
                <a:gd name="T20" fmla="*/ 230 w 1066"/>
                <a:gd name="T21" fmla="*/ 78 h 442"/>
                <a:gd name="T22" fmla="*/ 198 w 1066"/>
                <a:gd name="T23" fmla="*/ 94 h 442"/>
                <a:gd name="T24" fmla="*/ 134 w 1066"/>
                <a:gd name="T25" fmla="*/ 128 h 442"/>
                <a:gd name="T26" fmla="*/ 70 w 1066"/>
                <a:gd name="T27" fmla="*/ 170 h 442"/>
                <a:gd name="T28" fmla="*/ 0 w 1066"/>
                <a:gd name="T29" fmla="*/ 216 h 442"/>
                <a:gd name="T30" fmla="*/ 0 w 1066"/>
                <a:gd name="T31" fmla="*/ 216 h 442"/>
                <a:gd name="T32" fmla="*/ 34 w 1066"/>
                <a:gd name="T33" fmla="*/ 220 h 442"/>
                <a:gd name="T34" fmla="*/ 72 w 1066"/>
                <a:gd name="T35" fmla="*/ 226 h 442"/>
                <a:gd name="T36" fmla="*/ 112 w 1066"/>
                <a:gd name="T37" fmla="*/ 234 h 442"/>
                <a:gd name="T38" fmla="*/ 152 w 1066"/>
                <a:gd name="T39" fmla="*/ 244 h 442"/>
                <a:gd name="T40" fmla="*/ 242 w 1066"/>
                <a:gd name="T41" fmla="*/ 272 h 442"/>
                <a:gd name="T42" fmla="*/ 334 w 1066"/>
                <a:gd name="T43" fmla="*/ 304 h 442"/>
                <a:gd name="T44" fmla="*/ 426 w 1066"/>
                <a:gd name="T45" fmla="*/ 338 h 442"/>
                <a:gd name="T46" fmla="*/ 516 w 1066"/>
                <a:gd name="T47" fmla="*/ 374 h 442"/>
                <a:gd name="T48" fmla="*/ 600 w 1066"/>
                <a:gd name="T49" fmla="*/ 410 h 442"/>
                <a:gd name="T50" fmla="*/ 674 w 1066"/>
                <a:gd name="T51" fmla="*/ 442 h 442"/>
                <a:gd name="T52" fmla="*/ 674 w 1066"/>
                <a:gd name="T53" fmla="*/ 442 h 442"/>
                <a:gd name="T54" fmla="*/ 760 w 1066"/>
                <a:gd name="T55" fmla="*/ 388 h 442"/>
                <a:gd name="T56" fmla="*/ 836 w 1066"/>
                <a:gd name="T57" fmla="*/ 338 h 442"/>
                <a:gd name="T58" fmla="*/ 904 w 1066"/>
                <a:gd name="T59" fmla="*/ 292 h 442"/>
                <a:gd name="T60" fmla="*/ 960 w 1066"/>
                <a:gd name="T61" fmla="*/ 254 h 442"/>
                <a:gd name="T62" fmla="*/ 1038 w 1066"/>
                <a:gd name="T63" fmla="*/ 196 h 442"/>
                <a:gd name="T64" fmla="*/ 1066 w 1066"/>
                <a:gd name="T65" fmla="*/ 176 h 442"/>
                <a:gd name="T66" fmla="*/ 1066 w 1066"/>
                <a:gd name="T67" fmla="*/ 176 h 442"/>
                <a:gd name="T68" fmla="*/ 912 w 1066"/>
                <a:gd name="T69" fmla="*/ 120 h 442"/>
                <a:gd name="T70" fmla="*/ 754 w 1066"/>
                <a:gd name="T71" fmla="*/ 64 h 442"/>
                <a:gd name="T72" fmla="*/ 570 w 1066"/>
                <a:gd name="T73" fmla="*/ 0 h 442"/>
                <a:gd name="T74" fmla="*/ 570 w 1066"/>
                <a:gd name="T7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66" h="442">
                  <a:moveTo>
                    <a:pt x="570" y="0"/>
                  </a:moveTo>
                  <a:lnTo>
                    <a:pt x="570" y="0"/>
                  </a:lnTo>
                  <a:lnTo>
                    <a:pt x="524" y="2"/>
                  </a:lnTo>
                  <a:lnTo>
                    <a:pt x="480" y="8"/>
                  </a:lnTo>
                  <a:lnTo>
                    <a:pt x="440" y="14"/>
                  </a:lnTo>
                  <a:lnTo>
                    <a:pt x="400" y="22"/>
                  </a:lnTo>
                  <a:lnTo>
                    <a:pt x="364" y="30"/>
                  </a:lnTo>
                  <a:lnTo>
                    <a:pt x="328" y="40"/>
                  </a:lnTo>
                  <a:lnTo>
                    <a:pt x="294" y="52"/>
                  </a:lnTo>
                  <a:lnTo>
                    <a:pt x="262" y="64"/>
                  </a:lnTo>
                  <a:lnTo>
                    <a:pt x="230" y="78"/>
                  </a:lnTo>
                  <a:lnTo>
                    <a:pt x="198" y="94"/>
                  </a:lnTo>
                  <a:lnTo>
                    <a:pt x="134" y="128"/>
                  </a:lnTo>
                  <a:lnTo>
                    <a:pt x="70" y="170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34" y="220"/>
                  </a:lnTo>
                  <a:lnTo>
                    <a:pt x="72" y="226"/>
                  </a:lnTo>
                  <a:lnTo>
                    <a:pt x="112" y="234"/>
                  </a:lnTo>
                  <a:lnTo>
                    <a:pt x="152" y="244"/>
                  </a:lnTo>
                  <a:lnTo>
                    <a:pt x="242" y="272"/>
                  </a:lnTo>
                  <a:lnTo>
                    <a:pt x="334" y="304"/>
                  </a:lnTo>
                  <a:lnTo>
                    <a:pt x="426" y="338"/>
                  </a:lnTo>
                  <a:lnTo>
                    <a:pt x="516" y="374"/>
                  </a:lnTo>
                  <a:lnTo>
                    <a:pt x="600" y="410"/>
                  </a:lnTo>
                  <a:lnTo>
                    <a:pt x="674" y="442"/>
                  </a:lnTo>
                  <a:lnTo>
                    <a:pt x="674" y="442"/>
                  </a:lnTo>
                  <a:lnTo>
                    <a:pt x="760" y="388"/>
                  </a:lnTo>
                  <a:lnTo>
                    <a:pt x="836" y="338"/>
                  </a:lnTo>
                  <a:lnTo>
                    <a:pt x="904" y="292"/>
                  </a:lnTo>
                  <a:lnTo>
                    <a:pt x="960" y="254"/>
                  </a:lnTo>
                  <a:lnTo>
                    <a:pt x="1038" y="196"/>
                  </a:lnTo>
                  <a:lnTo>
                    <a:pt x="1066" y="176"/>
                  </a:lnTo>
                  <a:lnTo>
                    <a:pt x="1066" y="176"/>
                  </a:lnTo>
                  <a:lnTo>
                    <a:pt x="912" y="120"/>
                  </a:lnTo>
                  <a:lnTo>
                    <a:pt x="754" y="64"/>
                  </a:lnTo>
                  <a:lnTo>
                    <a:pt x="570" y="0"/>
                  </a:lnTo>
                  <a:lnTo>
                    <a:pt x="57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3">
              <a:extLst>
                <a:ext uri="{FF2B5EF4-FFF2-40B4-BE49-F238E27FC236}">
                  <a16:creationId xmlns:a16="http://schemas.microsoft.com/office/drawing/2014/main" id="{AD081514-3C23-4EBD-B5CD-815F5F36F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0405" y="4212260"/>
              <a:ext cx="1186540" cy="506943"/>
            </a:xfrm>
            <a:custGeom>
              <a:avLst/>
              <a:gdLst>
                <a:gd name="T0" fmla="*/ 0 w 1292"/>
                <a:gd name="T1" fmla="*/ 328 h 552"/>
                <a:gd name="T2" fmla="*/ 0 w 1292"/>
                <a:gd name="T3" fmla="*/ 328 h 552"/>
                <a:gd name="T4" fmla="*/ 62 w 1292"/>
                <a:gd name="T5" fmla="*/ 366 h 552"/>
                <a:gd name="T6" fmla="*/ 126 w 1292"/>
                <a:gd name="T7" fmla="*/ 400 h 552"/>
                <a:gd name="T8" fmla="*/ 192 w 1292"/>
                <a:gd name="T9" fmla="*/ 432 h 552"/>
                <a:gd name="T10" fmla="*/ 262 w 1292"/>
                <a:gd name="T11" fmla="*/ 464 h 552"/>
                <a:gd name="T12" fmla="*/ 332 w 1292"/>
                <a:gd name="T13" fmla="*/ 490 h 552"/>
                <a:gd name="T14" fmla="*/ 406 w 1292"/>
                <a:gd name="T15" fmla="*/ 514 h 552"/>
                <a:gd name="T16" fmla="*/ 480 w 1292"/>
                <a:gd name="T17" fmla="*/ 536 h 552"/>
                <a:gd name="T18" fmla="*/ 556 w 1292"/>
                <a:gd name="T19" fmla="*/ 552 h 552"/>
                <a:gd name="T20" fmla="*/ 556 w 1292"/>
                <a:gd name="T21" fmla="*/ 552 h 552"/>
                <a:gd name="T22" fmla="*/ 624 w 1292"/>
                <a:gd name="T23" fmla="*/ 528 h 552"/>
                <a:gd name="T24" fmla="*/ 782 w 1292"/>
                <a:gd name="T25" fmla="*/ 470 h 552"/>
                <a:gd name="T26" fmla="*/ 876 w 1292"/>
                <a:gd name="T27" fmla="*/ 434 h 552"/>
                <a:gd name="T28" fmla="*/ 970 w 1292"/>
                <a:gd name="T29" fmla="*/ 396 h 552"/>
                <a:gd name="T30" fmla="*/ 1056 w 1292"/>
                <a:gd name="T31" fmla="*/ 358 h 552"/>
                <a:gd name="T32" fmla="*/ 1094 w 1292"/>
                <a:gd name="T33" fmla="*/ 340 h 552"/>
                <a:gd name="T34" fmla="*/ 1126 w 1292"/>
                <a:gd name="T35" fmla="*/ 322 h 552"/>
                <a:gd name="T36" fmla="*/ 1126 w 1292"/>
                <a:gd name="T37" fmla="*/ 322 h 552"/>
                <a:gd name="T38" fmla="*/ 1212 w 1292"/>
                <a:gd name="T39" fmla="*/ 274 h 552"/>
                <a:gd name="T40" fmla="*/ 1292 w 1292"/>
                <a:gd name="T41" fmla="*/ 226 h 552"/>
                <a:gd name="T42" fmla="*/ 1292 w 1292"/>
                <a:gd name="T43" fmla="*/ 226 h 552"/>
                <a:gd name="T44" fmla="*/ 1218 w 1292"/>
                <a:gd name="T45" fmla="*/ 194 h 552"/>
                <a:gd name="T46" fmla="*/ 1134 w 1292"/>
                <a:gd name="T47" fmla="*/ 158 h 552"/>
                <a:gd name="T48" fmla="*/ 1044 w 1292"/>
                <a:gd name="T49" fmla="*/ 122 h 552"/>
                <a:gd name="T50" fmla="*/ 952 w 1292"/>
                <a:gd name="T51" fmla="*/ 88 h 552"/>
                <a:gd name="T52" fmla="*/ 860 w 1292"/>
                <a:gd name="T53" fmla="*/ 56 h 552"/>
                <a:gd name="T54" fmla="*/ 770 w 1292"/>
                <a:gd name="T55" fmla="*/ 28 h 552"/>
                <a:gd name="T56" fmla="*/ 730 w 1292"/>
                <a:gd name="T57" fmla="*/ 18 h 552"/>
                <a:gd name="T58" fmla="*/ 690 w 1292"/>
                <a:gd name="T59" fmla="*/ 10 h 552"/>
                <a:gd name="T60" fmla="*/ 652 w 1292"/>
                <a:gd name="T61" fmla="*/ 4 h 552"/>
                <a:gd name="T62" fmla="*/ 618 w 1292"/>
                <a:gd name="T63" fmla="*/ 0 h 552"/>
                <a:gd name="T64" fmla="*/ 618 w 1292"/>
                <a:gd name="T65" fmla="*/ 0 h 552"/>
                <a:gd name="T66" fmla="*/ 586 w 1292"/>
                <a:gd name="T67" fmla="*/ 8 h 552"/>
                <a:gd name="T68" fmla="*/ 554 w 1292"/>
                <a:gd name="T69" fmla="*/ 18 h 552"/>
                <a:gd name="T70" fmla="*/ 518 w 1292"/>
                <a:gd name="T71" fmla="*/ 32 h 552"/>
                <a:gd name="T72" fmla="*/ 480 w 1292"/>
                <a:gd name="T73" fmla="*/ 48 h 552"/>
                <a:gd name="T74" fmla="*/ 400 w 1292"/>
                <a:gd name="T75" fmla="*/ 86 h 552"/>
                <a:gd name="T76" fmla="*/ 318 w 1292"/>
                <a:gd name="T77" fmla="*/ 132 h 552"/>
                <a:gd name="T78" fmla="*/ 234 w 1292"/>
                <a:gd name="T79" fmla="*/ 180 h 552"/>
                <a:gd name="T80" fmla="*/ 152 w 1292"/>
                <a:gd name="T81" fmla="*/ 230 h 552"/>
                <a:gd name="T82" fmla="*/ 72 w 1292"/>
                <a:gd name="T83" fmla="*/ 280 h 552"/>
                <a:gd name="T84" fmla="*/ 0 w 1292"/>
                <a:gd name="T85" fmla="*/ 328 h 552"/>
                <a:gd name="T86" fmla="*/ 0 w 1292"/>
                <a:gd name="T87" fmla="*/ 328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92" h="552">
                  <a:moveTo>
                    <a:pt x="0" y="328"/>
                  </a:moveTo>
                  <a:lnTo>
                    <a:pt x="0" y="328"/>
                  </a:lnTo>
                  <a:lnTo>
                    <a:pt x="62" y="366"/>
                  </a:lnTo>
                  <a:lnTo>
                    <a:pt x="126" y="400"/>
                  </a:lnTo>
                  <a:lnTo>
                    <a:pt x="192" y="432"/>
                  </a:lnTo>
                  <a:lnTo>
                    <a:pt x="262" y="464"/>
                  </a:lnTo>
                  <a:lnTo>
                    <a:pt x="332" y="490"/>
                  </a:lnTo>
                  <a:lnTo>
                    <a:pt x="406" y="514"/>
                  </a:lnTo>
                  <a:lnTo>
                    <a:pt x="480" y="536"/>
                  </a:lnTo>
                  <a:lnTo>
                    <a:pt x="556" y="552"/>
                  </a:lnTo>
                  <a:lnTo>
                    <a:pt x="556" y="552"/>
                  </a:lnTo>
                  <a:lnTo>
                    <a:pt x="624" y="528"/>
                  </a:lnTo>
                  <a:lnTo>
                    <a:pt x="782" y="470"/>
                  </a:lnTo>
                  <a:lnTo>
                    <a:pt x="876" y="434"/>
                  </a:lnTo>
                  <a:lnTo>
                    <a:pt x="970" y="396"/>
                  </a:lnTo>
                  <a:lnTo>
                    <a:pt x="1056" y="358"/>
                  </a:lnTo>
                  <a:lnTo>
                    <a:pt x="1094" y="340"/>
                  </a:lnTo>
                  <a:lnTo>
                    <a:pt x="1126" y="322"/>
                  </a:lnTo>
                  <a:lnTo>
                    <a:pt x="1126" y="322"/>
                  </a:lnTo>
                  <a:lnTo>
                    <a:pt x="1212" y="274"/>
                  </a:lnTo>
                  <a:lnTo>
                    <a:pt x="1292" y="226"/>
                  </a:lnTo>
                  <a:lnTo>
                    <a:pt x="1292" y="226"/>
                  </a:lnTo>
                  <a:lnTo>
                    <a:pt x="1218" y="194"/>
                  </a:lnTo>
                  <a:lnTo>
                    <a:pt x="1134" y="158"/>
                  </a:lnTo>
                  <a:lnTo>
                    <a:pt x="1044" y="122"/>
                  </a:lnTo>
                  <a:lnTo>
                    <a:pt x="952" y="88"/>
                  </a:lnTo>
                  <a:lnTo>
                    <a:pt x="860" y="56"/>
                  </a:lnTo>
                  <a:lnTo>
                    <a:pt x="770" y="28"/>
                  </a:lnTo>
                  <a:lnTo>
                    <a:pt x="730" y="18"/>
                  </a:lnTo>
                  <a:lnTo>
                    <a:pt x="690" y="10"/>
                  </a:lnTo>
                  <a:lnTo>
                    <a:pt x="652" y="4"/>
                  </a:lnTo>
                  <a:lnTo>
                    <a:pt x="618" y="0"/>
                  </a:lnTo>
                  <a:lnTo>
                    <a:pt x="618" y="0"/>
                  </a:lnTo>
                  <a:lnTo>
                    <a:pt x="586" y="8"/>
                  </a:lnTo>
                  <a:lnTo>
                    <a:pt x="554" y="18"/>
                  </a:lnTo>
                  <a:lnTo>
                    <a:pt x="518" y="32"/>
                  </a:lnTo>
                  <a:lnTo>
                    <a:pt x="480" y="48"/>
                  </a:lnTo>
                  <a:lnTo>
                    <a:pt x="400" y="86"/>
                  </a:lnTo>
                  <a:lnTo>
                    <a:pt x="318" y="132"/>
                  </a:lnTo>
                  <a:lnTo>
                    <a:pt x="234" y="180"/>
                  </a:lnTo>
                  <a:lnTo>
                    <a:pt x="152" y="230"/>
                  </a:lnTo>
                  <a:lnTo>
                    <a:pt x="72" y="280"/>
                  </a:lnTo>
                  <a:lnTo>
                    <a:pt x="0" y="328"/>
                  </a:lnTo>
                  <a:lnTo>
                    <a:pt x="0" y="32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4">
              <a:extLst>
                <a:ext uri="{FF2B5EF4-FFF2-40B4-BE49-F238E27FC236}">
                  <a16:creationId xmlns:a16="http://schemas.microsoft.com/office/drawing/2014/main" id="{27D34D5F-F250-4514-BBFE-FDE26D52E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506" y="4258179"/>
              <a:ext cx="622658" cy="257145"/>
            </a:xfrm>
            <a:custGeom>
              <a:avLst/>
              <a:gdLst>
                <a:gd name="T0" fmla="*/ 40 w 678"/>
                <a:gd name="T1" fmla="*/ 216 h 280"/>
                <a:gd name="T2" fmla="*/ 40 w 678"/>
                <a:gd name="T3" fmla="*/ 216 h 280"/>
                <a:gd name="T4" fmla="*/ 64 w 678"/>
                <a:gd name="T5" fmla="*/ 216 h 280"/>
                <a:gd name="T6" fmla="*/ 88 w 678"/>
                <a:gd name="T7" fmla="*/ 214 h 280"/>
                <a:gd name="T8" fmla="*/ 140 w 678"/>
                <a:gd name="T9" fmla="*/ 208 h 280"/>
                <a:gd name="T10" fmla="*/ 194 w 678"/>
                <a:gd name="T11" fmla="*/ 198 h 280"/>
                <a:gd name="T12" fmla="*/ 246 w 678"/>
                <a:gd name="T13" fmla="*/ 184 h 280"/>
                <a:gd name="T14" fmla="*/ 300 w 678"/>
                <a:gd name="T15" fmla="*/ 168 h 280"/>
                <a:gd name="T16" fmla="*/ 354 w 678"/>
                <a:gd name="T17" fmla="*/ 150 h 280"/>
                <a:gd name="T18" fmla="*/ 404 w 678"/>
                <a:gd name="T19" fmla="*/ 130 h 280"/>
                <a:gd name="T20" fmla="*/ 454 w 678"/>
                <a:gd name="T21" fmla="*/ 110 h 280"/>
                <a:gd name="T22" fmla="*/ 542 w 678"/>
                <a:gd name="T23" fmla="*/ 72 h 280"/>
                <a:gd name="T24" fmla="*/ 614 w 678"/>
                <a:gd name="T25" fmla="*/ 36 h 280"/>
                <a:gd name="T26" fmla="*/ 678 w 678"/>
                <a:gd name="T27" fmla="*/ 2 h 280"/>
                <a:gd name="T28" fmla="*/ 678 w 678"/>
                <a:gd name="T29" fmla="*/ 2 h 280"/>
                <a:gd name="T30" fmla="*/ 634 w 678"/>
                <a:gd name="T31" fmla="*/ 0 h 280"/>
                <a:gd name="T32" fmla="*/ 596 w 678"/>
                <a:gd name="T33" fmla="*/ 2 h 280"/>
                <a:gd name="T34" fmla="*/ 562 w 678"/>
                <a:gd name="T35" fmla="*/ 8 h 280"/>
                <a:gd name="T36" fmla="*/ 532 w 678"/>
                <a:gd name="T37" fmla="*/ 14 h 280"/>
                <a:gd name="T38" fmla="*/ 506 w 678"/>
                <a:gd name="T39" fmla="*/ 20 h 280"/>
                <a:gd name="T40" fmla="*/ 488 w 678"/>
                <a:gd name="T41" fmla="*/ 26 h 280"/>
                <a:gd name="T42" fmla="*/ 472 w 678"/>
                <a:gd name="T43" fmla="*/ 32 h 280"/>
                <a:gd name="T44" fmla="*/ 472 w 678"/>
                <a:gd name="T45" fmla="*/ 32 h 280"/>
                <a:gd name="T46" fmla="*/ 446 w 678"/>
                <a:gd name="T47" fmla="*/ 48 h 280"/>
                <a:gd name="T48" fmla="*/ 380 w 678"/>
                <a:gd name="T49" fmla="*/ 86 h 280"/>
                <a:gd name="T50" fmla="*/ 336 w 678"/>
                <a:gd name="T51" fmla="*/ 108 h 280"/>
                <a:gd name="T52" fmla="*/ 290 w 678"/>
                <a:gd name="T53" fmla="*/ 130 h 280"/>
                <a:gd name="T54" fmla="*/ 244 w 678"/>
                <a:gd name="T55" fmla="*/ 148 h 280"/>
                <a:gd name="T56" fmla="*/ 222 w 678"/>
                <a:gd name="T57" fmla="*/ 156 h 280"/>
                <a:gd name="T58" fmla="*/ 198 w 678"/>
                <a:gd name="T59" fmla="*/ 162 h 280"/>
                <a:gd name="T60" fmla="*/ 198 w 678"/>
                <a:gd name="T61" fmla="*/ 162 h 280"/>
                <a:gd name="T62" fmla="*/ 120 w 678"/>
                <a:gd name="T63" fmla="*/ 180 h 280"/>
                <a:gd name="T64" fmla="*/ 60 w 678"/>
                <a:gd name="T65" fmla="*/ 190 h 280"/>
                <a:gd name="T66" fmla="*/ 22 w 678"/>
                <a:gd name="T67" fmla="*/ 194 h 280"/>
                <a:gd name="T68" fmla="*/ 8 w 678"/>
                <a:gd name="T69" fmla="*/ 194 h 280"/>
                <a:gd name="T70" fmla="*/ 8 w 678"/>
                <a:gd name="T71" fmla="*/ 194 h 280"/>
                <a:gd name="T72" fmla="*/ 4 w 678"/>
                <a:gd name="T73" fmla="*/ 212 h 280"/>
                <a:gd name="T74" fmla="*/ 2 w 678"/>
                <a:gd name="T75" fmla="*/ 230 h 280"/>
                <a:gd name="T76" fmla="*/ 0 w 678"/>
                <a:gd name="T77" fmla="*/ 250 h 280"/>
                <a:gd name="T78" fmla="*/ 0 w 678"/>
                <a:gd name="T79" fmla="*/ 250 h 280"/>
                <a:gd name="T80" fmla="*/ 44 w 678"/>
                <a:gd name="T81" fmla="*/ 280 h 280"/>
                <a:gd name="T82" fmla="*/ 44 w 678"/>
                <a:gd name="T83" fmla="*/ 280 h 280"/>
                <a:gd name="T84" fmla="*/ 40 w 678"/>
                <a:gd name="T85" fmla="*/ 258 h 280"/>
                <a:gd name="T86" fmla="*/ 38 w 678"/>
                <a:gd name="T87" fmla="*/ 236 h 280"/>
                <a:gd name="T88" fmla="*/ 40 w 678"/>
                <a:gd name="T89" fmla="*/ 216 h 280"/>
                <a:gd name="T90" fmla="*/ 40 w 678"/>
                <a:gd name="T91" fmla="*/ 21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8" h="280">
                  <a:moveTo>
                    <a:pt x="40" y="216"/>
                  </a:moveTo>
                  <a:lnTo>
                    <a:pt x="40" y="216"/>
                  </a:lnTo>
                  <a:lnTo>
                    <a:pt x="64" y="216"/>
                  </a:lnTo>
                  <a:lnTo>
                    <a:pt x="88" y="214"/>
                  </a:lnTo>
                  <a:lnTo>
                    <a:pt x="140" y="208"/>
                  </a:lnTo>
                  <a:lnTo>
                    <a:pt x="194" y="198"/>
                  </a:lnTo>
                  <a:lnTo>
                    <a:pt x="246" y="184"/>
                  </a:lnTo>
                  <a:lnTo>
                    <a:pt x="300" y="168"/>
                  </a:lnTo>
                  <a:lnTo>
                    <a:pt x="354" y="150"/>
                  </a:lnTo>
                  <a:lnTo>
                    <a:pt x="404" y="130"/>
                  </a:lnTo>
                  <a:lnTo>
                    <a:pt x="454" y="110"/>
                  </a:lnTo>
                  <a:lnTo>
                    <a:pt x="542" y="72"/>
                  </a:lnTo>
                  <a:lnTo>
                    <a:pt x="614" y="36"/>
                  </a:lnTo>
                  <a:lnTo>
                    <a:pt x="678" y="2"/>
                  </a:lnTo>
                  <a:lnTo>
                    <a:pt x="678" y="2"/>
                  </a:lnTo>
                  <a:lnTo>
                    <a:pt x="634" y="0"/>
                  </a:lnTo>
                  <a:lnTo>
                    <a:pt x="596" y="2"/>
                  </a:lnTo>
                  <a:lnTo>
                    <a:pt x="562" y="8"/>
                  </a:lnTo>
                  <a:lnTo>
                    <a:pt x="532" y="14"/>
                  </a:lnTo>
                  <a:lnTo>
                    <a:pt x="506" y="20"/>
                  </a:lnTo>
                  <a:lnTo>
                    <a:pt x="488" y="26"/>
                  </a:lnTo>
                  <a:lnTo>
                    <a:pt x="472" y="32"/>
                  </a:lnTo>
                  <a:lnTo>
                    <a:pt x="472" y="32"/>
                  </a:lnTo>
                  <a:lnTo>
                    <a:pt x="446" y="48"/>
                  </a:lnTo>
                  <a:lnTo>
                    <a:pt x="380" y="86"/>
                  </a:lnTo>
                  <a:lnTo>
                    <a:pt x="336" y="108"/>
                  </a:lnTo>
                  <a:lnTo>
                    <a:pt x="290" y="130"/>
                  </a:lnTo>
                  <a:lnTo>
                    <a:pt x="244" y="148"/>
                  </a:lnTo>
                  <a:lnTo>
                    <a:pt x="222" y="156"/>
                  </a:lnTo>
                  <a:lnTo>
                    <a:pt x="198" y="162"/>
                  </a:lnTo>
                  <a:lnTo>
                    <a:pt x="198" y="162"/>
                  </a:lnTo>
                  <a:lnTo>
                    <a:pt x="120" y="180"/>
                  </a:lnTo>
                  <a:lnTo>
                    <a:pt x="60" y="190"/>
                  </a:lnTo>
                  <a:lnTo>
                    <a:pt x="22" y="194"/>
                  </a:lnTo>
                  <a:lnTo>
                    <a:pt x="8" y="194"/>
                  </a:lnTo>
                  <a:lnTo>
                    <a:pt x="8" y="194"/>
                  </a:lnTo>
                  <a:lnTo>
                    <a:pt x="4" y="212"/>
                  </a:lnTo>
                  <a:lnTo>
                    <a:pt x="2" y="23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44" y="280"/>
                  </a:lnTo>
                  <a:lnTo>
                    <a:pt x="44" y="280"/>
                  </a:lnTo>
                  <a:lnTo>
                    <a:pt x="40" y="258"/>
                  </a:lnTo>
                  <a:lnTo>
                    <a:pt x="38" y="236"/>
                  </a:lnTo>
                  <a:lnTo>
                    <a:pt x="40" y="216"/>
                  </a:lnTo>
                  <a:lnTo>
                    <a:pt x="40" y="216"/>
                  </a:lnTo>
                  <a:close/>
                </a:path>
              </a:pathLst>
            </a:custGeom>
            <a:solidFill>
              <a:schemeClr val="tx1">
                <a:alpha val="3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5">
              <a:extLst>
                <a:ext uri="{FF2B5EF4-FFF2-40B4-BE49-F238E27FC236}">
                  <a16:creationId xmlns:a16="http://schemas.microsoft.com/office/drawing/2014/main" id="{A5D9975A-F66C-41D5-8F1E-27E25D0AD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5505" y="4225117"/>
              <a:ext cx="720006" cy="804496"/>
            </a:xfrm>
            <a:custGeom>
              <a:avLst/>
              <a:gdLst>
                <a:gd name="T0" fmla="*/ 758 w 784"/>
                <a:gd name="T1" fmla="*/ 0 h 876"/>
                <a:gd name="T2" fmla="*/ 758 w 784"/>
                <a:gd name="T3" fmla="*/ 0 h 876"/>
                <a:gd name="T4" fmla="*/ 758 w 784"/>
                <a:gd name="T5" fmla="*/ 0 h 876"/>
                <a:gd name="T6" fmla="*/ 674 w 784"/>
                <a:gd name="T7" fmla="*/ 14 h 876"/>
                <a:gd name="T8" fmla="*/ 584 w 784"/>
                <a:gd name="T9" fmla="*/ 28 h 876"/>
                <a:gd name="T10" fmla="*/ 476 w 784"/>
                <a:gd name="T11" fmla="*/ 48 h 876"/>
                <a:gd name="T12" fmla="*/ 476 w 784"/>
                <a:gd name="T13" fmla="*/ 48 h 876"/>
                <a:gd name="T14" fmla="*/ 358 w 784"/>
                <a:gd name="T15" fmla="*/ 72 h 876"/>
                <a:gd name="T16" fmla="*/ 238 w 784"/>
                <a:gd name="T17" fmla="*/ 98 h 876"/>
                <a:gd name="T18" fmla="*/ 182 w 784"/>
                <a:gd name="T19" fmla="*/ 112 h 876"/>
                <a:gd name="T20" fmla="*/ 130 w 784"/>
                <a:gd name="T21" fmla="*/ 126 h 876"/>
                <a:gd name="T22" fmla="*/ 82 w 784"/>
                <a:gd name="T23" fmla="*/ 142 h 876"/>
                <a:gd name="T24" fmla="*/ 40 w 784"/>
                <a:gd name="T25" fmla="*/ 156 h 876"/>
                <a:gd name="T26" fmla="*/ 40 w 784"/>
                <a:gd name="T27" fmla="*/ 156 h 876"/>
                <a:gd name="T28" fmla="*/ 34 w 784"/>
                <a:gd name="T29" fmla="*/ 158 h 876"/>
                <a:gd name="T30" fmla="*/ 30 w 784"/>
                <a:gd name="T31" fmla="*/ 160 h 876"/>
                <a:gd name="T32" fmla="*/ 26 w 784"/>
                <a:gd name="T33" fmla="*/ 164 h 876"/>
                <a:gd name="T34" fmla="*/ 26 w 784"/>
                <a:gd name="T35" fmla="*/ 164 h 876"/>
                <a:gd name="T36" fmla="*/ 24 w 784"/>
                <a:gd name="T37" fmla="*/ 174 h 876"/>
                <a:gd name="T38" fmla="*/ 22 w 784"/>
                <a:gd name="T39" fmla="*/ 180 h 876"/>
                <a:gd name="T40" fmla="*/ 22 w 784"/>
                <a:gd name="T41" fmla="*/ 180 h 876"/>
                <a:gd name="T42" fmla="*/ 12 w 784"/>
                <a:gd name="T43" fmla="*/ 256 h 876"/>
                <a:gd name="T44" fmla="*/ 4 w 784"/>
                <a:gd name="T45" fmla="*/ 332 h 876"/>
                <a:gd name="T46" fmla="*/ 0 w 784"/>
                <a:gd name="T47" fmla="*/ 404 h 876"/>
                <a:gd name="T48" fmla="*/ 0 w 784"/>
                <a:gd name="T49" fmla="*/ 474 h 876"/>
                <a:gd name="T50" fmla="*/ 0 w 784"/>
                <a:gd name="T51" fmla="*/ 474 h 876"/>
                <a:gd name="T52" fmla="*/ 0 w 784"/>
                <a:gd name="T53" fmla="*/ 558 h 876"/>
                <a:gd name="T54" fmla="*/ 2 w 784"/>
                <a:gd name="T55" fmla="*/ 636 h 876"/>
                <a:gd name="T56" fmla="*/ 8 w 784"/>
                <a:gd name="T57" fmla="*/ 762 h 876"/>
                <a:gd name="T58" fmla="*/ 14 w 784"/>
                <a:gd name="T59" fmla="*/ 846 h 876"/>
                <a:gd name="T60" fmla="*/ 18 w 784"/>
                <a:gd name="T61" fmla="*/ 876 h 876"/>
                <a:gd name="T62" fmla="*/ 32 w 784"/>
                <a:gd name="T63" fmla="*/ 872 h 876"/>
                <a:gd name="T64" fmla="*/ 48 w 784"/>
                <a:gd name="T65" fmla="*/ 870 h 876"/>
                <a:gd name="T66" fmla="*/ 48 w 784"/>
                <a:gd name="T67" fmla="*/ 870 h 876"/>
                <a:gd name="T68" fmla="*/ 54 w 784"/>
                <a:gd name="T69" fmla="*/ 864 h 876"/>
                <a:gd name="T70" fmla="*/ 58 w 784"/>
                <a:gd name="T71" fmla="*/ 858 h 876"/>
                <a:gd name="T72" fmla="*/ 60 w 784"/>
                <a:gd name="T73" fmla="*/ 854 h 876"/>
                <a:gd name="T74" fmla="*/ 60 w 784"/>
                <a:gd name="T75" fmla="*/ 854 h 876"/>
                <a:gd name="T76" fmla="*/ 56 w 784"/>
                <a:gd name="T77" fmla="*/ 836 h 876"/>
                <a:gd name="T78" fmla="*/ 54 w 784"/>
                <a:gd name="T79" fmla="*/ 808 h 876"/>
                <a:gd name="T80" fmla="*/ 50 w 784"/>
                <a:gd name="T81" fmla="*/ 726 h 876"/>
                <a:gd name="T82" fmla="*/ 48 w 784"/>
                <a:gd name="T83" fmla="*/ 612 h 876"/>
                <a:gd name="T84" fmla="*/ 48 w 784"/>
                <a:gd name="T85" fmla="*/ 474 h 876"/>
                <a:gd name="T86" fmla="*/ 48 w 784"/>
                <a:gd name="T87" fmla="*/ 474 h 876"/>
                <a:gd name="T88" fmla="*/ 48 w 784"/>
                <a:gd name="T89" fmla="*/ 412 h 876"/>
                <a:gd name="T90" fmla="*/ 52 w 784"/>
                <a:gd name="T91" fmla="*/ 348 h 876"/>
                <a:gd name="T92" fmla="*/ 58 w 784"/>
                <a:gd name="T93" fmla="*/ 280 h 876"/>
                <a:gd name="T94" fmla="*/ 66 w 784"/>
                <a:gd name="T95" fmla="*/ 212 h 876"/>
                <a:gd name="T96" fmla="*/ 68 w 784"/>
                <a:gd name="T97" fmla="*/ 204 h 876"/>
                <a:gd name="T98" fmla="*/ 68 w 784"/>
                <a:gd name="T99" fmla="*/ 204 h 876"/>
                <a:gd name="T100" fmla="*/ 108 w 784"/>
                <a:gd name="T101" fmla="*/ 190 h 876"/>
                <a:gd name="T102" fmla="*/ 154 w 784"/>
                <a:gd name="T103" fmla="*/ 178 h 876"/>
                <a:gd name="T104" fmla="*/ 204 w 784"/>
                <a:gd name="T105" fmla="*/ 166 h 876"/>
                <a:gd name="T106" fmla="*/ 258 w 784"/>
                <a:gd name="T107" fmla="*/ 154 h 876"/>
                <a:gd name="T108" fmla="*/ 370 w 784"/>
                <a:gd name="T109" fmla="*/ 134 h 876"/>
                <a:gd name="T110" fmla="*/ 482 w 784"/>
                <a:gd name="T111" fmla="*/ 112 h 876"/>
                <a:gd name="T112" fmla="*/ 482 w 784"/>
                <a:gd name="T113" fmla="*/ 112 h 876"/>
                <a:gd name="T114" fmla="*/ 546 w 784"/>
                <a:gd name="T115" fmla="*/ 98 h 876"/>
                <a:gd name="T116" fmla="*/ 614 w 784"/>
                <a:gd name="T117" fmla="*/ 82 h 876"/>
                <a:gd name="T118" fmla="*/ 688 w 784"/>
                <a:gd name="T119" fmla="*/ 62 h 876"/>
                <a:gd name="T120" fmla="*/ 688 w 784"/>
                <a:gd name="T121" fmla="*/ 62 h 876"/>
                <a:gd name="T122" fmla="*/ 784 w 784"/>
                <a:gd name="T123" fmla="*/ 36 h 876"/>
                <a:gd name="T124" fmla="*/ 758 w 784"/>
                <a:gd name="T125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4" h="876">
                  <a:moveTo>
                    <a:pt x="758" y="0"/>
                  </a:moveTo>
                  <a:lnTo>
                    <a:pt x="758" y="0"/>
                  </a:lnTo>
                  <a:lnTo>
                    <a:pt x="758" y="0"/>
                  </a:lnTo>
                  <a:lnTo>
                    <a:pt x="674" y="14"/>
                  </a:lnTo>
                  <a:lnTo>
                    <a:pt x="584" y="28"/>
                  </a:lnTo>
                  <a:lnTo>
                    <a:pt x="476" y="48"/>
                  </a:lnTo>
                  <a:lnTo>
                    <a:pt x="476" y="48"/>
                  </a:lnTo>
                  <a:lnTo>
                    <a:pt x="358" y="72"/>
                  </a:lnTo>
                  <a:lnTo>
                    <a:pt x="238" y="98"/>
                  </a:lnTo>
                  <a:lnTo>
                    <a:pt x="182" y="112"/>
                  </a:lnTo>
                  <a:lnTo>
                    <a:pt x="130" y="126"/>
                  </a:lnTo>
                  <a:lnTo>
                    <a:pt x="82" y="142"/>
                  </a:lnTo>
                  <a:lnTo>
                    <a:pt x="40" y="156"/>
                  </a:lnTo>
                  <a:lnTo>
                    <a:pt x="40" y="156"/>
                  </a:lnTo>
                  <a:lnTo>
                    <a:pt x="34" y="158"/>
                  </a:lnTo>
                  <a:lnTo>
                    <a:pt x="30" y="160"/>
                  </a:lnTo>
                  <a:lnTo>
                    <a:pt x="26" y="164"/>
                  </a:lnTo>
                  <a:lnTo>
                    <a:pt x="26" y="164"/>
                  </a:lnTo>
                  <a:lnTo>
                    <a:pt x="24" y="174"/>
                  </a:lnTo>
                  <a:lnTo>
                    <a:pt x="22" y="180"/>
                  </a:lnTo>
                  <a:lnTo>
                    <a:pt x="22" y="180"/>
                  </a:lnTo>
                  <a:lnTo>
                    <a:pt x="12" y="256"/>
                  </a:lnTo>
                  <a:lnTo>
                    <a:pt x="4" y="332"/>
                  </a:lnTo>
                  <a:lnTo>
                    <a:pt x="0" y="404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0" y="558"/>
                  </a:lnTo>
                  <a:lnTo>
                    <a:pt x="2" y="636"/>
                  </a:lnTo>
                  <a:lnTo>
                    <a:pt x="8" y="762"/>
                  </a:lnTo>
                  <a:lnTo>
                    <a:pt x="14" y="846"/>
                  </a:lnTo>
                  <a:lnTo>
                    <a:pt x="18" y="876"/>
                  </a:lnTo>
                  <a:lnTo>
                    <a:pt x="32" y="872"/>
                  </a:lnTo>
                  <a:lnTo>
                    <a:pt x="48" y="870"/>
                  </a:lnTo>
                  <a:lnTo>
                    <a:pt x="48" y="870"/>
                  </a:lnTo>
                  <a:lnTo>
                    <a:pt x="54" y="864"/>
                  </a:lnTo>
                  <a:lnTo>
                    <a:pt x="58" y="858"/>
                  </a:lnTo>
                  <a:lnTo>
                    <a:pt x="60" y="854"/>
                  </a:lnTo>
                  <a:lnTo>
                    <a:pt x="60" y="854"/>
                  </a:lnTo>
                  <a:lnTo>
                    <a:pt x="56" y="836"/>
                  </a:lnTo>
                  <a:lnTo>
                    <a:pt x="54" y="808"/>
                  </a:lnTo>
                  <a:lnTo>
                    <a:pt x="50" y="726"/>
                  </a:lnTo>
                  <a:lnTo>
                    <a:pt x="48" y="612"/>
                  </a:lnTo>
                  <a:lnTo>
                    <a:pt x="48" y="474"/>
                  </a:lnTo>
                  <a:lnTo>
                    <a:pt x="48" y="474"/>
                  </a:lnTo>
                  <a:lnTo>
                    <a:pt x="48" y="412"/>
                  </a:lnTo>
                  <a:lnTo>
                    <a:pt x="52" y="348"/>
                  </a:lnTo>
                  <a:lnTo>
                    <a:pt x="58" y="280"/>
                  </a:lnTo>
                  <a:lnTo>
                    <a:pt x="66" y="212"/>
                  </a:lnTo>
                  <a:lnTo>
                    <a:pt x="68" y="204"/>
                  </a:lnTo>
                  <a:lnTo>
                    <a:pt x="68" y="204"/>
                  </a:lnTo>
                  <a:lnTo>
                    <a:pt x="108" y="190"/>
                  </a:lnTo>
                  <a:lnTo>
                    <a:pt x="154" y="178"/>
                  </a:lnTo>
                  <a:lnTo>
                    <a:pt x="204" y="166"/>
                  </a:lnTo>
                  <a:lnTo>
                    <a:pt x="258" y="154"/>
                  </a:lnTo>
                  <a:lnTo>
                    <a:pt x="370" y="134"/>
                  </a:lnTo>
                  <a:lnTo>
                    <a:pt x="482" y="112"/>
                  </a:lnTo>
                  <a:lnTo>
                    <a:pt x="482" y="112"/>
                  </a:lnTo>
                  <a:lnTo>
                    <a:pt x="546" y="98"/>
                  </a:lnTo>
                  <a:lnTo>
                    <a:pt x="614" y="82"/>
                  </a:lnTo>
                  <a:lnTo>
                    <a:pt x="688" y="62"/>
                  </a:lnTo>
                  <a:lnTo>
                    <a:pt x="688" y="62"/>
                  </a:lnTo>
                  <a:lnTo>
                    <a:pt x="784" y="36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46">
              <a:extLst>
                <a:ext uri="{FF2B5EF4-FFF2-40B4-BE49-F238E27FC236}">
                  <a16:creationId xmlns:a16="http://schemas.microsoft.com/office/drawing/2014/main" id="{A78BC458-8705-4EF4-BAE4-AEA12C120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1016" y="4232464"/>
              <a:ext cx="690618" cy="778782"/>
            </a:xfrm>
            <a:custGeom>
              <a:avLst/>
              <a:gdLst>
                <a:gd name="T0" fmla="*/ 12 w 752"/>
                <a:gd name="T1" fmla="*/ 848 h 848"/>
                <a:gd name="T2" fmla="*/ 12 w 752"/>
                <a:gd name="T3" fmla="*/ 848 h 848"/>
                <a:gd name="T4" fmla="*/ 10 w 752"/>
                <a:gd name="T5" fmla="*/ 826 h 848"/>
                <a:gd name="T6" fmla="*/ 6 w 752"/>
                <a:gd name="T7" fmla="*/ 796 h 848"/>
                <a:gd name="T8" fmla="*/ 4 w 752"/>
                <a:gd name="T9" fmla="*/ 710 h 848"/>
                <a:gd name="T10" fmla="*/ 0 w 752"/>
                <a:gd name="T11" fmla="*/ 596 h 848"/>
                <a:gd name="T12" fmla="*/ 0 w 752"/>
                <a:gd name="T13" fmla="*/ 462 h 848"/>
                <a:gd name="T14" fmla="*/ 0 w 752"/>
                <a:gd name="T15" fmla="*/ 462 h 848"/>
                <a:gd name="T16" fmla="*/ 0 w 752"/>
                <a:gd name="T17" fmla="*/ 386 h 848"/>
                <a:gd name="T18" fmla="*/ 2 w 752"/>
                <a:gd name="T19" fmla="*/ 312 h 848"/>
                <a:gd name="T20" fmla="*/ 8 w 752"/>
                <a:gd name="T21" fmla="*/ 240 h 848"/>
                <a:gd name="T22" fmla="*/ 12 w 752"/>
                <a:gd name="T23" fmla="*/ 204 h 848"/>
                <a:gd name="T24" fmla="*/ 16 w 752"/>
                <a:gd name="T25" fmla="*/ 168 h 848"/>
                <a:gd name="T26" fmla="*/ 16 w 752"/>
                <a:gd name="T27" fmla="*/ 168 h 848"/>
                <a:gd name="T28" fmla="*/ 18 w 752"/>
                <a:gd name="T29" fmla="*/ 162 h 848"/>
                <a:gd name="T30" fmla="*/ 22 w 752"/>
                <a:gd name="T31" fmla="*/ 156 h 848"/>
                <a:gd name="T32" fmla="*/ 22 w 752"/>
                <a:gd name="T33" fmla="*/ 156 h 848"/>
                <a:gd name="T34" fmla="*/ 28 w 752"/>
                <a:gd name="T35" fmla="*/ 150 h 848"/>
                <a:gd name="T36" fmla="*/ 32 w 752"/>
                <a:gd name="T37" fmla="*/ 148 h 848"/>
                <a:gd name="T38" fmla="*/ 32 w 752"/>
                <a:gd name="T39" fmla="*/ 148 h 848"/>
                <a:gd name="T40" fmla="*/ 66 w 752"/>
                <a:gd name="T41" fmla="*/ 136 h 848"/>
                <a:gd name="T42" fmla="*/ 106 w 752"/>
                <a:gd name="T43" fmla="*/ 124 h 848"/>
                <a:gd name="T44" fmla="*/ 204 w 752"/>
                <a:gd name="T45" fmla="*/ 100 h 848"/>
                <a:gd name="T46" fmla="*/ 324 w 752"/>
                <a:gd name="T47" fmla="*/ 76 h 848"/>
                <a:gd name="T48" fmla="*/ 466 w 752"/>
                <a:gd name="T49" fmla="*/ 48 h 848"/>
                <a:gd name="T50" fmla="*/ 466 w 752"/>
                <a:gd name="T51" fmla="*/ 48 h 848"/>
                <a:gd name="T52" fmla="*/ 642 w 752"/>
                <a:gd name="T53" fmla="*/ 16 h 848"/>
                <a:gd name="T54" fmla="*/ 740 w 752"/>
                <a:gd name="T55" fmla="*/ 0 h 848"/>
                <a:gd name="T56" fmla="*/ 752 w 752"/>
                <a:gd name="T57" fmla="*/ 16 h 848"/>
                <a:gd name="T58" fmla="*/ 752 w 752"/>
                <a:gd name="T59" fmla="*/ 16 h 848"/>
                <a:gd name="T60" fmla="*/ 670 w 752"/>
                <a:gd name="T61" fmla="*/ 28 h 848"/>
                <a:gd name="T62" fmla="*/ 586 w 752"/>
                <a:gd name="T63" fmla="*/ 40 h 848"/>
                <a:gd name="T64" fmla="*/ 484 w 752"/>
                <a:gd name="T65" fmla="*/ 58 h 848"/>
                <a:gd name="T66" fmla="*/ 370 w 752"/>
                <a:gd name="T67" fmla="*/ 82 h 848"/>
                <a:gd name="T68" fmla="*/ 314 w 752"/>
                <a:gd name="T69" fmla="*/ 94 h 848"/>
                <a:gd name="T70" fmla="*/ 256 w 752"/>
                <a:gd name="T71" fmla="*/ 108 h 848"/>
                <a:gd name="T72" fmla="*/ 200 w 752"/>
                <a:gd name="T73" fmla="*/ 124 h 848"/>
                <a:gd name="T74" fmla="*/ 148 w 752"/>
                <a:gd name="T75" fmla="*/ 140 h 848"/>
                <a:gd name="T76" fmla="*/ 98 w 752"/>
                <a:gd name="T77" fmla="*/ 158 h 848"/>
                <a:gd name="T78" fmla="*/ 52 w 752"/>
                <a:gd name="T79" fmla="*/ 178 h 848"/>
                <a:gd name="T80" fmla="*/ 52 w 752"/>
                <a:gd name="T81" fmla="*/ 178 h 848"/>
                <a:gd name="T82" fmla="*/ 48 w 752"/>
                <a:gd name="T83" fmla="*/ 180 h 848"/>
                <a:gd name="T84" fmla="*/ 48 w 752"/>
                <a:gd name="T85" fmla="*/ 180 h 848"/>
                <a:gd name="T86" fmla="*/ 44 w 752"/>
                <a:gd name="T87" fmla="*/ 186 h 848"/>
                <a:gd name="T88" fmla="*/ 42 w 752"/>
                <a:gd name="T89" fmla="*/ 196 h 848"/>
                <a:gd name="T90" fmla="*/ 42 w 752"/>
                <a:gd name="T91" fmla="*/ 196 h 848"/>
                <a:gd name="T92" fmla="*/ 34 w 752"/>
                <a:gd name="T93" fmla="*/ 260 h 848"/>
                <a:gd name="T94" fmla="*/ 28 w 752"/>
                <a:gd name="T95" fmla="*/ 326 h 848"/>
                <a:gd name="T96" fmla="*/ 24 w 752"/>
                <a:gd name="T97" fmla="*/ 392 h 848"/>
                <a:gd name="T98" fmla="*/ 22 w 752"/>
                <a:gd name="T99" fmla="*/ 462 h 848"/>
                <a:gd name="T100" fmla="*/ 22 w 752"/>
                <a:gd name="T101" fmla="*/ 462 h 848"/>
                <a:gd name="T102" fmla="*/ 22 w 752"/>
                <a:gd name="T103" fmla="*/ 602 h 848"/>
                <a:gd name="T104" fmla="*/ 18 w 752"/>
                <a:gd name="T105" fmla="*/ 726 h 848"/>
                <a:gd name="T106" fmla="*/ 14 w 752"/>
                <a:gd name="T107" fmla="*/ 846 h 848"/>
                <a:gd name="T108" fmla="*/ 12 w 752"/>
                <a:gd name="T109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52" h="848">
                  <a:moveTo>
                    <a:pt x="12" y="848"/>
                  </a:moveTo>
                  <a:lnTo>
                    <a:pt x="12" y="848"/>
                  </a:lnTo>
                  <a:lnTo>
                    <a:pt x="10" y="826"/>
                  </a:lnTo>
                  <a:lnTo>
                    <a:pt x="6" y="796"/>
                  </a:lnTo>
                  <a:lnTo>
                    <a:pt x="4" y="710"/>
                  </a:lnTo>
                  <a:lnTo>
                    <a:pt x="0" y="596"/>
                  </a:lnTo>
                  <a:lnTo>
                    <a:pt x="0" y="462"/>
                  </a:lnTo>
                  <a:lnTo>
                    <a:pt x="0" y="462"/>
                  </a:lnTo>
                  <a:lnTo>
                    <a:pt x="0" y="386"/>
                  </a:lnTo>
                  <a:lnTo>
                    <a:pt x="2" y="312"/>
                  </a:lnTo>
                  <a:lnTo>
                    <a:pt x="8" y="240"/>
                  </a:lnTo>
                  <a:lnTo>
                    <a:pt x="12" y="204"/>
                  </a:lnTo>
                  <a:lnTo>
                    <a:pt x="16" y="168"/>
                  </a:lnTo>
                  <a:lnTo>
                    <a:pt x="16" y="168"/>
                  </a:lnTo>
                  <a:lnTo>
                    <a:pt x="18" y="162"/>
                  </a:lnTo>
                  <a:lnTo>
                    <a:pt x="22" y="156"/>
                  </a:lnTo>
                  <a:lnTo>
                    <a:pt x="22" y="156"/>
                  </a:lnTo>
                  <a:lnTo>
                    <a:pt x="28" y="150"/>
                  </a:lnTo>
                  <a:lnTo>
                    <a:pt x="32" y="148"/>
                  </a:lnTo>
                  <a:lnTo>
                    <a:pt x="32" y="148"/>
                  </a:lnTo>
                  <a:lnTo>
                    <a:pt x="66" y="136"/>
                  </a:lnTo>
                  <a:lnTo>
                    <a:pt x="106" y="124"/>
                  </a:lnTo>
                  <a:lnTo>
                    <a:pt x="204" y="100"/>
                  </a:lnTo>
                  <a:lnTo>
                    <a:pt x="324" y="76"/>
                  </a:lnTo>
                  <a:lnTo>
                    <a:pt x="466" y="48"/>
                  </a:lnTo>
                  <a:lnTo>
                    <a:pt x="466" y="48"/>
                  </a:lnTo>
                  <a:lnTo>
                    <a:pt x="642" y="16"/>
                  </a:lnTo>
                  <a:lnTo>
                    <a:pt x="740" y="0"/>
                  </a:lnTo>
                  <a:lnTo>
                    <a:pt x="752" y="16"/>
                  </a:lnTo>
                  <a:lnTo>
                    <a:pt x="752" y="16"/>
                  </a:lnTo>
                  <a:lnTo>
                    <a:pt x="670" y="28"/>
                  </a:lnTo>
                  <a:lnTo>
                    <a:pt x="586" y="40"/>
                  </a:lnTo>
                  <a:lnTo>
                    <a:pt x="484" y="58"/>
                  </a:lnTo>
                  <a:lnTo>
                    <a:pt x="370" y="82"/>
                  </a:lnTo>
                  <a:lnTo>
                    <a:pt x="314" y="94"/>
                  </a:lnTo>
                  <a:lnTo>
                    <a:pt x="256" y="108"/>
                  </a:lnTo>
                  <a:lnTo>
                    <a:pt x="200" y="124"/>
                  </a:lnTo>
                  <a:lnTo>
                    <a:pt x="148" y="140"/>
                  </a:lnTo>
                  <a:lnTo>
                    <a:pt x="98" y="158"/>
                  </a:lnTo>
                  <a:lnTo>
                    <a:pt x="52" y="178"/>
                  </a:lnTo>
                  <a:lnTo>
                    <a:pt x="52" y="178"/>
                  </a:lnTo>
                  <a:lnTo>
                    <a:pt x="48" y="180"/>
                  </a:lnTo>
                  <a:lnTo>
                    <a:pt x="48" y="180"/>
                  </a:lnTo>
                  <a:lnTo>
                    <a:pt x="44" y="186"/>
                  </a:lnTo>
                  <a:lnTo>
                    <a:pt x="42" y="196"/>
                  </a:lnTo>
                  <a:lnTo>
                    <a:pt x="42" y="196"/>
                  </a:lnTo>
                  <a:lnTo>
                    <a:pt x="34" y="260"/>
                  </a:lnTo>
                  <a:lnTo>
                    <a:pt x="28" y="326"/>
                  </a:lnTo>
                  <a:lnTo>
                    <a:pt x="24" y="392"/>
                  </a:lnTo>
                  <a:lnTo>
                    <a:pt x="22" y="462"/>
                  </a:lnTo>
                  <a:lnTo>
                    <a:pt x="22" y="462"/>
                  </a:lnTo>
                  <a:lnTo>
                    <a:pt x="22" y="602"/>
                  </a:lnTo>
                  <a:lnTo>
                    <a:pt x="18" y="726"/>
                  </a:lnTo>
                  <a:lnTo>
                    <a:pt x="14" y="846"/>
                  </a:lnTo>
                  <a:lnTo>
                    <a:pt x="12" y="848"/>
                  </a:lnTo>
                  <a:close/>
                </a:path>
              </a:pathLst>
            </a:cu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47">
              <a:extLst>
                <a:ext uri="{FF2B5EF4-FFF2-40B4-BE49-F238E27FC236}">
                  <a16:creationId xmlns:a16="http://schemas.microsoft.com/office/drawing/2014/main" id="{B914C5D9-420E-4F45-9D51-44CD5FCC5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919" y="4147974"/>
              <a:ext cx="224083" cy="126736"/>
            </a:xfrm>
            <a:custGeom>
              <a:avLst/>
              <a:gdLst>
                <a:gd name="T0" fmla="*/ 244 w 244"/>
                <a:gd name="T1" fmla="*/ 70 h 138"/>
                <a:gd name="T2" fmla="*/ 244 w 244"/>
                <a:gd name="T3" fmla="*/ 70 h 138"/>
                <a:gd name="T4" fmla="*/ 244 w 244"/>
                <a:gd name="T5" fmla="*/ 76 h 138"/>
                <a:gd name="T6" fmla="*/ 242 w 244"/>
                <a:gd name="T7" fmla="*/ 84 h 138"/>
                <a:gd name="T8" fmla="*/ 234 w 244"/>
                <a:gd name="T9" fmla="*/ 96 h 138"/>
                <a:gd name="T10" fmla="*/ 224 w 244"/>
                <a:gd name="T11" fmla="*/ 108 h 138"/>
                <a:gd name="T12" fmla="*/ 208 w 244"/>
                <a:gd name="T13" fmla="*/ 118 h 138"/>
                <a:gd name="T14" fmla="*/ 190 w 244"/>
                <a:gd name="T15" fmla="*/ 126 h 138"/>
                <a:gd name="T16" fmla="*/ 170 w 244"/>
                <a:gd name="T17" fmla="*/ 132 h 138"/>
                <a:gd name="T18" fmla="*/ 146 w 244"/>
                <a:gd name="T19" fmla="*/ 136 h 138"/>
                <a:gd name="T20" fmla="*/ 122 w 244"/>
                <a:gd name="T21" fmla="*/ 138 h 138"/>
                <a:gd name="T22" fmla="*/ 122 w 244"/>
                <a:gd name="T23" fmla="*/ 138 h 138"/>
                <a:gd name="T24" fmla="*/ 98 w 244"/>
                <a:gd name="T25" fmla="*/ 136 h 138"/>
                <a:gd name="T26" fmla="*/ 74 w 244"/>
                <a:gd name="T27" fmla="*/ 132 h 138"/>
                <a:gd name="T28" fmla="*/ 54 w 244"/>
                <a:gd name="T29" fmla="*/ 126 h 138"/>
                <a:gd name="T30" fmla="*/ 36 w 244"/>
                <a:gd name="T31" fmla="*/ 118 h 138"/>
                <a:gd name="T32" fmla="*/ 20 w 244"/>
                <a:gd name="T33" fmla="*/ 108 h 138"/>
                <a:gd name="T34" fmla="*/ 10 w 244"/>
                <a:gd name="T35" fmla="*/ 96 h 138"/>
                <a:gd name="T36" fmla="*/ 2 w 244"/>
                <a:gd name="T37" fmla="*/ 84 h 138"/>
                <a:gd name="T38" fmla="*/ 0 w 244"/>
                <a:gd name="T39" fmla="*/ 76 h 138"/>
                <a:gd name="T40" fmla="*/ 0 w 244"/>
                <a:gd name="T41" fmla="*/ 70 h 138"/>
                <a:gd name="T42" fmla="*/ 0 w 244"/>
                <a:gd name="T43" fmla="*/ 70 h 138"/>
                <a:gd name="T44" fmla="*/ 0 w 244"/>
                <a:gd name="T45" fmla="*/ 62 h 138"/>
                <a:gd name="T46" fmla="*/ 2 w 244"/>
                <a:gd name="T47" fmla="*/ 56 h 138"/>
                <a:gd name="T48" fmla="*/ 10 w 244"/>
                <a:gd name="T49" fmla="*/ 42 h 138"/>
                <a:gd name="T50" fmla="*/ 20 w 244"/>
                <a:gd name="T51" fmla="*/ 32 h 138"/>
                <a:gd name="T52" fmla="*/ 36 w 244"/>
                <a:gd name="T53" fmla="*/ 20 h 138"/>
                <a:gd name="T54" fmla="*/ 54 w 244"/>
                <a:gd name="T55" fmla="*/ 12 h 138"/>
                <a:gd name="T56" fmla="*/ 74 w 244"/>
                <a:gd name="T57" fmla="*/ 6 h 138"/>
                <a:gd name="T58" fmla="*/ 98 w 244"/>
                <a:gd name="T59" fmla="*/ 2 h 138"/>
                <a:gd name="T60" fmla="*/ 122 w 244"/>
                <a:gd name="T61" fmla="*/ 0 h 138"/>
                <a:gd name="T62" fmla="*/ 122 w 244"/>
                <a:gd name="T63" fmla="*/ 0 h 138"/>
                <a:gd name="T64" fmla="*/ 146 w 244"/>
                <a:gd name="T65" fmla="*/ 2 h 138"/>
                <a:gd name="T66" fmla="*/ 170 w 244"/>
                <a:gd name="T67" fmla="*/ 6 h 138"/>
                <a:gd name="T68" fmla="*/ 190 w 244"/>
                <a:gd name="T69" fmla="*/ 12 h 138"/>
                <a:gd name="T70" fmla="*/ 208 w 244"/>
                <a:gd name="T71" fmla="*/ 20 h 138"/>
                <a:gd name="T72" fmla="*/ 224 w 244"/>
                <a:gd name="T73" fmla="*/ 32 h 138"/>
                <a:gd name="T74" fmla="*/ 234 w 244"/>
                <a:gd name="T75" fmla="*/ 42 h 138"/>
                <a:gd name="T76" fmla="*/ 242 w 244"/>
                <a:gd name="T77" fmla="*/ 56 h 138"/>
                <a:gd name="T78" fmla="*/ 244 w 244"/>
                <a:gd name="T79" fmla="*/ 62 h 138"/>
                <a:gd name="T80" fmla="*/ 244 w 244"/>
                <a:gd name="T81" fmla="*/ 70 h 138"/>
                <a:gd name="T82" fmla="*/ 244 w 244"/>
                <a:gd name="T83" fmla="*/ 7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4" h="138">
                  <a:moveTo>
                    <a:pt x="244" y="70"/>
                  </a:moveTo>
                  <a:lnTo>
                    <a:pt x="244" y="70"/>
                  </a:lnTo>
                  <a:lnTo>
                    <a:pt x="244" y="76"/>
                  </a:lnTo>
                  <a:lnTo>
                    <a:pt x="242" y="84"/>
                  </a:lnTo>
                  <a:lnTo>
                    <a:pt x="234" y="96"/>
                  </a:lnTo>
                  <a:lnTo>
                    <a:pt x="224" y="108"/>
                  </a:lnTo>
                  <a:lnTo>
                    <a:pt x="208" y="118"/>
                  </a:lnTo>
                  <a:lnTo>
                    <a:pt x="190" y="126"/>
                  </a:lnTo>
                  <a:lnTo>
                    <a:pt x="170" y="132"/>
                  </a:lnTo>
                  <a:lnTo>
                    <a:pt x="146" y="136"/>
                  </a:lnTo>
                  <a:lnTo>
                    <a:pt x="122" y="138"/>
                  </a:lnTo>
                  <a:lnTo>
                    <a:pt x="122" y="138"/>
                  </a:lnTo>
                  <a:lnTo>
                    <a:pt x="98" y="136"/>
                  </a:lnTo>
                  <a:lnTo>
                    <a:pt x="74" y="132"/>
                  </a:lnTo>
                  <a:lnTo>
                    <a:pt x="54" y="126"/>
                  </a:lnTo>
                  <a:lnTo>
                    <a:pt x="36" y="118"/>
                  </a:lnTo>
                  <a:lnTo>
                    <a:pt x="20" y="108"/>
                  </a:lnTo>
                  <a:lnTo>
                    <a:pt x="10" y="96"/>
                  </a:lnTo>
                  <a:lnTo>
                    <a:pt x="2" y="84"/>
                  </a:lnTo>
                  <a:lnTo>
                    <a:pt x="0" y="7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2" y="56"/>
                  </a:lnTo>
                  <a:lnTo>
                    <a:pt x="10" y="42"/>
                  </a:lnTo>
                  <a:lnTo>
                    <a:pt x="20" y="32"/>
                  </a:lnTo>
                  <a:lnTo>
                    <a:pt x="36" y="20"/>
                  </a:lnTo>
                  <a:lnTo>
                    <a:pt x="54" y="12"/>
                  </a:lnTo>
                  <a:lnTo>
                    <a:pt x="74" y="6"/>
                  </a:lnTo>
                  <a:lnTo>
                    <a:pt x="98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46" y="2"/>
                  </a:lnTo>
                  <a:lnTo>
                    <a:pt x="170" y="6"/>
                  </a:lnTo>
                  <a:lnTo>
                    <a:pt x="190" y="12"/>
                  </a:lnTo>
                  <a:lnTo>
                    <a:pt x="208" y="20"/>
                  </a:lnTo>
                  <a:lnTo>
                    <a:pt x="224" y="32"/>
                  </a:lnTo>
                  <a:lnTo>
                    <a:pt x="234" y="42"/>
                  </a:lnTo>
                  <a:lnTo>
                    <a:pt x="242" y="56"/>
                  </a:lnTo>
                  <a:lnTo>
                    <a:pt x="244" y="62"/>
                  </a:lnTo>
                  <a:lnTo>
                    <a:pt x="244" y="70"/>
                  </a:lnTo>
                  <a:lnTo>
                    <a:pt x="244" y="7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10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8">
              <a:extLst>
                <a:ext uri="{FF2B5EF4-FFF2-40B4-BE49-F238E27FC236}">
                  <a16:creationId xmlns:a16="http://schemas.microsoft.com/office/drawing/2014/main" id="{25E09638-3BD8-4006-BA4F-6577F7EA6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3674" y="4157158"/>
              <a:ext cx="128572" cy="14694"/>
            </a:xfrm>
            <a:custGeom>
              <a:avLst/>
              <a:gdLst>
                <a:gd name="T0" fmla="*/ 140 w 140"/>
                <a:gd name="T1" fmla="*/ 16 h 16"/>
                <a:gd name="T2" fmla="*/ 140 w 140"/>
                <a:gd name="T3" fmla="*/ 16 h 16"/>
                <a:gd name="T4" fmla="*/ 138 w 140"/>
                <a:gd name="T5" fmla="*/ 16 h 16"/>
                <a:gd name="T6" fmla="*/ 134 w 140"/>
                <a:gd name="T7" fmla="*/ 16 h 16"/>
                <a:gd name="T8" fmla="*/ 118 w 140"/>
                <a:gd name="T9" fmla="*/ 16 h 16"/>
                <a:gd name="T10" fmla="*/ 96 w 140"/>
                <a:gd name="T11" fmla="*/ 14 h 16"/>
                <a:gd name="T12" fmla="*/ 70 w 140"/>
                <a:gd name="T13" fmla="*/ 12 h 16"/>
                <a:gd name="T14" fmla="*/ 70 w 140"/>
                <a:gd name="T15" fmla="*/ 12 h 16"/>
                <a:gd name="T16" fmla="*/ 42 w 140"/>
                <a:gd name="T17" fmla="*/ 14 h 16"/>
                <a:gd name="T18" fmla="*/ 20 w 140"/>
                <a:gd name="T19" fmla="*/ 16 h 16"/>
                <a:gd name="T20" fmla="*/ 6 w 140"/>
                <a:gd name="T21" fmla="*/ 16 h 16"/>
                <a:gd name="T22" fmla="*/ 2 w 140"/>
                <a:gd name="T23" fmla="*/ 16 h 16"/>
                <a:gd name="T24" fmla="*/ 0 w 140"/>
                <a:gd name="T25" fmla="*/ 16 h 16"/>
                <a:gd name="T26" fmla="*/ 0 w 140"/>
                <a:gd name="T27" fmla="*/ 16 h 16"/>
                <a:gd name="T28" fmla="*/ 6 w 140"/>
                <a:gd name="T29" fmla="*/ 12 h 16"/>
                <a:gd name="T30" fmla="*/ 20 w 140"/>
                <a:gd name="T31" fmla="*/ 6 h 16"/>
                <a:gd name="T32" fmla="*/ 42 w 140"/>
                <a:gd name="T33" fmla="*/ 2 h 16"/>
                <a:gd name="T34" fmla="*/ 70 w 140"/>
                <a:gd name="T35" fmla="*/ 0 h 16"/>
                <a:gd name="T36" fmla="*/ 70 w 140"/>
                <a:gd name="T37" fmla="*/ 0 h 16"/>
                <a:gd name="T38" fmla="*/ 96 w 140"/>
                <a:gd name="T39" fmla="*/ 2 h 16"/>
                <a:gd name="T40" fmla="*/ 118 w 140"/>
                <a:gd name="T41" fmla="*/ 6 h 16"/>
                <a:gd name="T42" fmla="*/ 134 w 140"/>
                <a:gd name="T43" fmla="*/ 12 h 16"/>
                <a:gd name="T44" fmla="*/ 140 w 140"/>
                <a:gd name="T45" fmla="*/ 16 h 16"/>
                <a:gd name="T46" fmla="*/ 140 w 140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0" h="16">
                  <a:moveTo>
                    <a:pt x="140" y="16"/>
                  </a:moveTo>
                  <a:lnTo>
                    <a:pt x="140" y="16"/>
                  </a:lnTo>
                  <a:lnTo>
                    <a:pt x="138" y="16"/>
                  </a:lnTo>
                  <a:lnTo>
                    <a:pt x="134" y="16"/>
                  </a:lnTo>
                  <a:lnTo>
                    <a:pt x="118" y="16"/>
                  </a:lnTo>
                  <a:lnTo>
                    <a:pt x="96" y="14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42" y="14"/>
                  </a:lnTo>
                  <a:lnTo>
                    <a:pt x="20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6" y="12"/>
                  </a:lnTo>
                  <a:lnTo>
                    <a:pt x="20" y="6"/>
                  </a:lnTo>
                  <a:lnTo>
                    <a:pt x="42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96" y="2"/>
                  </a:lnTo>
                  <a:lnTo>
                    <a:pt x="118" y="6"/>
                  </a:lnTo>
                  <a:lnTo>
                    <a:pt x="134" y="12"/>
                  </a:lnTo>
                  <a:lnTo>
                    <a:pt x="140" y="16"/>
                  </a:lnTo>
                  <a:lnTo>
                    <a:pt x="140" y="1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71000">
                  <a:schemeClr val="bg1">
                    <a:alpha val="48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49">
              <a:extLst>
                <a:ext uri="{FF2B5EF4-FFF2-40B4-BE49-F238E27FC236}">
                  <a16:creationId xmlns:a16="http://schemas.microsoft.com/office/drawing/2014/main" id="{62F5EA35-8D64-44F2-8133-CEECD654BF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95301" y="5180227"/>
              <a:ext cx="337962" cy="528984"/>
            </a:xfrm>
            <a:custGeom>
              <a:avLst/>
              <a:gdLst>
                <a:gd name="T0" fmla="*/ 144 w 368"/>
                <a:gd name="T1" fmla="*/ 8 h 576"/>
                <a:gd name="T2" fmla="*/ 122 w 368"/>
                <a:gd name="T3" fmla="*/ 14 h 576"/>
                <a:gd name="T4" fmla="*/ 122 w 368"/>
                <a:gd name="T5" fmla="*/ 14 h 576"/>
                <a:gd name="T6" fmla="*/ 56 w 368"/>
                <a:gd name="T7" fmla="*/ 28 h 576"/>
                <a:gd name="T8" fmla="*/ 36 w 368"/>
                <a:gd name="T9" fmla="*/ 60 h 576"/>
                <a:gd name="T10" fmla="*/ 14 w 368"/>
                <a:gd name="T11" fmla="*/ 158 h 576"/>
                <a:gd name="T12" fmla="*/ 2 w 368"/>
                <a:gd name="T13" fmla="*/ 286 h 576"/>
                <a:gd name="T14" fmla="*/ 0 w 368"/>
                <a:gd name="T15" fmla="*/ 418 h 576"/>
                <a:gd name="T16" fmla="*/ 12 w 368"/>
                <a:gd name="T17" fmla="*/ 522 h 576"/>
                <a:gd name="T18" fmla="*/ 30 w 368"/>
                <a:gd name="T19" fmla="*/ 562 h 576"/>
                <a:gd name="T20" fmla="*/ 54 w 368"/>
                <a:gd name="T21" fmla="*/ 548 h 576"/>
                <a:gd name="T22" fmla="*/ 76 w 368"/>
                <a:gd name="T23" fmla="*/ 540 h 576"/>
                <a:gd name="T24" fmla="*/ 130 w 368"/>
                <a:gd name="T25" fmla="*/ 536 h 576"/>
                <a:gd name="T26" fmla="*/ 122 w 368"/>
                <a:gd name="T27" fmla="*/ 448 h 576"/>
                <a:gd name="T28" fmla="*/ 122 w 368"/>
                <a:gd name="T29" fmla="*/ 356 h 576"/>
                <a:gd name="T30" fmla="*/ 128 w 368"/>
                <a:gd name="T31" fmla="*/ 332 h 576"/>
                <a:gd name="T32" fmla="*/ 138 w 368"/>
                <a:gd name="T33" fmla="*/ 336 h 576"/>
                <a:gd name="T34" fmla="*/ 148 w 368"/>
                <a:gd name="T35" fmla="*/ 356 h 576"/>
                <a:gd name="T36" fmla="*/ 170 w 368"/>
                <a:gd name="T37" fmla="*/ 480 h 576"/>
                <a:gd name="T38" fmla="*/ 174 w 368"/>
                <a:gd name="T39" fmla="*/ 540 h 576"/>
                <a:gd name="T40" fmla="*/ 204 w 368"/>
                <a:gd name="T41" fmla="*/ 544 h 576"/>
                <a:gd name="T42" fmla="*/ 262 w 368"/>
                <a:gd name="T43" fmla="*/ 556 h 576"/>
                <a:gd name="T44" fmla="*/ 350 w 368"/>
                <a:gd name="T45" fmla="*/ 550 h 576"/>
                <a:gd name="T46" fmla="*/ 366 w 368"/>
                <a:gd name="T47" fmla="*/ 474 h 576"/>
                <a:gd name="T48" fmla="*/ 366 w 368"/>
                <a:gd name="T49" fmla="*/ 398 h 576"/>
                <a:gd name="T50" fmla="*/ 354 w 368"/>
                <a:gd name="T51" fmla="*/ 322 h 576"/>
                <a:gd name="T52" fmla="*/ 306 w 368"/>
                <a:gd name="T53" fmla="*/ 186 h 576"/>
                <a:gd name="T54" fmla="*/ 246 w 368"/>
                <a:gd name="T55" fmla="*/ 80 h 576"/>
                <a:gd name="T56" fmla="*/ 188 w 368"/>
                <a:gd name="T57" fmla="*/ 0 h 576"/>
                <a:gd name="T58" fmla="*/ 164 w 368"/>
                <a:gd name="T59" fmla="*/ 104 h 576"/>
                <a:gd name="T60" fmla="*/ 164 w 368"/>
                <a:gd name="T61" fmla="*/ 104 h 576"/>
                <a:gd name="T62" fmla="*/ 174 w 368"/>
                <a:gd name="T63" fmla="*/ 124 h 576"/>
                <a:gd name="T64" fmla="*/ 174 w 368"/>
                <a:gd name="T65" fmla="*/ 124 h 576"/>
                <a:gd name="T66" fmla="*/ 200 w 368"/>
                <a:gd name="T67" fmla="*/ 214 h 576"/>
                <a:gd name="T68" fmla="*/ 200 w 368"/>
                <a:gd name="T69" fmla="*/ 214 h 576"/>
                <a:gd name="T70" fmla="*/ 190 w 368"/>
                <a:gd name="T71" fmla="*/ 176 h 576"/>
                <a:gd name="T72" fmla="*/ 190 w 368"/>
                <a:gd name="T73" fmla="*/ 176 h 576"/>
                <a:gd name="T74" fmla="*/ 222 w 368"/>
                <a:gd name="T75" fmla="*/ 404 h 576"/>
                <a:gd name="T76" fmla="*/ 222 w 368"/>
                <a:gd name="T77" fmla="*/ 404 h 576"/>
                <a:gd name="T78" fmla="*/ 208 w 368"/>
                <a:gd name="T79" fmla="*/ 526 h 576"/>
                <a:gd name="T80" fmla="*/ 208 w 368"/>
                <a:gd name="T81" fmla="*/ 526 h 576"/>
                <a:gd name="T82" fmla="*/ 212 w 368"/>
                <a:gd name="T83" fmla="*/ 506 h 576"/>
                <a:gd name="T84" fmla="*/ 212 w 368"/>
                <a:gd name="T85" fmla="*/ 506 h 576"/>
                <a:gd name="T86" fmla="*/ 214 w 368"/>
                <a:gd name="T87" fmla="*/ 484 h 576"/>
                <a:gd name="T88" fmla="*/ 214 w 368"/>
                <a:gd name="T89" fmla="*/ 484 h 576"/>
                <a:gd name="T90" fmla="*/ 218 w 368"/>
                <a:gd name="T91" fmla="*/ 460 h 576"/>
                <a:gd name="T92" fmla="*/ 218 w 368"/>
                <a:gd name="T93" fmla="*/ 460 h 576"/>
                <a:gd name="T94" fmla="*/ 220 w 368"/>
                <a:gd name="T95" fmla="*/ 434 h 576"/>
                <a:gd name="T96" fmla="*/ 220 w 368"/>
                <a:gd name="T97" fmla="*/ 434 h 576"/>
                <a:gd name="T98" fmla="*/ 208 w 368"/>
                <a:gd name="T99" fmla="*/ 250 h 576"/>
                <a:gd name="T100" fmla="*/ 208 w 368"/>
                <a:gd name="T101" fmla="*/ 250 h 576"/>
                <a:gd name="T102" fmla="*/ 214 w 368"/>
                <a:gd name="T103" fmla="*/ 284 h 576"/>
                <a:gd name="T104" fmla="*/ 214 w 368"/>
                <a:gd name="T105" fmla="*/ 284 h 576"/>
                <a:gd name="T106" fmla="*/ 218 w 368"/>
                <a:gd name="T107" fmla="*/ 318 h 576"/>
                <a:gd name="T108" fmla="*/ 218 w 368"/>
                <a:gd name="T109" fmla="*/ 318 h 576"/>
                <a:gd name="T110" fmla="*/ 220 w 368"/>
                <a:gd name="T111" fmla="*/ 350 h 576"/>
                <a:gd name="T112" fmla="*/ 220 w 368"/>
                <a:gd name="T113" fmla="*/ 35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8" h="576">
                  <a:moveTo>
                    <a:pt x="188" y="0"/>
                  </a:moveTo>
                  <a:lnTo>
                    <a:pt x="188" y="0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22" y="14"/>
                  </a:lnTo>
                  <a:lnTo>
                    <a:pt x="122" y="14"/>
                  </a:lnTo>
                  <a:lnTo>
                    <a:pt x="144" y="58"/>
                  </a:lnTo>
                  <a:lnTo>
                    <a:pt x="144" y="58"/>
                  </a:lnTo>
                  <a:lnTo>
                    <a:pt x="122" y="14"/>
                  </a:lnTo>
                  <a:lnTo>
                    <a:pt x="122" y="14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0" y="34"/>
                  </a:lnTo>
                  <a:lnTo>
                    <a:pt x="46" y="40"/>
                  </a:lnTo>
                  <a:lnTo>
                    <a:pt x="36" y="60"/>
                  </a:lnTo>
                  <a:lnTo>
                    <a:pt x="28" y="88"/>
                  </a:lnTo>
                  <a:lnTo>
                    <a:pt x="20" y="120"/>
                  </a:lnTo>
                  <a:lnTo>
                    <a:pt x="14" y="158"/>
                  </a:lnTo>
                  <a:lnTo>
                    <a:pt x="8" y="198"/>
                  </a:lnTo>
                  <a:lnTo>
                    <a:pt x="4" y="242"/>
                  </a:lnTo>
                  <a:lnTo>
                    <a:pt x="2" y="286"/>
                  </a:lnTo>
                  <a:lnTo>
                    <a:pt x="0" y="330"/>
                  </a:lnTo>
                  <a:lnTo>
                    <a:pt x="0" y="374"/>
                  </a:lnTo>
                  <a:lnTo>
                    <a:pt x="0" y="418"/>
                  </a:lnTo>
                  <a:lnTo>
                    <a:pt x="2" y="456"/>
                  </a:lnTo>
                  <a:lnTo>
                    <a:pt x="6" y="492"/>
                  </a:lnTo>
                  <a:lnTo>
                    <a:pt x="12" y="522"/>
                  </a:lnTo>
                  <a:lnTo>
                    <a:pt x="20" y="546"/>
                  </a:lnTo>
                  <a:lnTo>
                    <a:pt x="26" y="554"/>
                  </a:lnTo>
                  <a:lnTo>
                    <a:pt x="30" y="562"/>
                  </a:lnTo>
                  <a:lnTo>
                    <a:pt x="30" y="562"/>
                  </a:lnTo>
                  <a:lnTo>
                    <a:pt x="42" y="554"/>
                  </a:lnTo>
                  <a:lnTo>
                    <a:pt x="54" y="548"/>
                  </a:lnTo>
                  <a:lnTo>
                    <a:pt x="66" y="542"/>
                  </a:lnTo>
                  <a:lnTo>
                    <a:pt x="76" y="540"/>
                  </a:lnTo>
                  <a:lnTo>
                    <a:pt x="76" y="540"/>
                  </a:lnTo>
                  <a:lnTo>
                    <a:pt x="98" y="536"/>
                  </a:lnTo>
                  <a:lnTo>
                    <a:pt x="114" y="534"/>
                  </a:lnTo>
                  <a:lnTo>
                    <a:pt x="130" y="536"/>
                  </a:lnTo>
                  <a:lnTo>
                    <a:pt x="130" y="536"/>
                  </a:lnTo>
                  <a:lnTo>
                    <a:pt x="126" y="496"/>
                  </a:lnTo>
                  <a:lnTo>
                    <a:pt x="122" y="448"/>
                  </a:lnTo>
                  <a:lnTo>
                    <a:pt x="120" y="386"/>
                  </a:lnTo>
                  <a:lnTo>
                    <a:pt x="120" y="386"/>
                  </a:lnTo>
                  <a:lnTo>
                    <a:pt x="122" y="356"/>
                  </a:lnTo>
                  <a:lnTo>
                    <a:pt x="124" y="340"/>
                  </a:lnTo>
                  <a:lnTo>
                    <a:pt x="126" y="336"/>
                  </a:lnTo>
                  <a:lnTo>
                    <a:pt x="128" y="332"/>
                  </a:lnTo>
                  <a:lnTo>
                    <a:pt x="130" y="332"/>
                  </a:lnTo>
                  <a:lnTo>
                    <a:pt x="134" y="332"/>
                  </a:lnTo>
                  <a:lnTo>
                    <a:pt x="138" y="336"/>
                  </a:lnTo>
                  <a:lnTo>
                    <a:pt x="144" y="344"/>
                  </a:lnTo>
                  <a:lnTo>
                    <a:pt x="148" y="356"/>
                  </a:lnTo>
                  <a:lnTo>
                    <a:pt x="148" y="356"/>
                  </a:lnTo>
                  <a:lnTo>
                    <a:pt x="156" y="388"/>
                  </a:lnTo>
                  <a:lnTo>
                    <a:pt x="162" y="420"/>
                  </a:lnTo>
                  <a:lnTo>
                    <a:pt x="170" y="480"/>
                  </a:lnTo>
                  <a:lnTo>
                    <a:pt x="174" y="524"/>
                  </a:lnTo>
                  <a:lnTo>
                    <a:pt x="174" y="540"/>
                  </a:lnTo>
                  <a:lnTo>
                    <a:pt x="174" y="540"/>
                  </a:lnTo>
                  <a:lnTo>
                    <a:pt x="182" y="540"/>
                  </a:lnTo>
                  <a:lnTo>
                    <a:pt x="204" y="544"/>
                  </a:lnTo>
                  <a:lnTo>
                    <a:pt x="204" y="544"/>
                  </a:lnTo>
                  <a:lnTo>
                    <a:pt x="228" y="548"/>
                  </a:lnTo>
                  <a:lnTo>
                    <a:pt x="262" y="556"/>
                  </a:lnTo>
                  <a:lnTo>
                    <a:pt x="262" y="556"/>
                  </a:lnTo>
                  <a:lnTo>
                    <a:pt x="340" y="576"/>
                  </a:lnTo>
                  <a:lnTo>
                    <a:pt x="340" y="576"/>
                  </a:lnTo>
                  <a:lnTo>
                    <a:pt x="350" y="550"/>
                  </a:lnTo>
                  <a:lnTo>
                    <a:pt x="358" y="524"/>
                  </a:lnTo>
                  <a:lnTo>
                    <a:pt x="362" y="500"/>
                  </a:lnTo>
                  <a:lnTo>
                    <a:pt x="366" y="474"/>
                  </a:lnTo>
                  <a:lnTo>
                    <a:pt x="368" y="448"/>
                  </a:lnTo>
                  <a:lnTo>
                    <a:pt x="368" y="422"/>
                  </a:lnTo>
                  <a:lnTo>
                    <a:pt x="366" y="398"/>
                  </a:lnTo>
                  <a:lnTo>
                    <a:pt x="364" y="372"/>
                  </a:lnTo>
                  <a:lnTo>
                    <a:pt x="360" y="348"/>
                  </a:lnTo>
                  <a:lnTo>
                    <a:pt x="354" y="322"/>
                  </a:lnTo>
                  <a:lnTo>
                    <a:pt x="340" y="276"/>
                  </a:lnTo>
                  <a:lnTo>
                    <a:pt x="324" y="230"/>
                  </a:lnTo>
                  <a:lnTo>
                    <a:pt x="306" y="186"/>
                  </a:lnTo>
                  <a:lnTo>
                    <a:pt x="286" y="148"/>
                  </a:lnTo>
                  <a:lnTo>
                    <a:pt x="266" y="112"/>
                  </a:lnTo>
                  <a:lnTo>
                    <a:pt x="246" y="80"/>
                  </a:lnTo>
                  <a:lnTo>
                    <a:pt x="226" y="52"/>
                  </a:lnTo>
                  <a:lnTo>
                    <a:pt x="198" y="14"/>
                  </a:lnTo>
                  <a:lnTo>
                    <a:pt x="188" y="0"/>
                  </a:lnTo>
                  <a:lnTo>
                    <a:pt x="188" y="0"/>
                  </a:lnTo>
                  <a:close/>
                  <a:moveTo>
                    <a:pt x="164" y="104"/>
                  </a:moveTo>
                  <a:lnTo>
                    <a:pt x="164" y="104"/>
                  </a:lnTo>
                  <a:lnTo>
                    <a:pt x="150" y="70"/>
                  </a:lnTo>
                  <a:lnTo>
                    <a:pt x="150" y="70"/>
                  </a:lnTo>
                  <a:lnTo>
                    <a:pt x="164" y="104"/>
                  </a:lnTo>
                  <a:lnTo>
                    <a:pt x="164" y="104"/>
                  </a:lnTo>
                  <a:close/>
                  <a:moveTo>
                    <a:pt x="174" y="124"/>
                  </a:moveTo>
                  <a:lnTo>
                    <a:pt x="174" y="124"/>
                  </a:lnTo>
                  <a:lnTo>
                    <a:pt x="180" y="142"/>
                  </a:lnTo>
                  <a:lnTo>
                    <a:pt x="180" y="142"/>
                  </a:lnTo>
                  <a:lnTo>
                    <a:pt x="174" y="124"/>
                  </a:lnTo>
                  <a:lnTo>
                    <a:pt x="174" y="124"/>
                  </a:lnTo>
                  <a:close/>
                  <a:moveTo>
                    <a:pt x="200" y="214"/>
                  </a:moveTo>
                  <a:lnTo>
                    <a:pt x="200" y="214"/>
                  </a:lnTo>
                  <a:lnTo>
                    <a:pt x="204" y="232"/>
                  </a:lnTo>
                  <a:lnTo>
                    <a:pt x="204" y="232"/>
                  </a:lnTo>
                  <a:lnTo>
                    <a:pt x="200" y="214"/>
                  </a:lnTo>
                  <a:lnTo>
                    <a:pt x="200" y="214"/>
                  </a:lnTo>
                  <a:close/>
                  <a:moveTo>
                    <a:pt x="190" y="176"/>
                  </a:moveTo>
                  <a:lnTo>
                    <a:pt x="190" y="176"/>
                  </a:lnTo>
                  <a:lnTo>
                    <a:pt x="196" y="194"/>
                  </a:lnTo>
                  <a:lnTo>
                    <a:pt x="196" y="194"/>
                  </a:lnTo>
                  <a:lnTo>
                    <a:pt x="190" y="176"/>
                  </a:lnTo>
                  <a:lnTo>
                    <a:pt x="190" y="176"/>
                  </a:lnTo>
                  <a:close/>
                  <a:moveTo>
                    <a:pt x="222" y="404"/>
                  </a:moveTo>
                  <a:lnTo>
                    <a:pt x="222" y="404"/>
                  </a:lnTo>
                  <a:lnTo>
                    <a:pt x="222" y="392"/>
                  </a:lnTo>
                  <a:lnTo>
                    <a:pt x="222" y="392"/>
                  </a:lnTo>
                  <a:lnTo>
                    <a:pt x="222" y="404"/>
                  </a:lnTo>
                  <a:lnTo>
                    <a:pt x="222" y="404"/>
                  </a:lnTo>
                  <a:close/>
                  <a:moveTo>
                    <a:pt x="208" y="526"/>
                  </a:moveTo>
                  <a:lnTo>
                    <a:pt x="208" y="526"/>
                  </a:lnTo>
                  <a:lnTo>
                    <a:pt x="210" y="520"/>
                  </a:lnTo>
                  <a:lnTo>
                    <a:pt x="210" y="520"/>
                  </a:lnTo>
                  <a:lnTo>
                    <a:pt x="208" y="526"/>
                  </a:lnTo>
                  <a:lnTo>
                    <a:pt x="208" y="526"/>
                  </a:lnTo>
                  <a:close/>
                  <a:moveTo>
                    <a:pt x="212" y="506"/>
                  </a:moveTo>
                  <a:lnTo>
                    <a:pt x="212" y="506"/>
                  </a:lnTo>
                  <a:lnTo>
                    <a:pt x="212" y="498"/>
                  </a:lnTo>
                  <a:lnTo>
                    <a:pt x="212" y="498"/>
                  </a:lnTo>
                  <a:lnTo>
                    <a:pt x="212" y="506"/>
                  </a:lnTo>
                  <a:lnTo>
                    <a:pt x="212" y="506"/>
                  </a:lnTo>
                  <a:close/>
                  <a:moveTo>
                    <a:pt x="214" y="484"/>
                  </a:moveTo>
                  <a:lnTo>
                    <a:pt x="214" y="484"/>
                  </a:lnTo>
                  <a:lnTo>
                    <a:pt x="216" y="474"/>
                  </a:lnTo>
                  <a:lnTo>
                    <a:pt x="216" y="474"/>
                  </a:lnTo>
                  <a:lnTo>
                    <a:pt x="214" y="484"/>
                  </a:lnTo>
                  <a:lnTo>
                    <a:pt x="214" y="484"/>
                  </a:lnTo>
                  <a:close/>
                  <a:moveTo>
                    <a:pt x="218" y="460"/>
                  </a:moveTo>
                  <a:lnTo>
                    <a:pt x="218" y="460"/>
                  </a:lnTo>
                  <a:lnTo>
                    <a:pt x="218" y="448"/>
                  </a:lnTo>
                  <a:lnTo>
                    <a:pt x="218" y="448"/>
                  </a:lnTo>
                  <a:lnTo>
                    <a:pt x="218" y="460"/>
                  </a:lnTo>
                  <a:lnTo>
                    <a:pt x="218" y="460"/>
                  </a:lnTo>
                  <a:close/>
                  <a:moveTo>
                    <a:pt x="220" y="434"/>
                  </a:moveTo>
                  <a:lnTo>
                    <a:pt x="220" y="434"/>
                  </a:lnTo>
                  <a:lnTo>
                    <a:pt x="220" y="422"/>
                  </a:lnTo>
                  <a:lnTo>
                    <a:pt x="220" y="422"/>
                  </a:lnTo>
                  <a:lnTo>
                    <a:pt x="220" y="434"/>
                  </a:lnTo>
                  <a:lnTo>
                    <a:pt x="220" y="434"/>
                  </a:lnTo>
                  <a:close/>
                  <a:moveTo>
                    <a:pt x="208" y="250"/>
                  </a:moveTo>
                  <a:lnTo>
                    <a:pt x="208" y="250"/>
                  </a:lnTo>
                  <a:lnTo>
                    <a:pt x="212" y="266"/>
                  </a:lnTo>
                  <a:lnTo>
                    <a:pt x="212" y="266"/>
                  </a:lnTo>
                  <a:lnTo>
                    <a:pt x="208" y="250"/>
                  </a:lnTo>
                  <a:lnTo>
                    <a:pt x="208" y="250"/>
                  </a:lnTo>
                  <a:close/>
                  <a:moveTo>
                    <a:pt x="214" y="284"/>
                  </a:moveTo>
                  <a:lnTo>
                    <a:pt x="214" y="284"/>
                  </a:lnTo>
                  <a:lnTo>
                    <a:pt x="216" y="300"/>
                  </a:lnTo>
                  <a:lnTo>
                    <a:pt x="216" y="300"/>
                  </a:lnTo>
                  <a:lnTo>
                    <a:pt x="214" y="284"/>
                  </a:lnTo>
                  <a:lnTo>
                    <a:pt x="214" y="284"/>
                  </a:lnTo>
                  <a:close/>
                  <a:moveTo>
                    <a:pt x="218" y="318"/>
                  </a:moveTo>
                  <a:lnTo>
                    <a:pt x="218" y="318"/>
                  </a:lnTo>
                  <a:lnTo>
                    <a:pt x="220" y="334"/>
                  </a:lnTo>
                  <a:lnTo>
                    <a:pt x="220" y="334"/>
                  </a:lnTo>
                  <a:lnTo>
                    <a:pt x="218" y="318"/>
                  </a:lnTo>
                  <a:lnTo>
                    <a:pt x="218" y="318"/>
                  </a:lnTo>
                  <a:close/>
                  <a:moveTo>
                    <a:pt x="220" y="350"/>
                  </a:moveTo>
                  <a:lnTo>
                    <a:pt x="220" y="350"/>
                  </a:lnTo>
                  <a:lnTo>
                    <a:pt x="222" y="364"/>
                  </a:lnTo>
                  <a:lnTo>
                    <a:pt x="222" y="364"/>
                  </a:lnTo>
                  <a:lnTo>
                    <a:pt x="220" y="350"/>
                  </a:lnTo>
                  <a:lnTo>
                    <a:pt x="220" y="3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10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50">
              <a:extLst>
                <a:ext uri="{FF2B5EF4-FFF2-40B4-BE49-F238E27FC236}">
                  <a16:creationId xmlns:a16="http://schemas.microsoft.com/office/drawing/2014/main" id="{C39ECDE8-ED41-4A3C-9EA2-7F036B27F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7343" y="5187574"/>
              <a:ext cx="135919" cy="503269"/>
            </a:xfrm>
            <a:custGeom>
              <a:avLst/>
              <a:gdLst>
                <a:gd name="T0" fmla="*/ 22 w 148"/>
                <a:gd name="T1" fmla="*/ 0 h 548"/>
                <a:gd name="T2" fmla="*/ 22 w 148"/>
                <a:gd name="T3" fmla="*/ 0 h 548"/>
                <a:gd name="T4" fmla="*/ 0 w 148"/>
                <a:gd name="T5" fmla="*/ 6 h 548"/>
                <a:gd name="T6" fmla="*/ 0 w 148"/>
                <a:gd name="T7" fmla="*/ 6 h 548"/>
                <a:gd name="T8" fmla="*/ 22 w 148"/>
                <a:gd name="T9" fmla="*/ 48 h 548"/>
                <a:gd name="T10" fmla="*/ 40 w 148"/>
                <a:gd name="T11" fmla="*/ 90 h 548"/>
                <a:gd name="T12" fmla="*/ 56 w 148"/>
                <a:gd name="T13" fmla="*/ 132 h 548"/>
                <a:gd name="T14" fmla="*/ 70 w 148"/>
                <a:gd name="T15" fmla="*/ 172 h 548"/>
                <a:gd name="T16" fmla="*/ 80 w 148"/>
                <a:gd name="T17" fmla="*/ 210 h 548"/>
                <a:gd name="T18" fmla="*/ 88 w 148"/>
                <a:gd name="T19" fmla="*/ 248 h 548"/>
                <a:gd name="T20" fmla="*/ 94 w 148"/>
                <a:gd name="T21" fmla="*/ 286 h 548"/>
                <a:gd name="T22" fmla="*/ 98 w 148"/>
                <a:gd name="T23" fmla="*/ 320 h 548"/>
                <a:gd name="T24" fmla="*/ 100 w 148"/>
                <a:gd name="T25" fmla="*/ 354 h 548"/>
                <a:gd name="T26" fmla="*/ 100 w 148"/>
                <a:gd name="T27" fmla="*/ 386 h 548"/>
                <a:gd name="T28" fmla="*/ 98 w 148"/>
                <a:gd name="T29" fmla="*/ 416 h 548"/>
                <a:gd name="T30" fmla="*/ 96 w 148"/>
                <a:gd name="T31" fmla="*/ 444 h 548"/>
                <a:gd name="T32" fmla="*/ 90 w 148"/>
                <a:gd name="T33" fmla="*/ 494 h 548"/>
                <a:gd name="T34" fmla="*/ 82 w 148"/>
                <a:gd name="T35" fmla="*/ 536 h 548"/>
                <a:gd name="T36" fmla="*/ 82 w 148"/>
                <a:gd name="T37" fmla="*/ 536 h 548"/>
                <a:gd name="T38" fmla="*/ 106 w 148"/>
                <a:gd name="T39" fmla="*/ 540 h 548"/>
                <a:gd name="T40" fmla="*/ 140 w 148"/>
                <a:gd name="T41" fmla="*/ 548 h 548"/>
                <a:gd name="T42" fmla="*/ 140 w 148"/>
                <a:gd name="T43" fmla="*/ 548 h 548"/>
                <a:gd name="T44" fmla="*/ 146 w 148"/>
                <a:gd name="T45" fmla="*/ 500 h 548"/>
                <a:gd name="T46" fmla="*/ 148 w 148"/>
                <a:gd name="T47" fmla="*/ 446 h 548"/>
                <a:gd name="T48" fmla="*/ 148 w 148"/>
                <a:gd name="T49" fmla="*/ 416 h 548"/>
                <a:gd name="T50" fmla="*/ 146 w 148"/>
                <a:gd name="T51" fmla="*/ 384 h 548"/>
                <a:gd name="T52" fmla="*/ 144 w 148"/>
                <a:gd name="T53" fmla="*/ 352 h 548"/>
                <a:gd name="T54" fmla="*/ 138 w 148"/>
                <a:gd name="T55" fmla="*/ 318 h 548"/>
                <a:gd name="T56" fmla="*/ 132 w 148"/>
                <a:gd name="T57" fmla="*/ 282 h 548"/>
                <a:gd name="T58" fmla="*/ 124 w 148"/>
                <a:gd name="T59" fmla="*/ 246 h 548"/>
                <a:gd name="T60" fmla="*/ 114 w 148"/>
                <a:gd name="T61" fmla="*/ 206 h 548"/>
                <a:gd name="T62" fmla="*/ 100 w 148"/>
                <a:gd name="T63" fmla="*/ 168 h 548"/>
                <a:gd name="T64" fmla="*/ 84 w 148"/>
                <a:gd name="T65" fmla="*/ 128 h 548"/>
                <a:gd name="T66" fmla="*/ 66 w 148"/>
                <a:gd name="T67" fmla="*/ 86 h 548"/>
                <a:gd name="T68" fmla="*/ 46 w 148"/>
                <a:gd name="T69" fmla="*/ 44 h 548"/>
                <a:gd name="T70" fmla="*/ 22 w 148"/>
                <a:gd name="T71" fmla="*/ 0 h 548"/>
                <a:gd name="T72" fmla="*/ 22 w 148"/>
                <a:gd name="T73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548">
                  <a:moveTo>
                    <a:pt x="22" y="0"/>
                  </a:moveTo>
                  <a:lnTo>
                    <a:pt x="22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2" y="48"/>
                  </a:lnTo>
                  <a:lnTo>
                    <a:pt x="40" y="90"/>
                  </a:lnTo>
                  <a:lnTo>
                    <a:pt x="56" y="132"/>
                  </a:lnTo>
                  <a:lnTo>
                    <a:pt x="70" y="172"/>
                  </a:lnTo>
                  <a:lnTo>
                    <a:pt x="80" y="210"/>
                  </a:lnTo>
                  <a:lnTo>
                    <a:pt x="88" y="248"/>
                  </a:lnTo>
                  <a:lnTo>
                    <a:pt x="94" y="286"/>
                  </a:lnTo>
                  <a:lnTo>
                    <a:pt x="98" y="320"/>
                  </a:lnTo>
                  <a:lnTo>
                    <a:pt x="100" y="354"/>
                  </a:lnTo>
                  <a:lnTo>
                    <a:pt x="100" y="386"/>
                  </a:lnTo>
                  <a:lnTo>
                    <a:pt x="98" y="416"/>
                  </a:lnTo>
                  <a:lnTo>
                    <a:pt x="96" y="444"/>
                  </a:lnTo>
                  <a:lnTo>
                    <a:pt x="90" y="494"/>
                  </a:lnTo>
                  <a:lnTo>
                    <a:pt x="82" y="536"/>
                  </a:lnTo>
                  <a:lnTo>
                    <a:pt x="82" y="536"/>
                  </a:lnTo>
                  <a:lnTo>
                    <a:pt x="106" y="540"/>
                  </a:lnTo>
                  <a:lnTo>
                    <a:pt x="140" y="548"/>
                  </a:lnTo>
                  <a:lnTo>
                    <a:pt x="140" y="548"/>
                  </a:lnTo>
                  <a:lnTo>
                    <a:pt x="146" y="500"/>
                  </a:lnTo>
                  <a:lnTo>
                    <a:pt x="148" y="446"/>
                  </a:lnTo>
                  <a:lnTo>
                    <a:pt x="148" y="416"/>
                  </a:lnTo>
                  <a:lnTo>
                    <a:pt x="146" y="384"/>
                  </a:lnTo>
                  <a:lnTo>
                    <a:pt x="144" y="352"/>
                  </a:lnTo>
                  <a:lnTo>
                    <a:pt x="138" y="318"/>
                  </a:lnTo>
                  <a:lnTo>
                    <a:pt x="132" y="282"/>
                  </a:lnTo>
                  <a:lnTo>
                    <a:pt x="124" y="246"/>
                  </a:lnTo>
                  <a:lnTo>
                    <a:pt x="114" y="206"/>
                  </a:lnTo>
                  <a:lnTo>
                    <a:pt x="100" y="168"/>
                  </a:lnTo>
                  <a:lnTo>
                    <a:pt x="84" y="128"/>
                  </a:lnTo>
                  <a:lnTo>
                    <a:pt x="66" y="86"/>
                  </a:lnTo>
                  <a:lnTo>
                    <a:pt x="46" y="44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71000">
                  <a:schemeClr val="bg1">
                    <a:alpha val="48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1">
              <a:extLst>
                <a:ext uri="{FF2B5EF4-FFF2-40B4-BE49-F238E27FC236}">
                  <a16:creationId xmlns:a16="http://schemas.microsoft.com/office/drawing/2014/main" id="{923BF161-0FB1-42F5-BCFD-B22E2DA67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547" y="5180227"/>
              <a:ext cx="205716" cy="528984"/>
            </a:xfrm>
            <a:custGeom>
              <a:avLst/>
              <a:gdLst>
                <a:gd name="T0" fmla="*/ 44 w 224"/>
                <a:gd name="T1" fmla="*/ 0 h 576"/>
                <a:gd name="T2" fmla="*/ 44 w 224"/>
                <a:gd name="T3" fmla="*/ 0 h 576"/>
                <a:gd name="T4" fmla="*/ 0 w 224"/>
                <a:gd name="T5" fmla="*/ 8 h 576"/>
                <a:gd name="T6" fmla="*/ 0 w 224"/>
                <a:gd name="T7" fmla="*/ 8 h 576"/>
                <a:gd name="T8" fmla="*/ 24 w 224"/>
                <a:gd name="T9" fmla="*/ 52 h 576"/>
                <a:gd name="T10" fmla="*/ 44 w 224"/>
                <a:gd name="T11" fmla="*/ 94 h 576"/>
                <a:gd name="T12" fmla="*/ 62 w 224"/>
                <a:gd name="T13" fmla="*/ 136 h 576"/>
                <a:gd name="T14" fmla="*/ 78 w 224"/>
                <a:gd name="T15" fmla="*/ 176 h 576"/>
                <a:gd name="T16" fmla="*/ 92 w 224"/>
                <a:gd name="T17" fmla="*/ 214 h 576"/>
                <a:gd name="T18" fmla="*/ 102 w 224"/>
                <a:gd name="T19" fmla="*/ 254 h 576"/>
                <a:gd name="T20" fmla="*/ 110 w 224"/>
                <a:gd name="T21" fmla="*/ 290 h 576"/>
                <a:gd name="T22" fmla="*/ 116 w 224"/>
                <a:gd name="T23" fmla="*/ 326 h 576"/>
                <a:gd name="T24" fmla="*/ 122 w 224"/>
                <a:gd name="T25" fmla="*/ 360 h 576"/>
                <a:gd name="T26" fmla="*/ 124 w 224"/>
                <a:gd name="T27" fmla="*/ 392 h 576"/>
                <a:gd name="T28" fmla="*/ 126 w 224"/>
                <a:gd name="T29" fmla="*/ 424 h 576"/>
                <a:gd name="T30" fmla="*/ 126 w 224"/>
                <a:gd name="T31" fmla="*/ 454 h 576"/>
                <a:gd name="T32" fmla="*/ 124 w 224"/>
                <a:gd name="T33" fmla="*/ 508 h 576"/>
                <a:gd name="T34" fmla="*/ 118 w 224"/>
                <a:gd name="T35" fmla="*/ 556 h 576"/>
                <a:gd name="T36" fmla="*/ 118 w 224"/>
                <a:gd name="T37" fmla="*/ 556 h 576"/>
                <a:gd name="T38" fmla="*/ 196 w 224"/>
                <a:gd name="T39" fmla="*/ 576 h 576"/>
                <a:gd name="T40" fmla="*/ 196 w 224"/>
                <a:gd name="T41" fmla="*/ 576 h 576"/>
                <a:gd name="T42" fmla="*/ 206 w 224"/>
                <a:gd name="T43" fmla="*/ 550 h 576"/>
                <a:gd name="T44" fmla="*/ 214 w 224"/>
                <a:gd name="T45" fmla="*/ 524 h 576"/>
                <a:gd name="T46" fmla="*/ 218 w 224"/>
                <a:gd name="T47" fmla="*/ 500 h 576"/>
                <a:gd name="T48" fmla="*/ 222 w 224"/>
                <a:gd name="T49" fmla="*/ 474 h 576"/>
                <a:gd name="T50" fmla="*/ 224 w 224"/>
                <a:gd name="T51" fmla="*/ 448 h 576"/>
                <a:gd name="T52" fmla="*/ 224 w 224"/>
                <a:gd name="T53" fmla="*/ 422 h 576"/>
                <a:gd name="T54" fmla="*/ 222 w 224"/>
                <a:gd name="T55" fmla="*/ 398 h 576"/>
                <a:gd name="T56" fmla="*/ 220 w 224"/>
                <a:gd name="T57" fmla="*/ 372 h 576"/>
                <a:gd name="T58" fmla="*/ 216 w 224"/>
                <a:gd name="T59" fmla="*/ 348 h 576"/>
                <a:gd name="T60" fmla="*/ 210 w 224"/>
                <a:gd name="T61" fmla="*/ 322 h 576"/>
                <a:gd name="T62" fmla="*/ 196 w 224"/>
                <a:gd name="T63" fmla="*/ 276 h 576"/>
                <a:gd name="T64" fmla="*/ 180 w 224"/>
                <a:gd name="T65" fmla="*/ 230 h 576"/>
                <a:gd name="T66" fmla="*/ 162 w 224"/>
                <a:gd name="T67" fmla="*/ 186 h 576"/>
                <a:gd name="T68" fmla="*/ 142 w 224"/>
                <a:gd name="T69" fmla="*/ 148 h 576"/>
                <a:gd name="T70" fmla="*/ 122 w 224"/>
                <a:gd name="T71" fmla="*/ 112 h 576"/>
                <a:gd name="T72" fmla="*/ 102 w 224"/>
                <a:gd name="T73" fmla="*/ 80 h 576"/>
                <a:gd name="T74" fmla="*/ 82 w 224"/>
                <a:gd name="T75" fmla="*/ 52 h 576"/>
                <a:gd name="T76" fmla="*/ 54 w 224"/>
                <a:gd name="T77" fmla="*/ 14 h 576"/>
                <a:gd name="T78" fmla="*/ 44 w 224"/>
                <a:gd name="T79" fmla="*/ 0 h 576"/>
                <a:gd name="T80" fmla="*/ 44 w 224"/>
                <a:gd name="T8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4" h="576">
                  <a:moveTo>
                    <a:pt x="44" y="0"/>
                  </a:moveTo>
                  <a:lnTo>
                    <a:pt x="44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4" y="52"/>
                  </a:lnTo>
                  <a:lnTo>
                    <a:pt x="44" y="94"/>
                  </a:lnTo>
                  <a:lnTo>
                    <a:pt x="62" y="136"/>
                  </a:lnTo>
                  <a:lnTo>
                    <a:pt x="78" y="176"/>
                  </a:lnTo>
                  <a:lnTo>
                    <a:pt x="92" y="214"/>
                  </a:lnTo>
                  <a:lnTo>
                    <a:pt x="102" y="254"/>
                  </a:lnTo>
                  <a:lnTo>
                    <a:pt x="110" y="290"/>
                  </a:lnTo>
                  <a:lnTo>
                    <a:pt x="116" y="326"/>
                  </a:lnTo>
                  <a:lnTo>
                    <a:pt x="122" y="360"/>
                  </a:lnTo>
                  <a:lnTo>
                    <a:pt x="124" y="392"/>
                  </a:lnTo>
                  <a:lnTo>
                    <a:pt x="126" y="424"/>
                  </a:lnTo>
                  <a:lnTo>
                    <a:pt x="126" y="454"/>
                  </a:lnTo>
                  <a:lnTo>
                    <a:pt x="124" y="508"/>
                  </a:lnTo>
                  <a:lnTo>
                    <a:pt x="118" y="556"/>
                  </a:lnTo>
                  <a:lnTo>
                    <a:pt x="118" y="556"/>
                  </a:lnTo>
                  <a:lnTo>
                    <a:pt x="196" y="576"/>
                  </a:lnTo>
                  <a:lnTo>
                    <a:pt x="196" y="576"/>
                  </a:lnTo>
                  <a:lnTo>
                    <a:pt x="206" y="550"/>
                  </a:lnTo>
                  <a:lnTo>
                    <a:pt x="214" y="524"/>
                  </a:lnTo>
                  <a:lnTo>
                    <a:pt x="218" y="500"/>
                  </a:lnTo>
                  <a:lnTo>
                    <a:pt x="222" y="474"/>
                  </a:lnTo>
                  <a:lnTo>
                    <a:pt x="224" y="448"/>
                  </a:lnTo>
                  <a:lnTo>
                    <a:pt x="224" y="422"/>
                  </a:lnTo>
                  <a:lnTo>
                    <a:pt x="222" y="398"/>
                  </a:lnTo>
                  <a:lnTo>
                    <a:pt x="220" y="372"/>
                  </a:lnTo>
                  <a:lnTo>
                    <a:pt x="216" y="348"/>
                  </a:lnTo>
                  <a:lnTo>
                    <a:pt x="210" y="322"/>
                  </a:lnTo>
                  <a:lnTo>
                    <a:pt x="196" y="276"/>
                  </a:lnTo>
                  <a:lnTo>
                    <a:pt x="180" y="230"/>
                  </a:lnTo>
                  <a:lnTo>
                    <a:pt x="162" y="186"/>
                  </a:lnTo>
                  <a:lnTo>
                    <a:pt x="142" y="148"/>
                  </a:lnTo>
                  <a:lnTo>
                    <a:pt x="122" y="112"/>
                  </a:lnTo>
                  <a:lnTo>
                    <a:pt x="102" y="80"/>
                  </a:lnTo>
                  <a:lnTo>
                    <a:pt x="82" y="52"/>
                  </a:lnTo>
                  <a:lnTo>
                    <a:pt x="54" y="14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71000">
                  <a:schemeClr val="bg1">
                    <a:alpha val="48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2">
              <a:extLst>
                <a:ext uri="{FF2B5EF4-FFF2-40B4-BE49-F238E27FC236}">
                  <a16:creationId xmlns:a16="http://schemas.microsoft.com/office/drawing/2014/main" id="{042D1B8C-1C01-4CD5-B3AE-704497526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301" y="5193084"/>
              <a:ext cx="152450" cy="503269"/>
            </a:xfrm>
            <a:custGeom>
              <a:avLst/>
              <a:gdLst>
                <a:gd name="T0" fmla="*/ 166 w 166"/>
                <a:gd name="T1" fmla="*/ 92 h 548"/>
                <a:gd name="T2" fmla="*/ 166 w 166"/>
                <a:gd name="T3" fmla="*/ 92 h 548"/>
                <a:gd name="T4" fmla="*/ 146 w 166"/>
                <a:gd name="T5" fmla="*/ 46 h 548"/>
                <a:gd name="T6" fmla="*/ 122 w 166"/>
                <a:gd name="T7" fmla="*/ 0 h 548"/>
                <a:gd name="T8" fmla="*/ 122 w 166"/>
                <a:gd name="T9" fmla="*/ 0 h 548"/>
                <a:gd name="T10" fmla="*/ 56 w 166"/>
                <a:gd name="T11" fmla="*/ 14 h 548"/>
                <a:gd name="T12" fmla="*/ 56 w 166"/>
                <a:gd name="T13" fmla="*/ 14 h 548"/>
                <a:gd name="T14" fmla="*/ 50 w 166"/>
                <a:gd name="T15" fmla="*/ 20 h 548"/>
                <a:gd name="T16" fmla="*/ 46 w 166"/>
                <a:gd name="T17" fmla="*/ 26 h 548"/>
                <a:gd name="T18" fmla="*/ 36 w 166"/>
                <a:gd name="T19" fmla="*/ 46 h 548"/>
                <a:gd name="T20" fmla="*/ 28 w 166"/>
                <a:gd name="T21" fmla="*/ 74 h 548"/>
                <a:gd name="T22" fmla="*/ 20 w 166"/>
                <a:gd name="T23" fmla="*/ 106 h 548"/>
                <a:gd name="T24" fmla="*/ 14 w 166"/>
                <a:gd name="T25" fmla="*/ 144 h 548"/>
                <a:gd name="T26" fmla="*/ 8 w 166"/>
                <a:gd name="T27" fmla="*/ 184 h 548"/>
                <a:gd name="T28" fmla="*/ 4 w 166"/>
                <a:gd name="T29" fmla="*/ 228 h 548"/>
                <a:gd name="T30" fmla="*/ 2 w 166"/>
                <a:gd name="T31" fmla="*/ 272 h 548"/>
                <a:gd name="T32" fmla="*/ 0 w 166"/>
                <a:gd name="T33" fmla="*/ 316 h 548"/>
                <a:gd name="T34" fmla="*/ 0 w 166"/>
                <a:gd name="T35" fmla="*/ 360 h 548"/>
                <a:gd name="T36" fmla="*/ 0 w 166"/>
                <a:gd name="T37" fmla="*/ 404 h 548"/>
                <a:gd name="T38" fmla="*/ 2 w 166"/>
                <a:gd name="T39" fmla="*/ 442 h 548"/>
                <a:gd name="T40" fmla="*/ 6 w 166"/>
                <a:gd name="T41" fmla="*/ 478 h 548"/>
                <a:gd name="T42" fmla="*/ 12 w 166"/>
                <a:gd name="T43" fmla="*/ 508 h 548"/>
                <a:gd name="T44" fmla="*/ 20 w 166"/>
                <a:gd name="T45" fmla="*/ 532 h 548"/>
                <a:gd name="T46" fmla="*/ 26 w 166"/>
                <a:gd name="T47" fmla="*/ 540 h 548"/>
                <a:gd name="T48" fmla="*/ 30 w 166"/>
                <a:gd name="T49" fmla="*/ 548 h 548"/>
                <a:gd name="T50" fmla="*/ 30 w 166"/>
                <a:gd name="T51" fmla="*/ 548 h 548"/>
                <a:gd name="T52" fmla="*/ 42 w 166"/>
                <a:gd name="T53" fmla="*/ 540 h 548"/>
                <a:gd name="T54" fmla="*/ 54 w 166"/>
                <a:gd name="T55" fmla="*/ 534 h 548"/>
                <a:gd name="T56" fmla="*/ 66 w 166"/>
                <a:gd name="T57" fmla="*/ 528 h 548"/>
                <a:gd name="T58" fmla="*/ 76 w 166"/>
                <a:gd name="T59" fmla="*/ 526 h 548"/>
                <a:gd name="T60" fmla="*/ 76 w 166"/>
                <a:gd name="T61" fmla="*/ 526 h 548"/>
                <a:gd name="T62" fmla="*/ 70 w 166"/>
                <a:gd name="T63" fmla="*/ 486 h 548"/>
                <a:gd name="T64" fmla="*/ 66 w 166"/>
                <a:gd name="T65" fmla="*/ 440 h 548"/>
                <a:gd name="T66" fmla="*/ 64 w 166"/>
                <a:gd name="T67" fmla="*/ 388 h 548"/>
                <a:gd name="T68" fmla="*/ 66 w 166"/>
                <a:gd name="T69" fmla="*/ 360 h 548"/>
                <a:gd name="T70" fmla="*/ 68 w 166"/>
                <a:gd name="T71" fmla="*/ 332 h 548"/>
                <a:gd name="T72" fmla="*/ 74 w 166"/>
                <a:gd name="T73" fmla="*/ 304 h 548"/>
                <a:gd name="T74" fmla="*/ 80 w 166"/>
                <a:gd name="T75" fmla="*/ 274 h 548"/>
                <a:gd name="T76" fmla="*/ 88 w 166"/>
                <a:gd name="T77" fmla="*/ 244 h 548"/>
                <a:gd name="T78" fmla="*/ 98 w 166"/>
                <a:gd name="T79" fmla="*/ 212 h 548"/>
                <a:gd name="T80" fmla="*/ 112 w 166"/>
                <a:gd name="T81" fmla="*/ 182 h 548"/>
                <a:gd name="T82" fmla="*/ 126 w 166"/>
                <a:gd name="T83" fmla="*/ 152 h 548"/>
                <a:gd name="T84" fmla="*/ 144 w 166"/>
                <a:gd name="T85" fmla="*/ 122 h 548"/>
                <a:gd name="T86" fmla="*/ 166 w 166"/>
                <a:gd name="T87" fmla="*/ 92 h 548"/>
                <a:gd name="T88" fmla="*/ 166 w 166"/>
                <a:gd name="T89" fmla="*/ 92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6" h="548">
                  <a:moveTo>
                    <a:pt x="166" y="92"/>
                  </a:moveTo>
                  <a:lnTo>
                    <a:pt x="166" y="92"/>
                  </a:lnTo>
                  <a:lnTo>
                    <a:pt x="146" y="46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0" y="20"/>
                  </a:lnTo>
                  <a:lnTo>
                    <a:pt x="46" y="26"/>
                  </a:lnTo>
                  <a:lnTo>
                    <a:pt x="36" y="46"/>
                  </a:lnTo>
                  <a:lnTo>
                    <a:pt x="28" y="74"/>
                  </a:lnTo>
                  <a:lnTo>
                    <a:pt x="20" y="106"/>
                  </a:lnTo>
                  <a:lnTo>
                    <a:pt x="14" y="144"/>
                  </a:lnTo>
                  <a:lnTo>
                    <a:pt x="8" y="184"/>
                  </a:lnTo>
                  <a:lnTo>
                    <a:pt x="4" y="228"/>
                  </a:lnTo>
                  <a:lnTo>
                    <a:pt x="2" y="272"/>
                  </a:lnTo>
                  <a:lnTo>
                    <a:pt x="0" y="316"/>
                  </a:lnTo>
                  <a:lnTo>
                    <a:pt x="0" y="360"/>
                  </a:lnTo>
                  <a:lnTo>
                    <a:pt x="0" y="404"/>
                  </a:lnTo>
                  <a:lnTo>
                    <a:pt x="2" y="442"/>
                  </a:lnTo>
                  <a:lnTo>
                    <a:pt x="6" y="478"/>
                  </a:lnTo>
                  <a:lnTo>
                    <a:pt x="12" y="508"/>
                  </a:lnTo>
                  <a:lnTo>
                    <a:pt x="20" y="532"/>
                  </a:lnTo>
                  <a:lnTo>
                    <a:pt x="26" y="540"/>
                  </a:lnTo>
                  <a:lnTo>
                    <a:pt x="30" y="548"/>
                  </a:lnTo>
                  <a:lnTo>
                    <a:pt x="30" y="548"/>
                  </a:lnTo>
                  <a:lnTo>
                    <a:pt x="42" y="540"/>
                  </a:lnTo>
                  <a:lnTo>
                    <a:pt x="54" y="534"/>
                  </a:lnTo>
                  <a:lnTo>
                    <a:pt x="66" y="528"/>
                  </a:lnTo>
                  <a:lnTo>
                    <a:pt x="76" y="526"/>
                  </a:lnTo>
                  <a:lnTo>
                    <a:pt x="76" y="526"/>
                  </a:lnTo>
                  <a:lnTo>
                    <a:pt x="70" y="486"/>
                  </a:lnTo>
                  <a:lnTo>
                    <a:pt x="66" y="440"/>
                  </a:lnTo>
                  <a:lnTo>
                    <a:pt x="64" y="388"/>
                  </a:lnTo>
                  <a:lnTo>
                    <a:pt x="66" y="360"/>
                  </a:lnTo>
                  <a:lnTo>
                    <a:pt x="68" y="332"/>
                  </a:lnTo>
                  <a:lnTo>
                    <a:pt x="74" y="304"/>
                  </a:lnTo>
                  <a:lnTo>
                    <a:pt x="80" y="274"/>
                  </a:lnTo>
                  <a:lnTo>
                    <a:pt x="88" y="244"/>
                  </a:lnTo>
                  <a:lnTo>
                    <a:pt x="98" y="212"/>
                  </a:lnTo>
                  <a:lnTo>
                    <a:pt x="112" y="182"/>
                  </a:lnTo>
                  <a:lnTo>
                    <a:pt x="126" y="152"/>
                  </a:lnTo>
                  <a:lnTo>
                    <a:pt x="144" y="122"/>
                  </a:lnTo>
                  <a:lnTo>
                    <a:pt x="166" y="92"/>
                  </a:lnTo>
                  <a:lnTo>
                    <a:pt x="166" y="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71000">
                  <a:schemeClr val="bg1">
                    <a:alpha val="48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3">
              <a:extLst>
                <a:ext uri="{FF2B5EF4-FFF2-40B4-BE49-F238E27FC236}">
                  <a16:creationId xmlns:a16="http://schemas.microsoft.com/office/drawing/2014/main" id="{2CE55031-1156-4097-B678-76FABB5F17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56729" y="4983695"/>
              <a:ext cx="213063" cy="196532"/>
            </a:xfrm>
            <a:custGeom>
              <a:avLst/>
              <a:gdLst>
                <a:gd name="T0" fmla="*/ 206 w 232"/>
                <a:gd name="T1" fmla="*/ 52 h 214"/>
                <a:gd name="T2" fmla="*/ 204 w 232"/>
                <a:gd name="T3" fmla="*/ 42 h 214"/>
                <a:gd name="T4" fmla="*/ 192 w 232"/>
                <a:gd name="T5" fmla="*/ 26 h 214"/>
                <a:gd name="T6" fmla="*/ 184 w 232"/>
                <a:gd name="T7" fmla="*/ 20 h 214"/>
                <a:gd name="T8" fmla="*/ 156 w 232"/>
                <a:gd name="T9" fmla="*/ 6 h 214"/>
                <a:gd name="T10" fmla="*/ 124 w 232"/>
                <a:gd name="T11" fmla="*/ 0 h 214"/>
                <a:gd name="T12" fmla="*/ 106 w 232"/>
                <a:gd name="T13" fmla="*/ 2 h 214"/>
                <a:gd name="T14" fmla="*/ 62 w 232"/>
                <a:gd name="T15" fmla="*/ 12 h 214"/>
                <a:gd name="T16" fmla="*/ 50 w 232"/>
                <a:gd name="T17" fmla="*/ 14 h 214"/>
                <a:gd name="T18" fmla="*/ 58 w 232"/>
                <a:gd name="T19" fmla="*/ 36 h 214"/>
                <a:gd name="T20" fmla="*/ 50 w 232"/>
                <a:gd name="T21" fmla="*/ 14 h 214"/>
                <a:gd name="T22" fmla="*/ 24 w 232"/>
                <a:gd name="T23" fmla="*/ 28 h 214"/>
                <a:gd name="T24" fmla="*/ 6 w 232"/>
                <a:gd name="T25" fmla="*/ 48 h 214"/>
                <a:gd name="T26" fmla="*/ 2 w 232"/>
                <a:gd name="T27" fmla="*/ 58 h 214"/>
                <a:gd name="T28" fmla="*/ 0 w 232"/>
                <a:gd name="T29" fmla="*/ 80 h 214"/>
                <a:gd name="T30" fmla="*/ 24 w 232"/>
                <a:gd name="T31" fmla="*/ 164 h 214"/>
                <a:gd name="T32" fmla="*/ 30 w 232"/>
                <a:gd name="T33" fmla="*/ 176 h 214"/>
                <a:gd name="T34" fmla="*/ 48 w 232"/>
                <a:gd name="T35" fmla="*/ 196 h 214"/>
                <a:gd name="T36" fmla="*/ 76 w 232"/>
                <a:gd name="T37" fmla="*/ 210 h 214"/>
                <a:gd name="T38" fmla="*/ 108 w 232"/>
                <a:gd name="T39" fmla="*/ 214 h 214"/>
                <a:gd name="T40" fmla="*/ 140 w 232"/>
                <a:gd name="T41" fmla="*/ 208 h 214"/>
                <a:gd name="T42" fmla="*/ 168 w 232"/>
                <a:gd name="T43" fmla="*/ 204 h 214"/>
                <a:gd name="T44" fmla="*/ 192 w 232"/>
                <a:gd name="T45" fmla="*/ 194 h 214"/>
                <a:gd name="T46" fmla="*/ 202 w 232"/>
                <a:gd name="T47" fmla="*/ 188 h 214"/>
                <a:gd name="T48" fmla="*/ 220 w 232"/>
                <a:gd name="T49" fmla="*/ 174 h 214"/>
                <a:gd name="T50" fmla="*/ 228 w 232"/>
                <a:gd name="T51" fmla="*/ 154 h 214"/>
                <a:gd name="T52" fmla="*/ 232 w 232"/>
                <a:gd name="T53" fmla="*/ 134 h 214"/>
                <a:gd name="T54" fmla="*/ 228 w 232"/>
                <a:gd name="T55" fmla="*/ 124 h 214"/>
                <a:gd name="T56" fmla="*/ 140 w 232"/>
                <a:gd name="T57" fmla="*/ 158 h 214"/>
                <a:gd name="T58" fmla="*/ 126 w 232"/>
                <a:gd name="T59" fmla="*/ 144 h 214"/>
                <a:gd name="T60" fmla="*/ 140 w 232"/>
                <a:gd name="T61" fmla="*/ 158 h 214"/>
                <a:gd name="T62" fmla="*/ 116 w 232"/>
                <a:gd name="T63" fmla="*/ 136 h 214"/>
                <a:gd name="T64" fmla="*/ 106 w 232"/>
                <a:gd name="T65" fmla="*/ 122 h 214"/>
                <a:gd name="T66" fmla="*/ 116 w 232"/>
                <a:gd name="T67" fmla="*/ 136 h 214"/>
                <a:gd name="T68" fmla="*/ 68 w 232"/>
                <a:gd name="T69" fmla="*/ 60 h 214"/>
                <a:gd name="T70" fmla="*/ 60 w 232"/>
                <a:gd name="T71" fmla="*/ 42 h 214"/>
                <a:gd name="T72" fmla="*/ 68 w 232"/>
                <a:gd name="T73" fmla="*/ 60 h 214"/>
                <a:gd name="T74" fmla="*/ 98 w 232"/>
                <a:gd name="T75" fmla="*/ 112 h 214"/>
                <a:gd name="T76" fmla="*/ 86 w 232"/>
                <a:gd name="T77" fmla="*/ 94 h 214"/>
                <a:gd name="T78" fmla="*/ 98 w 232"/>
                <a:gd name="T79" fmla="*/ 112 h 214"/>
                <a:gd name="T80" fmla="*/ 82 w 232"/>
                <a:gd name="T81" fmla="*/ 86 h 214"/>
                <a:gd name="T82" fmla="*/ 72 w 232"/>
                <a:gd name="T83" fmla="*/ 68 h 214"/>
                <a:gd name="T84" fmla="*/ 82 w 232"/>
                <a:gd name="T85" fmla="*/ 86 h 214"/>
                <a:gd name="T86" fmla="*/ 152 w 232"/>
                <a:gd name="T87" fmla="*/ 168 h 214"/>
                <a:gd name="T88" fmla="*/ 164 w 232"/>
                <a:gd name="T89" fmla="*/ 178 h 214"/>
                <a:gd name="T90" fmla="*/ 152 w 232"/>
                <a:gd name="T91" fmla="*/ 16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2" h="214">
                  <a:moveTo>
                    <a:pt x="228" y="124"/>
                  </a:moveTo>
                  <a:lnTo>
                    <a:pt x="206" y="52"/>
                  </a:lnTo>
                  <a:lnTo>
                    <a:pt x="206" y="52"/>
                  </a:lnTo>
                  <a:lnTo>
                    <a:pt x="204" y="42"/>
                  </a:lnTo>
                  <a:lnTo>
                    <a:pt x="198" y="34"/>
                  </a:lnTo>
                  <a:lnTo>
                    <a:pt x="192" y="26"/>
                  </a:lnTo>
                  <a:lnTo>
                    <a:pt x="184" y="20"/>
                  </a:lnTo>
                  <a:lnTo>
                    <a:pt x="184" y="20"/>
                  </a:lnTo>
                  <a:lnTo>
                    <a:pt x="172" y="12"/>
                  </a:lnTo>
                  <a:lnTo>
                    <a:pt x="156" y="6"/>
                  </a:lnTo>
                  <a:lnTo>
                    <a:pt x="140" y="2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06" y="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36" y="20"/>
                  </a:lnTo>
                  <a:lnTo>
                    <a:pt x="24" y="28"/>
                  </a:lnTo>
                  <a:lnTo>
                    <a:pt x="14" y="3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2" y="58"/>
                  </a:lnTo>
                  <a:lnTo>
                    <a:pt x="0" y="68"/>
                  </a:lnTo>
                  <a:lnTo>
                    <a:pt x="0" y="80"/>
                  </a:lnTo>
                  <a:lnTo>
                    <a:pt x="2" y="90"/>
                  </a:lnTo>
                  <a:lnTo>
                    <a:pt x="24" y="164"/>
                  </a:lnTo>
                  <a:lnTo>
                    <a:pt x="24" y="164"/>
                  </a:lnTo>
                  <a:lnTo>
                    <a:pt x="30" y="176"/>
                  </a:lnTo>
                  <a:lnTo>
                    <a:pt x="38" y="186"/>
                  </a:lnTo>
                  <a:lnTo>
                    <a:pt x="48" y="196"/>
                  </a:lnTo>
                  <a:lnTo>
                    <a:pt x="62" y="204"/>
                  </a:lnTo>
                  <a:lnTo>
                    <a:pt x="76" y="210"/>
                  </a:lnTo>
                  <a:lnTo>
                    <a:pt x="90" y="212"/>
                  </a:lnTo>
                  <a:lnTo>
                    <a:pt x="108" y="214"/>
                  </a:lnTo>
                  <a:lnTo>
                    <a:pt x="124" y="212"/>
                  </a:lnTo>
                  <a:lnTo>
                    <a:pt x="140" y="208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80" y="200"/>
                  </a:lnTo>
                  <a:lnTo>
                    <a:pt x="192" y="194"/>
                  </a:lnTo>
                  <a:lnTo>
                    <a:pt x="192" y="194"/>
                  </a:lnTo>
                  <a:lnTo>
                    <a:pt x="202" y="188"/>
                  </a:lnTo>
                  <a:lnTo>
                    <a:pt x="212" y="182"/>
                  </a:lnTo>
                  <a:lnTo>
                    <a:pt x="220" y="174"/>
                  </a:lnTo>
                  <a:lnTo>
                    <a:pt x="224" y="164"/>
                  </a:lnTo>
                  <a:lnTo>
                    <a:pt x="228" y="154"/>
                  </a:lnTo>
                  <a:lnTo>
                    <a:pt x="230" y="144"/>
                  </a:lnTo>
                  <a:lnTo>
                    <a:pt x="232" y="134"/>
                  </a:lnTo>
                  <a:lnTo>
                    <a:pt x="228" y="124"/>
                  </a:lnTo>
                  <a:lnTo>
                    <a:pt x="228" y="124"/>
                  </a:lnTo>
                  <a:close/>
                  <a:moveTo>
                    <a:pt x="140" y="158"/>
                  </a:moveTo>
                  <a:lnTo>
                    <a:pt x="140" y="158"/>
                  </a:lnTo>
                  <a:lnTo>
                    <a:pt x="126" y="144"/>
                  </a:lnTo>
                  <a:lnTo>
                    <a:pt x="126" y="144"/>
                  </a:lnTo>
                  <a:lnTo>
                    <a:pt x="140" y="158"/>
                  </a:lnTo>
                  <a:lnTo>
                    <a:pt x="140" y="158"/>
                  </a:lnTo>
                  <a:close/>
                  <a:moveTo>
                    <a:pt x="116" y="136"/>
                  </a:moveTo>
                  <a:lnTo>
                    <a:pt x="116" y="136"/>
                  </a:lnTo>
                  <a:lnTo>
                    <a:pt x="106" y="122"/>
                  </a:lnTo>
                  <a:lnTo>
                    <a:pt x="106" y="122"/>
                  </a:lnTo>
                  <a:lnTo>
                    <a:pt x="116" y="136"/>
                  </a:lnTo>
                  <a:lnTo>
                    <a:pt x="116" y="136"/>
                  </a:lnTo>
                  <a:close/>
                  <a:moveTo>
                    <a:pt x="68" y="60"/>
                  </a:moveTo>
                  <a:lnTo>
                    <a:pt x="68" y="60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8" y="60"/>
                  </a:lnTo>
                  <a:lnTo>
                    <a:pt x="68" y="60"/>
                  </a:lnTo>
                  <a:close/>
                  <a:moveTo>
                    <a:pt x="98" y="112"/>
                  </a:moveTo>
                  <a:lnTo>
                    <a:pt x="98" y="112"/>
                  </a:lnTo>
                  <a:lnTo>
                    <a:pt x="86" y="94"/>
                  </a:lnTo>
                  <a:lnTo>
                    <a:pt x="86" y="94"/>
                  </a:lnTo>
                  <a:lnTo>
                    <a:pt x="98" y="112"/>
                  </a:lnTo>
                  <a:lnTo>
                    <a:pt x="98" y="112"/>
                  </a:lnTo>
                  <a:close/>
                  <a:moveTo>
                    <a:pt x="82" y="86"/>
                  </a:moveTo>
                  <a:lnTo>
                    <a:pt x="82" y="86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82" y="86"/>
                  </a:lnTo>
                  <a:lnTo>
                    <a:pt x="82" y="86"/>
                  </a:lnTo>
                  <a:close/>
                  <a:moveTo>
                    <a:pt x="152" y="168"/>
                  </a:moveTo>
                  <a:lnTo>
                    <a:pt x="152" y="168"/>
                  </a:lnTo>
                  <a:lnTo>
                    <a:pt x="164" y="178"/>
                  </a:lnTo>
                  <a:lnTo>
                    <a:pt x="164" y="178"/>
                  </a:lnTo>
                  <a:lnTo>
                    <a:pt x="152" y="168"/>
                  </a:lnTo>
                  <a:lnTo>
                    <a:pt x="152" y="168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54">
              <a:extLst>
                <a:ext uri="{FF2B5EF4-FFF2-40B4-BE49-F238E27FC236}">
                  <a16:creationId xmlns:a16="http://schemas.microsoft.com/office/drawing/2014/main" id="{B2E90BB6-9D1F-443C-8257-A1B04EE86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729" y="5027777"/>
              <a:ext cx="128572" cy="152450"/>
            </a:xfrm>
            <a:custGeom>
              <a:avLst/>
              <a:gdLst>
                <a:gd name="T0" fmla="*/ 2 w 140"/>
                <a:gd name="T1" fmla="*/ 42 h 166"/>
                <a:gd name="T2" fmla="*/ 24 w 140"/>
                <a:gd name="T3" fmla="*/ 116 h 166"/>
                <a:gd name="T4" fmla="*/ 24 w 140"/>
                <a:gd name="T5" fmla="*/ 116 h 166"/>
                <a:gd name="T6" fmla="*/ 30 w 140"/>
                <a:gd name="T7" fmla="*/ 128 h 166"/>
                <a:gd name="T8" fmla="*/ 38 w 140"/>
                <a:gd name="T9" fmla="*/ 138 h 166"/>
                <a:gd name="T10" fmla="*/ 48 w 140"/>
                <a:gd name="T11" fmla="*/ 148 h 166"/>
                <a:gd name="T12" fmla="*/ 62 w 140"/>
                <a:gd name="T13" fmla="*/ 156 h 166"/>
                <a:gd name="T14" fmla="*/ 76 w 140"/>
                <a:gd name="T15" fmla="*/ 162 h 166"/>
                <a:gd name="T16" fmla="*/ 90 w 140"/>
                <a:gd name="T17" fmla="*/ 164 h 166"/>
                <a:gd name="T18" fmla="*/ 108 w 140"/>
                <a:gd name="T19" fmla="*/ 166 h 166"/>
                <a:gd name="T20" fmla="*/ 124 w 140"/>
                <a:gd name="T21" fmla="*/ 164 h 166"/>
                <a:gd name="T22" fmla="*/ 140 w 140"/>
                <a:gd name="T23" fmla="*/ 160 h 166"/>
                <a:gd name="T24" fmla="*/ 140 w 140"/>
                <a:gd name="T25" fmla="*/ 160 h 166"/>
                <a:gd name="T26" fmla="*/ 112 w 140"/>
                <a:gd name="T27" fmla="*/ 144 h 166"/>
                <a:gd name="T28" fmla="*/ 88 w 140"/>
                <a:gd name="T29" fmla="*/ 126 h 166"/>
                <a:gd name="T30" fmla="*/ 68 w 140"/>
                <a:gd name="T31" fmla="*/ 106 h 166"/>
                <a:gd name="T32" fmla="*/ 50 w 140"/>
                <a:gd name="T33" fmla="*/ 84 h 166"/>
                <a:gd name="T34" fmla="*/ 36 w 140"/>
                <a:gd name="T35" fmla="*/ 62 h 166"/>
                <a:gd name="T36" fmla="*/ 24 w 140"/>
                <a:gd name="T37" fmla="*/ 40 h 166"/>
                <a:gd name="T38" fmla="*/ 14 w 140"/>
                <a:gd name="T39" fmla="*/ 20 h 166"/>
                <a:gd name="T40" fmla="*/ 6 w 140"/>
                <a:gd name="T41" fmla="*/ 0 h 166"/>
                <a:gd name="T42" fmla="*/ 6 w 140"/>
                <a:gd name="T43" fmla="*/ 0 h 166"/>
                <a:gd name="T44" fmla="*/ 2 w 140"/>
                <a:gd name="T45" fmla="*/ 10 h 166"/>
                <a:gd name="T46" fmla="*/ 0 w 140"/>
                <a:gd name="T47" fmla="*/ 20 h 166"/>
                <a:gd name="T48" fmla="*/ 0 w 140"/>
                <a:gd name="T49" fmla="*/ 32 h 166"/>
                <a:gd name="T50" fmla="*/ 2 w 140"/>
                <a:gd name="T51" fmla="*/ 42 h 166"/>
                <a:gd name="T52" fmla="*/ 2 w 140"/>
                <a:gd name="T53" fmla="*/ 4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66">
                  <a:moveTo>
                    <a:pt x="2" y="42"/>
                  </a:moveTo>
                  <a:lnTo>
                    <a:pt x="24" y="116"/>
                  </a:lnTo>
                  <a:lnTo>
                    <a:pt x="24" y="116"/>
                  </a:lnTo>
                  <a:lnTo>
                    <a:pt x="30" y="128"/>
                  </a:lnTo>
                  <a:lnTo>
                    <a:pt x="38" y="138"/>
                  </a:lnTo>
                  <a:lnTo>
                    <a:pt x="48" y="148"/>
                  </a:lnTo>
                  <a:lnTo>
                    <a:pt x="62" y="156"/>
                  </a:lnTo>
                  <a:lnTo>
                    <a:pt x="76" y="162"/>
                  </a:lnTo>
                  <a:lnTo>
                    <a:pt x="90" y="164"/>
                  </a:lnTo>
                  <a:lnTo>
                    <a:pt x="108" y="166"/>
                  </a:lnTo>
                  <a:lnTo>
                    <a:pt x="124" y="164"/>
                  </a:lnTo>
                  <a:lnTo>
                    <a:pt x="140" y="160"/>
                  </a:lnTo>
                  <a:lnTo>
                    <a:pt x="140" y="160"/>
                  </a:lnTo>
                  <a:lnTo>
                    <a:pt x="112" y="144"/>
                  </a:lnTo>
                  <a:lnTo>
                    <a:pt x="88" y="126"/>
                  </a:lnTo>
                  <a:lnTo>
                    <a:pt x="68" y="106"/>
                  </a:lnTo>
                  <a:lnTo>
                    <a:pt x="50" y="84"/>
                  </a:lnTo>
                  <a:lnTo>
                    <a:pt x="36" y="62"/>
                  </a:lnTo>
                  <a:lnTo>
                    <a:pt x="24" y="40"/>
                  </a:lnTo>
                  <a:lnTo>
                    <a:pt x="14" y="20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1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2" y="42"/>
                  </a:lnTo>
                  <a:lnTo>
                    <a:pt x="2" y="4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71000">
                  <a:schemeClr val="bg1">
                    <a:alpha val="48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55">
              <a:extLst>
                <a:ext uri="{FF2B5EF4-FFF2-40B4-BE49-F238E27FC236}">
                  <a16:creationId xmlns:a16="http://schemas.microsoft.com/office/drawing/2014/main" id="{4058DAFD-F26F-44ED-B276-27925E853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240" y="4996552"/>
              <a:ext cx="170818" cy="178165"/>
            </a:xfrm>
            <a:custGeom>
              <a:avLst/>
              <a:gdLst>
                <a:gd name="T0" fmla="*/ 186 w 186"/>
                <a:gd name="T1" fmla="*/ 180 h 194"/>
                <a:gd name="T2" fmla="*/ 186 w 186"/>
                <a:gd name="T3" fmla="*/ 180 h 194"/>
                <a:gd name="T4" fmla="*/ 170 w 186"/>
                <a:gd name="T5" fmla="*/ 172 h 194"/>
                <a:gd name="T6" fmla="*/ 156 w 186"/>
                <a:gd name="T7" fmla="*/ 162 h 194"/>
                <a:gd name="T8" fmla="*/ 130 w 186"/>
                <a:gd name="T9" fmla="*/ 140 h 194"/>
                <a:gd name="T10" fmla="*/ 106 w 186"/>
                <a:gd name="T11" fmla="*/ 118 h 194"/>
                <a:gd name="T12" fmla="*/ 88 w 186"/>
                <a:gd name="T13" fmla="*/ 94 h 194"/>
                <a:gd name="T14" fmla="*/ 72 w 186"/>
                <a:gd name="T15" fmla="*/ 68 h 194"/>
                <a:gd name="T16" fmla="*/ 60 w 186"/>
                <a:gd name="T17" fmla="*/ 44 h 194"/>
                <a:gd name="T18" fmla="*/ 52 w 186"/>
                <a:gd name="T19" fmla="*/ 22 h 194"/>
                <a:gd name="T20" fmla="*/ 44 w 186"/>
                <a:gd name="T21" fmla="*/ 0 h 194"/>
                <a:gd name="T22" fmla="*/ 44 w 186"/>
                <a:gd name="T23" fmla="*/ 0 h 194"/>
                <a:gd name="T24" fmla="*/ 30 w 186"/>
                <a:gd name="T25" fmla="*/ 6 h 194"/>
                <a:gd name="T26" fmla="*/ 18 w 186"/>
                <a:gd name="T27" fmla="*/ 14 h 194"/>
                <a:gd name="T28" fmla="*/ 8 w 186"/>
                <a:gd name="T29" fmla="*/ 24 h 194"/>
                <a:gd name="T30" fmla="*/ 0 w 186"/>
                <a:gd name="T31" fmla="*/ 34 h 194"/>
                <a:gd name="T32" fmla="*/ 0 w 186"/>
                <a:gd name="T33" fmla="*/ 34 h 194"/>
                <a:gd name="T34" fmla="*/ 8 w 186"/>
                <a:gd name="T35" fmla="*/ 54 h 194"/>
                <a:gd name="T36" fmla="*/ 18 w 186"/>
                <a:gd name="T37" fmla="*/ 74 h 194"/>
                <a:gd name="T38" fmla="*/ 30 w 186"/>
                <a:gd name="T39" fmla="*/ 96 h 194"/>
                <a:gd name="T40" fmla="*/ 44 w 186"/>
                <a:gd name="T41" fmla="*/ 118 h 194"/>
                <a:gd name="T42" fmla="*/ 62 w 186"/>
                <a:gd name="T43" fmla="*/ 140 h 194"/>
                <a:gd name="T44" fmla="*/ 82 w 186"/>
                <a:gd name="T45" fmla="*/ 160 h 194"/>
                <a:gd name="T46" fmla="*/ 106 w 186"/>
                <a:gd name="T47" fmla="*/ 178 h 194"/>
                <a:gd name="T48" fmla="*/ 134 w 186"/>
                <a:gd name="T49" fmla="*/ 194 h 194"/>
                <a:gd name="T50" fmla="*/ 162 w 186"/>
                <a:gd name="T51" fmla="*/ 190 h 194"/>
                <a:gd name="T52" fmla="*/ 162 w 186"/>
                <a:gd name="T53" fmla="*/ 190 h 194"/>
                <a:gd name="T54" fmla="*/ 174 w 186"/>
                <a:gd name="T55" fmla="*/ 186 h 194"/>
                <a:gd name="T56" fmla="*/ 186 w 186"/>
                <a:gd name="T57" fmla="*/ 180 h 194"/>
                <a:gd name="T58" fmla="*/ 186 w 186"/>
                <a:gd name="T59" fmla="*/ 18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6" h="194">
                  <a:moveTo>
                    <a:pt x="186" y="180"/>
                  </a:moveTo>
                  <a:lnTo>
                    <a:pt x="186" y="180"/>
                  </a:lnTo>
                  <a:lnTo>
                    <a:pt x="170" y="172"/>
                  </a:lnTo>
                  <a:lnTo>
                    <a:pt x="156" y="162"/>
                  </a:lnTo>
                  <a:lnTo>
                    <a:pt x="130" y="140"/>
                  </a:lnTo>
                  <a:lnTo>
                    <a:pt x="106" y="118"/>
                  </a:lnTo>
                  <a:lnTo>
                    <a:pt x="88" y="94"/>
                  </a:lnTo>
                  <a:lnTo>
                    <a:pt x="72" y="68"/>
                  </a:lnTo>
                  <a:lnTo>
                    <a:pt x="60" y="44"/>
                  </a:lnTo>
                  <a:lnTo>
                    <a:pt x="52" y="2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0" y="6"/>
                  </a:lnTo>
                  <a:lnTo>
                    <a:pt x="18" y="14"/>
                  </a:lnTo>
                  <a:lnTo>
                    <a:pt x="8" y="2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8" y="54"/>
                  </a:lnTo>
                  <a:lnTo>
                    <a:pt x="18" y="74"/>
                  </a:lnTo>
                  <a:lnTo>
                    <a:pt x="30" y="96"/>
                  </a:lnTo>
                  <a:lnTo>
                    <a:pt x="44" y="118"/>
                  </a:lnTo>
                  <a:lnTo>
                    <a:pt x="62" y="140"/>
                  </a:lnTo>
                  <a:lnTo>
                    <a:pt x="82" y="160"/>
                  </a:lnTo>
                  <a:lnTo>
                    <a:pt x="106" y="178"/>
                  </a:lnTo>
                  <a:lnTo>
                    <a:pt x="134" y="194"/>
                  </a:lnTo>
                  <a:lnTo>
                    <a:pt x="162" y="190"/>
                  </a:lnTo>
                  <a:lnTo>
                    <a:pt x="162" y="190"/>
                  </a:lnTo>
                  <a:lnTo>
                    <a:pt x="174" y="186"/>
                  </a:lnTo>
                  <a:lnTo>
                    <a:pt x="186" y="180"/>
                  </a:lnTo>
                  <a:lnTo>
                    <a:pt x="186" y="180"/>
                  </a:lnTo>
                  <a:close/>
                </a:path>
              </a:pathLst>
            </a:custGeom>
            <a:solidFill>
              <a:schemeClr val="tx1">
                <a:alpha val="3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56">
              <a:extLst>
                <a:ext uri="{FF2B5EF4-FFF2-40B4-BE49-F238E27FC236}">
                  <a16:creationId xmlns:a16="http://schemas.microsoft.com/office/drawing/2014/main" id="{84EC0A19-87B6-4E81-A993-04D694E50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8567" y="4983695"/>
              <a:ext cx="82654" cy="146940"/>
            </a:xfrm>
            <a:custGeom>
              <a:avLst/>
              <a:gdLst>
                <a:gd name="T0" fmla="*/ 84 w 90"/>
                <a:gd name="T1" fmla="*/ 20 h 160"/>
                <a:gd name="T2" fmla="*/ 84 w 90"/>
                <a:gd name="T3" fmla="*/ 20 h 160"/>
                <a:gd name="T4" fmla="*/ 72 w 90"/>
                <a:gd name="T5" fmla="*/ 12 h 160"/>
                <a:gd name="T6" fmla="*/ 56 w 90"/>
                <a:gd name="T7" fmla="*/ 6 h 160"/>
                <a:gd name="T8" fmla="*/ 40 w 90"/>
                <a:gd name="T9" fmla="*/ 2 h 160"/>
                <a:gd name="T10" fmla="*/ 24 w 90"/>
                <a:gd name="T11" fmla="*/ 0 h 160"/>
                <a:gd name="T12" fmla="*/ 24 w 90"/>
                <a:gd name="T13" fmla="*/ 0 h 160"/>
                <a:gd name="T14" fmla="*/ 28 w 90"/>
                <a:gd name="T15" fmla="*/ 24 h 160"/>
                <a:gd name="T16" fmla="*/ 30 w 90"/>
                <a:gd name="T17" fmla="*/ 44 h 160"/>
                <a:gd name="T18" fmla="*/ 30 w 90"/>
                <a:gd name="T19" fmla="*/ 62 h 160"/>
                <a:gd name="T20" fmla="*/ 26 w 90"/>
                <a:gd name="T21" fmla="*/ 78 h 160"/>
                <a:gd name="T22" fmla="*/ 22 w 90"/>
                <a:gd name="T23" fmla="*/ 90 h 160"/>
                <a:gd name="T24" fmla="*/ 16 w 90"/>
                <a:gd name="T25" fmla="*/ 100 h 160"/>
                <a:gd name="T26" fmla="*/ 8 w 90"/>
                <a:gd name="T27" fmla="*/ 110 h 160"/>
                <a:gd name="T28" fmla="*/ 0 w 90"/>
                <a:gd name="T29" fmla="*/ 116 h 160"/>
                <a:gd name="T30" fmla="*/ 0 w 90"/>
                <a:gd name="T31" fmla="*/ 116 h 160"/>
                <a:gd name="T32" fmla="*/ 20 w 90"/>
                <a:gd name="T33" fmla="*/ 138 h 160"/>
                <a:gd name="T34" fmla="*/ 42 w 90"/>
                <a:gd name="T35" fmla="*/ 160 h 160"/>
                <a:gd name="T36" fmla="*/ 42 w 90"/>
                <a:gd name="T37" fmla="*/ 160 h 160"/>
                <a:gd name="T38" fmla="*/ 52 w 90"/>
                <a:gd name="T39" fmla="*/ 154 h 160"/>
                <a:gd name="T40" fmla="*/ 62 w 90"/>
                <a:gd name="T41" fmla="*/ 146 h 160"/>
                <a:gd name="T42" fmla="*/ 72 w 90"/>
                <a:gd name="T43" fmla="*/ 134 h 160"/>
                <a:gd name="T44" fmla="*/ 80 w 90"/>
                <a:gd name="T45" fmla="*/ 118 h 160"/>
                <a:gd name="T46" fmla="*/ 88 w 90"/>
                <a:gd name="T47" fmla="*/ 100 h 160"/>
                <a:gd name="T48" fmla="*/ 90 w 90"/>
                <a:gd name="T49" fmla="*/ 78 h 160"/>
                <a:gd name="T50" fmla="*/ 90 w 90"/>
                <a:gd name="T51" fmla="*/ 52 h 160"/>
                <a:gd name="T52" fmla="*/ 84 w 90"/>
                <a:gd name="T53" fmla="*/ 20 h 160"/>
                <a:gd name="T54" fmla="*/ 84 w 90"/>
                <a:gd name="T55" fmla="*/ 2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160">
                  <a:moveTo>
                    <a:pt x="84" y="20"/>
                  </a:moveTo>
                  <a:lnTo>
                    <a:pt x="84" y="20"/>
                  </a:lnTo>
                  <a:lnTo>
                    <a:pt x="72" y="12"/>
                  </a:lnTo>
                  <a:lnTo>
                    <a:pt x="56" y="6"/>
                  </a:lnTo>
                  <a:lnTo>
                    <a:pt x="40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8" y="24"/>
                  </a:lnTo>
                  <a:lnTo>
                    <a:pt x="30" y="44"/>
                  </a:lnTo>
                  <a:lnTo>
                    <a:pt x="30" y="62"/>
                  </a:lnTo>
                  <a:lnTo>
                    <a:pt x="26" y="78"/>
                  </a:lnTo>
                  <a:lnTo>
                    <a:pt x="22" y="90"/>
                  </a:lnTo>
                  <a:lnTo>
                    <a:pt x="16" y="100"/>
                  </a:lnTo>
                  <a:lnTo>
                    <a:pt x="8" y="11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0" y="138"/>
                  </a:lnTo>
                  <a:lnTo>
                    <a:pt x="42" y="160"/>
                  </a:lnTo>
                  <a:lnTo>
                    <a:pt x="42" y="160"/>
                  </a:lnTo>
                  <a:lnTo>
                    <a:pt x="52" y="154"/>
                  </a:lnTo>
                  <a:lnTo>
                    <a:pt x="62" y="146"/>
                  </a:lnTo>
                  <a:lnTo>
                    <a:pt x="72" y="134"/>
                  </a:lnTo>
                  <a:lnTo>
                    <a:pt x="80" y="118"/>
                  </a:lnTo>
                  <a:lnTo>
                    <a:pt x="88" y="100"/>
                  </a:lnTo>
                  <a:lnTo>
                    <a:pt x="90" y="78"/>
                  </a:lnTo>
                  <a:lnTo>
                    <a:pt x="90" y="52"/>
                  </a:lnTo>
                  <a:lnTo>
                    <a:pt x="84" y="20"/>
                  </a:lnTo>
                  <a:lnTo>
                    <a:pt x="84" y="20"/>
                  </a:lnTo>
                  <a:close/>
                </a:path>
              </a:pathLst>
            </a:custGeom>
            <a:solidFill>
              <a:schemeClr val="tx1">
                <a:alpha val="3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57">
              <a:extLst>
                <a:ext uri="{FF2B5EF4-FFF2-40B4-BE49-F238E27FC236}">
                  <a16:creationId xmlns:a16="http://schemas.microsoft.com/office/drawing/2014/main" id="{444D2DCA-61FB-442B-AC0D-41500A4A6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179" y="5150839"/>
              <a:ext cx="150613" cy="45919"/>
            </a:xfrm>
            <a:custGeom>
              <a:avLst/>
              <a:gdLst>
                <a:gd name="T0" fmla="*/ 164 w 164"/>
                <a:gd name="T1" fmla="*/ 8 h 50"/>
                <a:gd name="T2" fmla="*/ 164 w 164"/>
                <a:gd name="T3" fmla="*/ 8 h 50"/>
                <a:gd name="T4" fmla="*/ 164 w 164"/>
                <a:gd name="T5" fmla="*/ 12 h 50"/>
                <a:gd name="T6" fmla="*/ 162 w 164"/>
                <a:gd name="T7" fmla="*/ 16 h 50"/>
                <a:gd name="T8" fmla="*/ 160 w 164"/>
                <a:gd name="T9" fmla="*/ 18 h 50"/>
                <a:gd name="T10" fmla="*/ 156 w 164"/>
                <a:gd name="T11" fmla="*/ 20 h 50"/>
                <a:gd name="T12" fmla="*/ 16 w 164"/>
                <a:gd name="T13" fmla="*/ 50 h 50"/>
                <a:gd name="T14" fmla="*/ 16 w 164"/>
                <a:gd name="T15" fmla="*/ 50 h 50"/>
                <a:gd name="T16" fmla="*/ 10 w 164"/>
                <a:gd name="T17" fmla="*/ 50 h 50"/>
                <a:gd name="T18" fmla="*/ 6 w 164"/>
                <a:gd name="T19" fmla="*/ 50 h 50"/>
                <a:gd name="T20" fmla="*/ 2 w 164"/>
                <a:gd name="T21" fmla="*/ 46 h 50"/>
                <a:gd name="T22" fmla="*/ 0 w 164"/>
                <a:gd name="T23" fmla="*/ 42 h 50"/>
                <a:gd name="T24" fmla="*/ 0 w 164"/>
                <a:gd name="T25" fmla="*/ 42 h 50"/>
                <a:gd name="T26" fmla="*/ 0 w 164"/>
                <a:gd name="T27" fmla="*/ 42 h 50"/>
                <a:gd name="T28" fmla="*/ 0 w 164"/>
                <a:gd name="T29" fmla="*/ 38 h 50"/>
                <a:gd name="T30" fmla="*/ 2 w 164"/>
                <a:gd name="T31" fmla="*/ 36 h 50"/>
                <a:gd name="T32" fmla="*/ 4 w 164"/>
                <a:gd name="T33" fmla="*/ 32 h 50"/>
                <a:gd name="T34" fmla="*/ 8 w 164"/>
                <a:gd name="T35" fmla="*/ 30 h 50"/>
                <a:gd name="T36" fmla="*/ 148 w 164"/>
                <a:gd name="T37" fmla="*/ 0 h 50"/>
                <a:gd name="T38" fmla="*/ 148 w 164"/>
                <a:gd name="T39" fmla="*/ 0 h 50"/>
                <a:gd name="T40" fmla="*/ 154 w 164"/>
                <a:gd name="T41" fmla="*/ 0 h 50"/>
                <a:gd name="T42" fmla="*/ 158 w 164"/>
                <a:gd name="T43" fmla="*/ 2 h 50"/>
                <a:gd name="T44" fmla="*/ 162 w 164"/>
                <a:gd name="T45" fmla="*/ 4 h 50"/>
                <a:gd name="T46" fmla="*/ 164 w 164"/>
                <a:gd name="T47" fmla="*/ 8 h 50"/>
                <a:gd name="T48" fmla="*/ 164 w 164"/>
                <a:gd name="T49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4" h="50">
                  <a:moveTo>
                    <a:pt x="164" y="8"/>
                  </a:moveTo>
                  <a:lnTo>
                    <a:pt x="164" y="8"/>
                  </a:lnTo>
                  <a:lnTo>
                    <a:pt x="164" y="12"/>
                  </a:lnTo>
                  <a:lnTo>
                    <a:pt x="162" y="16"/>
                  </a:lnTo>
                  <a:lnTo>
                    <a:pt x="160" y="18"/>
                  </a:lnTo>
                  <a:lnTo>
                    <a:pt x="156" y="2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0" y="50"/>
                  </a:lnTo>
                  <a:lnTo>
                    <a:pt x="6" y="50"/>
                  </a:lnTo>
                  <a:lnTo>
                    <a:pt x="2" y="46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4" y="32"/>
                  </a:lnTo>
                  <a:lnTo>
                    <a:pt x="8" y="3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54" y="0"/>
                  </a:lnTo>
                  <a:lnTo>
                    <a:pt x="158" y="2"/>
                  </a:lnTo>
                  <a:lnTo>
                    <a:pt x="162" y="4"/>
                  </a:lnTo>
                  <a:lnTo>
                    <a:pt x="164" y="8"/>
                  </a:lnTo>
                  <a:lnTo>
                    <a:pt x="164" y="8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58">
              <a:extLst>
                <a:ext uri="{FF2B5EF4-FFF2-40B4-BE49-F238E27FC236}">
                  <a16:creationId xmlns:a16="http://schemas.microsoft.com/office/drawing/2014/main" id="{C62D9A4F-3418-4875-87E2-D97BE85A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689" y="5169206"/>
              <a:ext cx="150613" cy="45919"/>
            </a:xfrm>
            <a:custGeom>
              <a:avLst/>
              <a:gdLst>
                <a:gd name="T0" fmla="*/ 164 w 164"/>
                <a:gd name="T1" fmla="*/ 6 h 50"/>
                <a:gd name="T2" fmla="*/ 164 w 164"/>
                <a:gd name="T3" fmla="*/ 6 h 50"/>
                <a:gd name="T4" fmla="*/ 164 w 164"/>
                <a:gd name="T5" fmla="*/ 10 h 50"/>
                <a:gd name="T6" fmla="*/ 164 w 164"/>
                <a:gd name="T7" fmla="*/ 14 h 50"/>
                <a:gd name="T8" fmla="*/ 160 w 164"/>
                <a:gd name="T9" fmla="*/ 18 h 50"/>
                <a:gd name="T10" fmla="*/ 156 w 164"/>
                <a:gd name="T11" fmla="*/ 18 h 50"/>
                <a:gd name="T12" fmla="*/ 16 w 164"/>
                <a:gd name="T13" fmla="*/ 48 h 50"/>
                <a:gd name="T14" fmla="*/ 16 w 164"/>
                <a:gd name="T15" fmla="*/ 48 h 50"/>
                <a:gd name="T16" fmla="*/ 10 w 164"/>
                <a:gd name="T17" fmla="*/ 50 h 50"/>
                <a:gd name="T18" fmla="*/ 6 w 164"/>
                <a:gd name="T19" fmla="*/ 48 h 50"/>
                <a:gd name="T20" fmla="*/ 2 w 164"/>
                <a:gd name="T21" fmla="*/ 46 h 50"/>
                <a:gd name="T22" fmla="*/ 0 w 164"/>
                <a:gd name="T23" fmla="*/ 42 h 50"/>
                <a:gd name="T24" fmla="*/ 0 w 164"/>
                <a:gd name="T25" fmla="*/ 42 h 50"/>
                <a:gd name="T26" fmla="*/ 0 w 164"/>
                <a:gd name="T27" fmla="*/ 42 h 50"/>
                <a:gd name="T28" fmla="*/ 0 w 164"/>
                <a:gd name="T29" fmla="*/ 38 h 50"/>
                <a:gd name="T30" fmla="*/ 2 w 164"/>
                <a:gd name="T31" fmla="*/ 34 h 50"/>
                <a:gd name="T32" fmla="*/ 4 w 164"/>
                <a:gd name="T33" fmla="*/ 32 h 50"/>
                <a:gd name="T34" fmla="*/ 10 w 164"/>
                <a:gd name="T35" fmla="*/ 30 h 50"/>
                <a:gd name="T36" fmla="*/ 148 w 164"/>
                <a:gd name="T37" fmla="*/ 0 h 50"/>
                <a:gd name="T38" fmla="*/ 148 w 164"/>
                <a:gd name="T39" fmla="*/ 0 h 50"/>
                <a:gd name="T40" fmla="*/ 154 w 164"/>
                <a:gd name="T41" fmla="*/ 0 h 50"/>
                <a:gd name="T42" fmla="*/ 158 w 164"/>
                <a:gd name="T43" fmla="*/ 0 h 50"/>
                <a:gd name="T44" fmla="*/ 162 w 164"/>
                <a:gd name="T45" fmla="*/ 2 h 50"/>
                <a:gd name="T46" fmla="*/ 164 w 164"/>
                <a:gd name="T47" fmla="*/ 6 h 50"/>
                <a:gd name="T48" fmla="*/ 164 w 164"/>
                <a:gd name="T49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4" h="50">
                  <a:moveTo>
                    <a:pt x="164" y="6"/>
                  </a:moveTo>
                  <a:lnTo>
                    <a:pt x="164" y="6"/>
                  </a:lnTo>
                  <a:lnTo>
                    <a:pt x="164" y="10"/>
                  </a:lnTo>
                  <a:lnTo>
                    <a:pt x="164" y="14"/>
                  </a:lnTo>
                  <a:lnTo>
                    <a:pt x="160" y="18"/>
                  </a:lnTo>
                  <a:lnTo>
                    <a:pt x="156" y="1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0" y="50"/>
                  </a:lnTo>
                  <a:lnTo>
                    <a:pt x="6" y="48"/>
                  </a:lnTo>
                  <a:lnTo>
                    <a:pt x="2" y="46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2" y="34"/>
                  </a:lnTo>
                  <a:lnTo>
                    <a:pt x="4" y="32"/>
                  </a:lnTo>
                  <a:lnTo>
                    <a:pt x="10" y="3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54" y="0"/>
                  </a:lnTo>
                  <a:lnTo>
                    <a:pt x="158" y="0"/>
                  </a:lnTo>
                  <a:lnTo>
                    <a:pt x="162" y="2"/>
                  </a:lnTo>
                  <a:lnTo>
                    <a:pt x="164" y="6"/>
                  </a:lnTo>
                  <a:lnTo>
                    <a:pt x="164" y="6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59">
              <a:extLst>
                <a:ext uri="{FF2B5EF4-FFF2-40B4-BE49-F238E27FC236}">
                  <a16:creationId xmlns:a16="http://schemas.microsoft.com/office/drawing/2014/main" id="{36955074-4906-4C75-AB0C-13057E277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8577" y="4711856"/>
              <a:ext cx="123062" cy="78980"/>
            </a:xfrm>
            <a:custGeom>
              <a:avLst/>
              <a:gdLst>
                <a:gd name="T0" fmla="*/ 26 w 134"/>
                <a:gd name="T1" fmla="*/ 86 h 86"/>
                <a:gd name="T2" fmla="*/ 26 w 134"/>
                <a:gd name="T3" fmla="*/ 86 h 86"/>
                <a:gd name="T4" fmla="*/ 22 w 134"/>
                <a:gd name="T5" fmla="*/ 82 h 86"/>
                <a:gd name="T6" fmla="*/ 10 w 134"/>
                <a:gd name="T7" fmla="*/ 74 h 86"/>
                <a:gd name="T8" fmla="*/ 6 w 134"/>
                <a:gd name="T9" fmla="*/ 70 h 86"/>
                <a:gd name="T10" fmla="*/ 2 w 134"/>
                <a:gd name="T11" fmla="*/ 62 h 86"/>
                <a:gd name="T12" fmla="*/ 0 w 134"/>
                <a:gd name="T13" fmla="*/ 54 h 86"/>
                <a:gd name="T14" fmla="*/ 4 w 134"/>
                <a:gd name="T15" fmla="*/ 46 h 86"/>
                <a:gd name="T16" fmla="*/ 4 w 134"/>
                <a:gd name="T17" fmla="*/ 46 h 86"/>
                <a:gd name="T18" fmla="*/ 8 w 134"/>
                <a:gd name="T19" fmla="*/ 42 h 86"/>
                <a:gd name="T20" fmla="*/ 14 w 134"/>
                <a:gd name="T21" fmla="*/ 38 h 86"/>
                <a:gd name="T22" fmla="*/ 30 w 134"/>
                <a:gd name="T23" fmla="*/ 28 h 86"/>
                <a:gd name="T24" fmla="*/ 52 w 134"/>
                <a:gd name="T25" fmla="*/ 20 h 86"/>
                <a:gd name="T26" fmla="*/ 74 w 134"/>
                <a:gd name="T27" fmla="*/ 14 h 86"/>
                <a:gd name="T28" fmla="*/ 116 w 134"/>
                <a:gd name="T29" fmla="*/ 2 h 86"/>
                <a:gd name="T30" fmla="*/ 134 w 134"/>
                <a:gd name="T31" fmla="*/ 0 h 86"/>
                <a:gd name="T32" fmla="*/ 26 w 134"/>
                <a:gd name="T3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86">
                  <a:moveTo>
                    <a:pt x="26" y="86"/>
                  </a:moveTo>
                  <a:lnTo>
                    <a:pt x="26" y="86"/>
                  </a:lnTo>
                  <a:lnTo>
                    <a:pt x="22" y="82"/>
                  </a:lnTo>
                  <a:lnTo>
                    <a:pt x="10" y="74"/>
                  </a:lnTo>
                  <a:lnTo>
                    <a:pt x="6" y="70"/>
                  </a:lnTo>
                  <a:lnTo>
                    <a:pt x="2" y="62"/>
                  </a:lnTo>
                  <a:lnTo>
                    <a:pt x="0" y="54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8" y="42"/>
                  </a:lnTo>
                  <a:lnTo>
                    <a:pt x="14" y="38"/>
                  </a:lnTo>
                  <a:lnTo>
                    <a:pt x="30" y="28"/>
                  </a:lnTo>
                  <a:lnTo>
                    <a:pt x="52" y="20"/>
                  </a:lnTo>
                  <a:lnTo>
                    <a:pt x="74" y="14"/>
                  </a:lnTo>
                  <a:lnTo>
                    <a:pt x="116" y="2"/>
                  </a:lnTo>
                  <a:lnTo>
                    <a:pt x="134" y="0"/>
                  </a:lnTo>
                  <a:lnTo>
                    <a:pt x="26" y="86"/>
                  </a:lnTo>
                  <a:close/>
                </a:path>
              </a:pathLst>
            </a:custGeom>
            <a:solidFill>
              <a:srgbClr val="7E0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61">
              <a:extLst>
                <a:ext uri="{FF2B5EF4-FFF2-40B4-BE49-F238E27FC236}">
                  <a16:creationId xmlns:a16="http://schemas.microsoft.com/office/drawing/2014/main" id="{B0773F77-471B-442F-9771-CD5AC900E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3064" y="4100218"/>
              <a:ext cx="1175519" cy="1561237"/>
            </a:xfrm>
            <a:custGeom>
              <a:avLst/>
              <a:gdLst>
                <a:gd name="T0" fmla="*/ 714 w 1280"/>
                <a:gd name="T1" fmla="*/ 210 h 1700"/>
                <a:gd name="T2" fmla="*/ 548 w 1280"/>
                <a:gd name="T3" fmla="*/ 516 h 1700"/>
                <a:gd name="T4" fmla="*/ 396 w 1280"/>
                <a:gd name="T5" fmla="*/ 736 h 1700"/>
                <a:gd name="T6" fmla="*/ 258 w 1280"/>
                <a:gd name="T7" fmla="*/ 900 h 1700"/>
                <a:gd name="T8" fmla="*/ 100 w 1280"/>
                <a:gd name="T9" fmla="*/ 1090 h 1700"/>
                <a:gd name="T10" fmla="*/ 32 w 1280"/>
                <a:gd name="T11" fmla="*/ 1192 h 1700"/>
                <a:gd name="T12" fmla="*/ 8 w 1280"/>
                <a:gd name="T13" fmla="*/ 1248 h 1700"/>
                <a:gd name="T14" fmla="*/ 0 w 1280"/>
                <a:gd name="T15" fmla="*/ 1306 h 1700"/>
                <a:gd name="T16" fmla="*/ 2 w 1280"/>
                <a:gd name="T17" fmla="*/ 1366 h 1700"/>
                <a:gd name="T18" fmla="*/ 32 w 1280"/>
                <a:gd name="T19" fmla="*/ 1464 h 1700"/>
                <a:gd name="T20" fmla="*/ 100 w 1280"/>
                <a:gd name="T21" fmla="*/ 1572 h 1700"/>
                <a:gd name="T22" fmla="*/ 192 w 1280"/>
                <a:gd name="T23" fmla="*/ 1654 h 1700"/>
                <a:gd name="T24" fmla="*/ 262 w 1280"/>
                <a:gd name="T25" fmla="*/ 1690 h 1700"/>
                <a:gd name="T26" fmla="*/ 298 w 1280"/>
                <a:gd name="T27" fmla="*/ 1700 h 1700"/>
                <a:gd name="T28" fmla="*/ 206 w 1280"/>
                <a:gd name="T29" fmla="*/ 1648 h 1700"/>
                <a:gd name="T30" fmla="*/ 148 w 1280"/>
                <a:gd name="T31" fmla="*/ 1598 h 1700"/>
                <a:gd name="T32" fmla="*/ 96 w 1280"/>
                <a:gd name="T33" fmla="*/ 1534 h 1700"/>
                <a:gd name="T34" fmla="*/ 60 w 1280"/>
                <a:gd name="T35" fmla="*/ 1454 h 1700"/>
                <a:gd name="T36" fmla="*/ 48 w 1280"/>
                <a:gd name="T37" fmla="*/ 1390 h 1700"/>
                <a:gd name="T38" fmla="*/ 50 w 1280"/>
                <a:gd name="T39" fmla="*/ 1278 h 1700"/>
                <a:gd name="T40" fmla="*/ 82 w 1280"/>
                <a:gd name="T41" fmla="*/ 1202 h 1700"/>
                <a:gd name="T42" fmla="*/ 136 w 1280"/>
                <a:gd name="T43" fmla="*/ 1158 h 1700"/>
                <a:gd name="T44" fmla="*/ 206 w 1280"/>
                <a:gd name="T45" fmla="*/ 1140 h 1700"/>
                <a:gd name="T46" fmla="*/ 286 w 1280"/>
                <a:gd name="T47" fmla="*/ 1148 h 1700"/>
                <a:gd name="T48" fmla="*/ 366 w 1280"/>
                <a:gd name="T49" fmla="*/ 1176 h 1700"/>
                <a:gd name="T50" fmla="*/ 444 w 1280"/>
                <a:gd name="T51" fmla="*/ 1220 h 1700"/>
                <a:gd name="T52" fmla="*/ 508 w 1280"/>
                <a:gd name="T53" fmla="*/ 1278 h 1700"/>
                <a:gd name="T54" fmla="*/ 556 w 1280"/>
                <a:gd name="T55" fmla="*/ 1344 h 1700"/>
                <a:gd name="T56" fmla="*/ 580 w 1280"/>
                <a:gd name="T57" fmla="*/ 1416 h 1700"/>
                <a:gd name="T58" fmla="*/ 578 w 1280"/>
                <a:gd name="T59" fmla="*/ 1466 h 1700"/>
                <a:gd name="T60" fmla="*/ 648 w 1280"/>
                <a:gd name="T61" fmla="*/ 1268 h 1700"/>
                <a:gd name="T62" fmla="*/ 778 w 1280"/>
                <a:gd name="T63" fmla="*/ 992 h 1700"/>
                <a:gd name="T64" fmla="*/ 924 w 1280"/>
                <a:gd name="T65" fmla="*/ 746 h 1700"/>
                <a:gd name="T66" fmla="*/ 1118 w 1280"/>
                <a:gd name="T67" fmla="*/ 462 h 1700"/>
                <a:gd name="T68" fmla="*/ 1280 w 1280"/>
                <a:gd name="T69" fmla="*/ 226 h 1700"/>
                <a:gd name="T70" fmla="*/ 1244 w 1280"/>
                <a:gd name="T71" fmla="*/ 158 h 1700"/>
                <a:gd name="T72" fmla="*/ 1184 w 1280"/>
                <a:gd name="T73" fmla="*/ 82 h 1700"/>
                <a:gd name="T74" fmla="*/ 1122 w 1280"/>
                <a:gd name="T75" fmla="*/ 34 h 1700"/>
                <a:gd name="T76" fmla="*/ 1058 w 1280"/>
                <a:gd name="T77" fmla="*/ 8 h 1700"/>
                <a:gd name="T78" fmla="*/ 996 w 1280"/>
                <a:gd name="T79" fmla="*/ 0 h 1700"/>
                <a:gd name="T80" fmla="*/ 918 w 1280"/>
                <a:gd name="T81" fmla="*/ 10 h 1700"/>
                <a:gd name="T82" fmla="*/ 826 w 1280"/>
                <a:gd name="T83" fmla="*/ 48 h 1700"/>
                <a:gd name="T84" fmla="*/ 772 w 1280"/>
                <a:gd name="T85" fmla="*/ 84 h 1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0" h="1700">
                  <a:moveTo>
                    <a:pt x="772" y="84"/>
                  </a:moveTo>
                  <a:lnTo>
                    <a:pt x="772" y="84"/>
                  </a:lnTo>
                  <a:lnTo>
                    <a:pt x="714" y="210"/>
                  </a:lnTo>
                  <a:lnTo>
                    <a:pt x="658" y="324"/>
                  </a:lnTo>
                  <a:lnTo>
                    <a:pt x="602" y="426"/>
                  </a:lnTo>
                  <a:lnTo>
                    <a:pt x="548" y="516"/>
                  </a:lnTo>
                  <a:lnTo>
                    <a:pt x="496" y="598"/>
                  </a:lnTo>
                  <a:lnTo>
                    <a:pt x="446" y="670"/>
                  </a:lnTo>
                  <a:lnTo>
                    <a:pt x="396" y="736"/>
                  </a:lnTo>
                  <a:lnTo>
                    <a:pt x="348" y="796"/>
                  </a:lnTo>
                  <a:lnTo>
                    <a:pt x="302" y="850"/>
                  </a:lnTo>
                  <a:lnTo>
                    <a:pt x="258" y="900"/>
                  </a:lnTo>
                  <a:lnTo>
                    <a:pt x="174" y="996"/>
                  </a:lnTo>
                  <a:lnTo>
                    <a:pt x="136" y="1042"/>
                  </a:lnTo>
                  <a:lnTo>
                    <a:pt x="100" y="1090"/>
                  </a:lnTo>
                  <a:lnTo>
                    <a:pt x="64" y="1140"/>
                  </a:lnTo>
                  <a:lnTo>
                    <a:pt x="32" y="1192"/>
                  </a:lnTo>
                  <a:lnTo>
                    <a:pt x="32" y="1192"/>
                  </a:lnTo>
                  <a:lnTo>
                    <a:pt x="22" y="1210"/>
                  </a:lnTo>
                  <a:lnTo>
                    <a:pt x="14" y="1228"/>
                  </a:lnTo>
                  <a:lnTo>
                    <a:pt x="8" y="1248"/>
                  </a:lnTo>
                  <a:lnTo>
                    <a:pt x="4" y="1266"/>
                  </a:lnTo>
                  <a:lnTo>
                    <a:pt x="0" y="1286"/>
                  </a:lnTo>
                  <a:lnTo>
                    <a:pt x="0" y="1306"/>
                  </a:lnTo>
                  <a:lnTo>
                    <a:pt x="0" y="1326"/>
                  </a:lnTo>
                  <a:lnTo>
                    <a:pt x="0" y="1346"/>
                  </a:lnTo>
                  <a:lnTo>
                    <a:pt x="2" y="1366"/>
                  </a:lnTo>
                  <a:lnTo>
                    <a:pt x="6" y="1386"/>
                  </a:lnTo>
                  <a:lnTo>
                    <a:pt x="18" y="1424"/>
                  </a:lnTo>
                  <a:lnTo>
                    <a:pt x="32" y="1464"/>
                  </a:lnTo>
                  <a:lnTo>
                    <a:pt x="52" y="1502"/>
                  </a:lnTo>
                  <a:lnTo>
                    <a:pt x="74" y="1538"/>
                  </a:lnTo>
                  <a:lnTo>
                    <a:pt x="100" y="1572"/>
                  </a:lnTo>
                  <a:lnTo>
                    <a:pt x="130" y="1602"/>
                  </a:lnTo>
                  <a:lnTo>
                    <a:pt x="160" y="1630"/>
                  </a:lnTo>
                  <a:lnTo>
                    <a:pt x="192" y="1654"/>
                  </a:lnTo>
                  <a:lnTo>
                    <a:pt x="226" y="1674"/>
                  </a:lnTo>
                  <a:lnTo>
                    <a:pt x="244" y="1682"/>
                  </a:lnTo>
                  <a:lnTo>
                    <a:pt x="262" y="1690"/>
                  </a:lnTo>
                  <a:lnTo>
                    <a:pt x="280" y="1696"/>
                  </a:lnTo>
                  <a:lnTo>
                    <a:pt x="298" y="1700"/>
                  </a:lnTo>
                  <a:lnTo>
                    <a:pt x="298" y="1700"/>
                  </a:lnTo>
                  <a:lnTo>
                    <a:pt x="264" y="1682"/>
                  </a:lnTo>
                  <a:lnTo>
                    <a:pt x="226" y="1660"/>
                  </a:lnTo>
                  <a:lnTo>
                    <a:pt x="206" y="1648"/>
                  </a:lnTo>
                  <a:lnTo>
                    <a:pt x="186" y="1632"/>
                  </a:lnTo>
                  <a:lnTo>
                    <a:pt x="166" y="1616"/>
                  </a:lnTo>
                  <a:lnTo>
                    <a:pt x="148" y="1598"/>
                  </a:lnTo>
                  <a:lnTo>
                    <a:pt x="130" y="1578"/>
                  </a:lnTo>
                  <a:lnTo>
                    <a:pt x="112" y="1556"/>
                  </a:lnTo>
                  <a:lnTo>
                    <a:pt x="96" y="1534"/>
                  </a:lnTo>
                  <a:lnTo>
                    <a:pt x="82" y="1508"/>
                  </a:lnTo>
                  <a:lnTo>
                    <a:pt x="70" y="1482"/>
                  </a:lnTo>
                  <a:lnTo>
                    <a:pt x="60" y="1454"/>
                  </a:lnTo>
                  <a:lnTo>
                    <a:pt x="52" y="1422"/>
                  </a:lnTo>
                  <a:lnTo>
                    <a:pt x="48" y="1390"/>
                  </a:lnTo>
                  <a:lnTo>
                    <a:pt x="48" y="1390"/>
                  </a:lnTo>
                  <a:lnTo>
                    <a:pt x="44" y="1348"/>
                  </a:lnTo>
                  <a:lnTo>
                    <a:pt x="46" y="1312"/>
                  </a:lnTo>
                  <a:lnTo>
                    <a:pt x="50" y="1278"/>
                  </a:lnTo>
                  <a:lnTo>
                    <a:pt x="58" y="1250"/>
                  </a:lnTo>
                  <a:lnTo>
                    <a:pt x="68" y="1224"/>
                  </a:lnTo>
                  <a:lnTo>
                    <a:pt x="82" y="1202"/>
                  </a:lnTo>
                  <a:lnTo>
                    <a:pt x="98" y="1184"/>
                  </a:lnTo>
                  <a:lnTo>
                    <a:pt x="116" y="1170"/>
                  </a:lnTo>
                  <a:lnTo>
                    <a:pt x="136" y="1158"/>
                  </a:lnTo>
                  <a:lnTo>
                    <a:pt x="158" y="1150"/>
                  </a:lnTo>
                  <a:lnTo>
                    <a:pt x="182" y="1144"/>
                  </a:lnTo>
                  <a:lnTo>
                    <a:pt x="206" y="1140"/>
                  </a:lnTo>
                  <a:lnTo>
                    <a:pt x="232" y="1140"/>
                  </a:lnTo>
                  <a:lnTo>
                    <a:pt x="258" y="1144"/>
                  </a:lnTo>
                  <a:lnTo>
                    <a:pt x="286" y="1148"/>
                  </a:lnTo>
                  <a:lnTo>
                    <a:pt x="312" y="1156"/>
                  </a:lnTo>
                  <a:lnTo>
                    <a:pt x="340" y="1164"/>
                  </a:lnTo>
                  <a:lnTo>
                    <a:pt x="366" y="1176"/>
                  </a:lnTo>
                  <a:lnTo>
                    <a:pt x="392" y="1188"/>
                  </a:lnTo>
                  <a:lnTo>
                    <a:pt x="418" y="1204"/>
                  </a:lnTo>
                  <a:lnTo>
                    <a:pt x="444" y="1220"/>
                  </a:lnTo>
                  <a:lnTo>
                    <a:pt x="466" y="1238"/>
                  </a:lnTo>
                  <a:lnTo>
                    <a:pt x="488" y="1256"/>
                  </a:lnTo>
                  <a:lnTo>
                    <a:pt x="508" y="1278"/>
                  </a:lnTo>
                  <a:lnTo>
                    <a:pt x="526" y="1298"/>
                  </a:lnTo>
                  <a:lnTo>
                    <a:pt x="542" y="1322"/>
                  </a:lnTo>
                  <a:lnTo>
                    <a:pt x="556" y="1344"/>
                  </a:lnTo>
                  <a:lnTo>
                    <a:pt x="568" y="1368"/>
                  </a:lnTo>
                  <a:lnTo>
                    <a:pt x="574" y="1392"/>
                  </a:lnTo>
                  <a:lnTo>
                    <a:pt x="580" y="1416"/>
                  </a:lnTo>
                  <a:lnTo>
                    <a:pt x="580" y="1442"/>
                  </a:lnTo>
                  <a:lnTo>
                    <a:pt x="578" y="1466"/>
                  </a:lnTo>
                  <a:lnTo>
                    <a:pt x="578" y="1466"/>
                  </a:lnTo>
                  <a:lnTo>
                    <a:pt x="594" y="1416"/>
                  </a:lnTo>
                  <a:lnTo>
                    <a:pt x="610" y="1366"/>
                  </a:lnTo>
                  <a:lnTo>
                    <a:pt x="648" y="1268"/>
                  </a:lnTo>
                  <a:lnTo>
                    <a:pt x="688" y="1172"/>
                  </a:lnTo>
                  <a:lnTo>
                    <a:pt x="732" y="1080"/>
                  </a:lnTo>
                  <a:lnTo>
                    <a:pt x="778" y="992"/>
                  </a:lnTo>
                  <a:lnTo>
                    <a:pt x="826" y="908"/>
                  </a:lnTo>
                  <a:lnTo>
                    <a:pt x="874" y="826"/>
                  </a:lnTo>
                  <a:lnTo>
                    <a:pt x="924" y="746"/>
                  </a:lnTo>
                  <a:lnTo>
                    <a:pt x="974" y="670"/>
                  </a:lnTo>
                  <a:lnTo>
                    <a:pt x="1024" y="598"/>
                  </a:lnTo>
                  <a:lnTo>
                    <a:pt x="1118" y="462"/>
                  </a:lnTo>
                  <a:lnTo>
                    <a:pt x="1206" y="338"/>
                  </a:lnTo>
                  <a:lnTo>
                    <a:pt x="1244" y="280"/>
                  </a:lnTo>
                  <a:lnTo>
                    <a:pt x="1280" y="226"/>
                  </a:lnTo>
                  <a:lnTo>
                    <a:pt x="1280" y="226"/>
                  </a:lnTo>
                  <a:lnTo>
                    <a:pt x="1262" y="190"/>
                  </a:lnTo>
                  <a:lnTo>
                    <a:pt x="1244" y="158"/>
                  </a:lnTo>
                  <a:lnTo>
                    <a:pt x="1224" y="128"/>
                  </a:lnTo>
                  <a:lnTo>
                    <a:pt x="1204" y="104"/>
                  </a:lnTo>
                  <a:lnTo>
                    <a:pt x="1184" y="82"/>
                  </a:lnTo>
                  <a:lnTo>
                    <a:pt x="1164" y="62"/>
                  </a:lnTo>
                  <a:lnTo>
                    <a:pt x="1144" y="46"/>
                  </a:lnTo>
                  <a:lnTo>
                    <a:pt x="1122" y="34"/>
                  </a:lnTo>
                  <a:lnTo>
                    <a:pt x="1102" y="22"/>
                  </a:lnTo>
                  <a:lnTo>
                    <a:pt x="1080" y="14"/>
                  </a:lnTo>
                  <a:lnTo>
                    <a:pt x="1058" y="8"/>
                  </a:lnTo>
                  <a:lnTo>
                    <a:pt x="1038" y="4"/>
                  </a:lnTo>
                  <a:lnTo>
                    <a:pt x="1016" y="0"/>
                  </a:lnTo>
                  <a:lnTo>
                    <a:pt x="996" y="0"/>
                  </a:lnTo>
                  <a:lnTo>
                    <a:pt x="976" y="2"/>
                  </a:lnTo>
                  <a:lnTo>
                    <a:pt x="956" y="4"/>
                  </a:lnTo>
                  <a:lnTo>
                    <a:pt x="918" y="10"/>
                  </a:lnTo>
                  <a:lnTo>
                    <a:pt x="884" y="22"/>
                  </a:lnTo>
                  <a:lnTo>
                    <a:pt x="852" y="36"/>
                  </a:lnTo>
                  <a:lnTo>
                    <a:pt x="826" y="48"/>
                  </a:lnTo>
                  <a:lnTo>
                    <a:pt x="802" y="62"/>
                  </a:lnTo>
                  <a:lnTo>
                    <a:pt x="786" y="72"/>
                  </a:lnTo>
                  <a:lnTo>
                    <a:pt x="772" y="84"/>
                  </a:lnTo>
                  <a:lnTo>
                    <a:pt x="772" y="84"/>
                  </a:lnTo>
                  <a:close/>
                </a:path>
              </a:pathLst>
            </a:custGeom>
            <a:gradFill flip="none" rotWithShape="1">
              <a:gsLst>
                <a:gs pos="27000">
                  <a:srgbClr val="FEEEBF"/>
                </a:gs>
                <a:gs pos="75000">
                  <a:srgbClr val="FDECBB"/>
                </a:gs>
                <a:gs pos="100000">
                  <a:srgbClr val="DABD7B"/>
                </a:gs>
                <a:gs pos="92000">
                  <a:srgbClr val="E9CA82"/>
                </a:gs>
                <a:gs pos="1667">
                  <a:srgbClr val="DABD7B"/>
                </a:gs>
                <a:gs pos="8000">
                  <a:srgbClr val="E9CA82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62">
              <a:extLst>
                <a:ext uri="{FF2B5EF4-FFF2-40B4-BE49-F238E27FC236}">
                  <a16:creationId xmlns:a16="http://schemas.microsoft.com/office/drawing/2014/main" id="{29A07EB2-7605-4CEE-9ED6-559133AB0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6737" y="4114912"/>
              <a:ext cx="1061641" cy="1329806"/>
            </a:xfrm>
            <a:custGeom>
              <a:avLst/>
              <a:gdLst>
                <a:gd name="T0" fmla="*/ 32 w 1156"/>
                <a:gd name="T1" fmla="*/ 1440 h 1448"/>
                <a:gd name="T2" fmla="*/ 8 w 1156"/>
                <a:gd name="T3" fmla="*/ 1368 h 1448"/>
                <a:gd name="T4" fmla="*/ 0 w 1156"/>
                <a:gd name="T5" fmla="*/ 1300 h 1448"/>
                <a:gd name="T6" fmla="*/ 8 w 1156"/>
                <a:gd name="T7" fmla="*/ 1236 h 1448"/>
                <a:gd name="T8" fmla="*/ 32 w 1156"/>
                <a:gd name="T9" fmla="*/ 1178 h 1448"/>
                <a:gd name="T10" fmla="*/ 54 w 1156"/>
                <a:gd name="T11" fmla="*/ 1142 h 1448"/>
                <a:gd name="T12" fmla="*/ 102 w 1156"/>
                <a:gd name="T13" fmla="*/ 1072 h 1448"/>
                <a:gd name="T14" fmla="*/ 180 w 1156"/>
                <a:gd name="T15" fmla="*/ 976 h 1448"/>
                <a:gd name="T16" fmla="*/ 238 w 1156"/>
                <a:gd name="T17" fmla="*/ 910 h 1448"/>
                <a:gd name="T18" fmla="*/ 354 w 1156"/>
                <a:gd name="T19" fmla="*/ 774 h 1448"/>
                <a:gd name="T20" fmla="*/ 450 w 1156"/>
                <a:gd name="T21" fmla="*/ 650 h 1448"/>
                <a:gd name="T22" fmla="*/ 516 w 1156"/>
                <a:gd name="T23" fmla="*/ 552 h 1448"/>
                <a:gd name="T24" fmla="*/ 586 w 1156"/>
                <a:gd name="T25" fmla="*/ 440 h 1448"/>
                <a:gd name="T26" fmla="*/ 658 w 1156"/>
                <a:gd name="T27" fmla="*/ 308 h 1448"/>
                <a:gd name="T28" fmla="*/ 734 w 1156"/>
                <a:gd name="T29" fmla="*/ 156 h 1448"/>
                <a:gd name="T30" fmla="*/ 772 w 1156"/>
                <a:gd name="T31" fmla="*/ 70 h 1448"/>
                <a:gd name="T32" fmla="*/ 818 w 1156"/>
                <a:gd name="T33" fmla="*/ 40 h 1448"/>
                <a:gd name="T34" fmla="*/ 860 w 1156"/>
                <a:gd name="T35" fmla="*/ 20 h 1448"/>
                <a:gd name="T36" fmla="*/ 912 w 1156"/>
                <a:gd name="T37" fmla="*/ 2 h 1448"/>
                <a:gd name="T38" fmla="*/ 922 w 1156"/>
                <a:gd name="T39" fmla="*/ 0 h 1448"/>
                <a:gd name="T40" fmla="*/ 956 w 1156"/>
                <a:gd name="T41" fmla="*/ 2 h 1448"/>
                <a:gd name="T42" fmla="*/ 1006 w 1156"/>
                <a:gd name="T43" fmla="*/ 20 h 1448"/>
                <a:gd name="T44" fmla="*/ 1058 w 1156"/>
                <a:gd name="T45" fmla="*/ 56 h 1448"/>
                <a:gd name="T46" fmla="*/ 1104 w 1156"/>
                <a:gd name="T47" fmla="*/ 106 h 1448"/>
                <a:gd name="T48" fmla="*/ 1132 w 1156"/>
                <a:gd name="T49" fmla="*/ 154 h 1448"/>
                <a:gd name="T50" fmla="*/ 1146 w 1156"/>
                <a:gd name="T51" fmla="*/ 188 h 1448"/>
                <a:gd name="T52" fmla="*/ 1154 w 1156"/>
                <a:gd name="T53" fmla="*/ 226 h 1448"/>
                <a:gd name="T54" fmla="*/ 1156 w 1156"/>
                <a:gd name="T55" fmla="*/ 266 h 1448"/>
                <a:gd name="T56" fmla="*/ 1152 w 1156"/>
                <a:gd name="T57" fmla="*/ 310 h 1448"/>
                <a:gd name="T58" fmla="*/ 1140 w 1156"/>
                <a:gd name="T59" fmla="*/ 354 h 1448"/>
                <a:gd name="T60" fmla="*/ 1122 w 1156"/>
                <a:gd name="T61" fmla="*/ 402 h 1448"/>
                <a:gd name="T62" fmla="*/ 1108 w 1156"/>
                <a:gd name="T63" fmla="*/ 426 h 1448"/>
                <a:gd name="T64" fmla="*/ 1072 w 1156"/>
                <a:gd name="T65" fmla="*/ 478 h 1448"/>
                <a:gd name="T66" fmla="*/ 1026 w 1156"/>
                <a:gd name="T67" fmla="*/ 532 h 1448"/>
                <a:gd name="T68" fmla="*/ 970 w 1156"/>
                <a:gd name="T69" fmla="*/ 588 h 1448"/>
                <a:gd name="T70" fmla="*/ 836 w 1156"/>
                <a:gd name="T71" fmla="*/ 700 h 1448"/>
                <a:gd name="T72" fmla="*/ 686 w 1156"/>
                <a:gd name="T73" fmla="*/ 812 h 1448"/>
                <a:gd name="T74" fmla="*/ 532 w 1156"/>
                <a:gd name="T75" fmla="*/ 914 h 1448"/>
                <a:gd name="T76" fmla="*/ 386 w 1156"/>
                <a:gd name="T77" fmla="*/ 1000 h 1448"/>
                <a:gd name="T78" fmla="*/ 264 w 1156"/>
                <a:gd name="T79" fmla="*/ 1068 h 1448"/>
                <a:gd name="T80" fmla="*/ 178 w 1156"/>
                <a:gd name="T81" fmla="*/ 1110 h 1448"/>
                <a:gd name="T82" fmla="*/ 154 w 1156"/>
                <a:gd name="T83" fmla="*/ 1118 h 1448"/>
                <a:gd name="T84" fmla="*/ 102 w 1156"/>
                <a:gd name="T85" fmla="*/ 1140 h 1448"/>
                <a:gd name="T86" fmla="*/ 74 w 1156"/>
                <a:gd name="T87" fmla="*/ 1162 h 1448"/>
                <a:gd name="T88" fmla="*/ 46 w 1156"/>
                <a:gd name="T89" fmla="*/ 1188 h 1448"/>
                <a:gd name="T90" fmla="*/ 24 w 1156"/>
                <a:gd name="T91" fmla="*/ 1224 h 1448"/>
                <a:gd name="T92" fmla="*/ 10 w 1156"/>
                <a:gd name="T93" fmla="*/ 1266 h 1448"/>
                <a:gd name="T94" fmla="*/ 6 w 1156"/>
                <a:gd name="T95" fmla="*/ 1314 h 1448"/>
                <a:gd name="T96" fmla="*/ 16 w 1156"/>
                <a:gd name="T97" fmla="*/ 1372 h 1448"/>
                <a:gd name="T98" fmla="*/ 34 w 1156"/>
                <a:gd name="T99" fmla="*/ 1438 h 1448"/>
                <a:gd name="T100" fmla="*/ 32 w 1156"/>
                <a:gd name="T101" fmla="*/ 1440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6" h="1448">
                  <a:moveTo>
                    <a:pt x="32" y="1440"/>
                  </a:moveTo>
                  <a:lnTo>
                    <a:pt x="32" y="1440"/>
                  </a:lnTo>
                  <a:lnTo>
                    <a:pt x="18" y="1404"/>
                  </a:lnTo>
                  <a:lnTo>
                    <a:pt x="8" y="1368"/>
                  </a:lnTo>
                  <a:lnTo>
                    <a:pt x="2" y="1334"/>
                  </a:lnTo>
                  <a:lnTo>
                    <a:pt x="0" y="1300"/>
                  </a:lnTo>
                  <a:lnTo>
                    <a:pt x="2" y="1268"/>
                  </a:lnTo>
                  <a:lnTo>
                    <a:pt x="8" y="1236"/>
                  </a:lnTo>
                  <a:lnTo>
                    <a:pt x="18" y="1206"/>
                  </a:lnTo>
                  <a:lnTo>
                    <a:pt x="32" y="1178"/>
                  </a:lnTo>
                  <a:lnTo>
                    <a:pt x="32" y="1178"/>
                  </a:lnTo>
                  <a:lnTo>
                    <a:pt x="54" y="1142"/>
                  </a:lnTo>
                  <a:lnTo>
                    <a:pt x="76" y="1106"/>
                  </a:lnTo>
                  <a:lnTo>
                    <a:pt x="102" y="1072"/>
                  </a:lnTo>
                  <a:lnTo>
                    <a:pt x="126" y="1040"/>
                  </a:lnTo>
                  <a:lnTo>
                    <a:pt x="180" y="976"/>
                  </a:lnTo>
                  <a:lnTo>
                    <a:pt x="238" y="910"/>
                  </a:lnTo>
                  <a:lnTo>
                    <a:pt x="238" y="910"/>
                  </a:lnTo>
                  <a:lnTo>
                    <a:pt x="294" y="846"/>
                  </a:lnTo>
                  <a:lnTo>
                    <a:pt x="354" y="774"/>
                  </a:lnTo>
                  <a:lnTo>
                    <a:pt x="416" y="696"/>
                  </a:lnTo>
                  <a:lnTo>
                    <a:pt x="450" y="650"/>
                  </a:lnTo>
                  <a:lnTo>
                    <a:pt x="482" y="604"/>
                  </a:lnTo>
                  <a:lnTo>
                    <a:pt x="516" y="552"/>
                  </a:lnTo>
                  <a:lnTo>
                    <a:pt x="552" y="498"/>
                  </a:lnTo>
                  <a:lnTo>
                    <a:pt x="586" y="440"/>
                  </a:lnTo>
                  <a:lnTo>
                    <a:pt x="622" y="376"/>
                  </a:lnTo>
                  <a:lnTo>
                    <a:pt x="658" y="308"/>
                  </a:lnTo>
                  <a:lnTo>
                    <a:pt x="696" y="234"/>
                  </a:lnTo>
                  <a:lnTo>
                    <a:pt x="734" y="156"/>
                  </a:lnTo>
                  <a:lnTo>
                    <a:pt x="772" y="70"/>
                  </a:lnTo>
                  <a:lnTo>
                    <a:pt x="772" y="70"/>
                  </a:lnTo>
                  <a:lnTo>
                    <a:pt x="788" y="60"/>
                  </a:lnTo>
                  <a:lnTo>
                    <a:pt x="818" y="40"/>
                  </a:lnTo>
                  <a:lnTo>
                    <a:pt x="838" y="30"/>
                  </a:lnTo>
                  <a:lnTo>
                    <a:pt x="860" y="20"/>
                  </a:lnTo>
                  <a:lnTo>
                    <a:pt x="884" y="10"/>
                  </a:lnTo>
                  <a:lnTo>
                    <a:pt x="912" y="2"/>
                  </a:lnTo>
                  <a:lnTo>
                    <a:pt x="912" y="2"/>
                  </a:lnTo>
                  <a:lnTo>
                    <a:pt x="922" y="0"/>
                  </a:lnTo>
                  <a:lnTo>
                    <a:pt x="932" y="0"/>
                  </a:lnTo>
                  <a:lnTo>
                    <a:pt x="956" y="2"/>
                  </a:lnTo>
                  <a:lnTo>
                    <a:pt x="980" y="8"/>
                  </a:lnTo>
                  <a:lnTo>
                    <a:pt x="1006" y="20"/>
                  </a:lnTo>
                  <a:lnTo>
                    <a:pt x="1032" y="36"/>
                  </a:lnTo>
                  <a:lnTo>
                    <a:pt x="1058" y="56"/>
                  </a:lnTo>
                  <a:lnTo>
                    <a:pt x="1082" y="80"/>
                  </a:lnTo>
                  <a:lnTo>
                    <a:pt x="1104" y="106"/>
                  </a:lnTo>
                  <a:lnTo>
                    <a:pt x="1124" y="136"/>
                  </a:lnTo>
                  <a:lnTo>
                    <a:pt x="1132" y="154"/>
                  </a:lnTo>
                  <a:lnTo>
                    <a:pt x="1140" y="170"/>
                  </a:lnTo>
                  <a:lnTo>
                    <a:pt x="1146" y="188"/>
                  </a:lnTo>
                  <a:lnTo>
                    <a:pt x="1150" y="208"/>
                  </a:lnTo>
                  <a:lnTo>
                    <a:pt x="1154" y="226"/>
                  </a:lnTo>
                  <a:lnTo>
                    <a:pt x="1156" y="246"/>
                  </a:lnTo>
                  <a:lnTo>
                    <a:pt x="1156" y="266"/>
                  </a:lnTo>
                  <a:lnTo>
                    <a:pt x="1154" y="288"/>
                  </a:lnTo>
                  <a:lnTo>
                    <a:pt x="1152" y="310"/>
                  </a:lnTo>
                  <a:lnTo>
                    <a:pt x="1148" y="332"/>
                  </a:lnTo>
                  <a:lnTo>
                    <a:pt x="1140" y="354"/>
                  </a:lnTo>
                  <a:lnTo>
                    <a:pt x="1132" y="378"/>
                  </a:lnTo>
                  <a:lnTo>
                    <a:pt x="1122" y="402"/>
                  </a:lnTo>
                  <a:lnTo>
                    <a:pt x="1108" y="426"/>
                  </a:lnTo>
                  <a:lnTo>
                    <a:pt x="1108" y="426"/>
                  </a:lnTo>
                  <a:lnTo>
                    <a:pt x="1092" y="452"/>
                  </a:lnTo>
                  <a:lnTo>
                    <a:pt x="1072" y="478"/>
                  </a:lnTo>
                  <a:lnTo>
                    <a:pt x="1052" y="504"/>
                  </a:lnTo>
                  <a:lnTo>
                    <a:pt x="1026" y="532"/>
                  </a:lnTo>
                  <a:lnTo>
                    <a:pt x="1000" y="560"/>
                  </a:lnTo>
                  <a:lnTo>
                    <a:pt x="970" y="588"/>
                  </a:lnTo>
                  <a:lnTo>
                    <a:pt x="906" y="644"/>
                  </a:lnTo>
                  <a:lnTo>
                    <a:pt x="836" y="700"/>
                  </a:lnTo>
                  <a:lnTo>
                    <a:pt x="762" y="756"/>
                  </a:lnTo>
                  <a:lnTo>
                    <a:pt x="686" y="812"/>
                  </a:lnTo>
                  <a:lnTo>
                    <a:pt x="608" y="864"/>
                  </a:lnTo>
                  <a:lnTo>
                    <a:pt x="532" y="914"/>
                  </a:lnTo>
                  <a:lnTo>
                    <a:pt x="456" y="960"/>
                  </a:lnTo>
                  <a:lnTo>
                    <a:pt x="386" y="1000"/>
                  </a:lnTo>
                  <a:lnTo>
                    <a:pt x="320" y="1038"/>
                  </a:lnTo>
                  <a:lnTo>
                    <a:pt x="264" y="1068"/>
                  </a:lnTo>
                  <a:lnTo>
                    <a:pt x="216" y="1092"/>
                  </a:lnTo>
                  <a:lnTo>
                    <a:pt x="178" y="1110"/>
                  </a:lnTo>
                  <a:lnTo>
                    <a:pt x="154" y="1118"/>
                  </a:lnTo>
                  <a:lnTo>
                    <a:pt x="154" y="1118"/>
                  </a:lnTo>
                  <a:lnTo>
                    <a:pt x="130" y="1126"/>
                  </a:lnTo>
                  <a:lnTo>
                    <a:pt x="102" y="1140"/>
                  </a:lnTo>
                  <a:lnTo>
                    <a:pt x="88" y="1150"/>
                  </a:lnTo>
                  <a:lnTo>
                    <a:pt x="74" y="1162"/>
                  </a:lnTo>
                  <a:lnTo>
                    <a:pt x="60" y="1174"/>
                  </a:lnTo>
                  <a:lnTo>
                    <a:pt x="46" y="1188"/>
                  </a:lnTo>
                  <a:lnTo>
                    <a:pt x="36" y="1206"/>
                  </a:lnTo>
                  <a:lnTo>
                    <a:pt x="24" y="1224"/>
                  </a:lnTo>
                  <a:lnTo>
                    <a:pt x="16" y="1244"/>
                  </a:lnTo>
                  <a:lnTo>
                    <a:pt x="10" y="1266"/>
                  </a:lnTo>
                  <a:lnTo>
                    <a:pt x="6" y="1288"/>
                  </a:lnTo>
                  <a:lnTo>
                    <a:pt x="6" y="1314"/>
                  </a:lnTo>
                  <a:lnTo>
                    <a:pt x="8" y="1342"/>
                  </a:lnTo>
                  <a:lnTo>
                    <a:pt x="16" y="1372"/>
                  </a:lnTo>
                  <a:lnTo>
                    <a:pt x="16" y="1372"/>
                  </a:lnTo>
                  <a:lnTo>
                    <a:pt x="34" y="1438"/>
                  </a:lnTo>
                  <a:lnTo>
                    <a:pt x="38" y="1448"/>
                  </a:lnTo>
                  <a:lnTo>
                    <a:pt x="32" y="1440"/>
                  </a:lnTo>
                  <a:lnTo>
                    <a:pt x="32" y="14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71000">
                  <a:schemeClr val="bg1">
                    <a:alpha val="48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63">
              <a:extLst>
                <a:ext uri="{FF2B5EF4-FFF2-40B4-BE49-F238E27FC236}">
                  <a16:creationId xmlns:a16="http://schemas.microsoft.com/office/drawing/2014/main" id="{886EF573-E1DB-4C5F-B296-8139FEC04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7122" y="5147165"/>
              <a:ext cx="312247" cy="512453"/>
            </a:xfrm>
            <a:custGeom>
              <a:avLst/>
              <a:gdLst>
                <a:gd name="T0" fmla="*/ 284 w 340"/>
                <a:gd name="T1" fmla="*/ 344 h 558"/>
                <a:gd name="T2" fmla="*/ 264 w 340"/>
                <a:gd name="T3" fmla="*/ 314 h 558"/>
                <a:gd name="T4" fmla="*/ 240 w 340"/>
                <a:gd name="T5" fmla="*/ 290 h 558"/>
                <a:gd name="T6" fmla="*/ 218 w 340"/>
                <a:gd name="T7" fmla="*/ 274 h 558"/>
                <a:gd name="T8" fmla="*/ 176 w 340"/>
                <a:gd name="T9" fmla="*/ 258 h 558"/>
                <a:gd name="T10" fmla="*/ 148 w 340"/>
                <a:gd name="T11" fmla="*/ 254 h 558"/>
                <a:gd name="T12" fmla="*/ 192 w 340"/>
                <a:gd name="T13" fmla="*/ 206 h 558"/>
                <a:gd name="T14" fmla="*/ 340 w 340"/>
                <a:gd name="T15" fmla="*/ 44 h 558"/>
                <a:gd name="T16" fmla="*/ 308 w 340"/>
                <a:gd name="T17" fmla="*/ 30 h 558"/>
                <a:gd name="T18" fmla="*/ 246 w 340"/>
                <a:gd name="T19" fmla="*/ 8 h 558"/>
                <a:gd name="T20" fmla="*/ 182 w 340"/>
                <a:gd name="T21" fmla="*/ 0 h 558"/>
                <a:gd name="T22" fmla="*/ 126 w 340"/>
                <a:gd name="T23" fmla="*/ 6 h 558"/>
                <a:gd name="T24" fmla="*/ 86 w 340"/>
                <a:gd name="T25" fmla="*/ 20 h 558"/>
                <a:gd name="T26" fmla="*/ 64 w 340"/>
                <a:gd name="T27" fmla="*/ 36 h 558"/>
                <a:gd name="T28" fmla="*/ 44 w 340"/>
                <a:gd name="T29" fmla="*/ 54 h 558"/>
                <a:gd name="T30" fmla="*/ 28 w 340"/>
                <a:gd name="T31" fmla="*/ 78 h 558"/>
                <a:gd name="T32" fmla="*/ 14 w 340"/>
                <a:gd name="T33" fmla="*/ 108 h 558"/>
                <a:gd name="T34" fmla="*/ 6 w 340"/>
                <a:gd name="T35" fmla="*/ 142 h 558"/>
                <a:gd name="T36" fmla="*/ 0 w 340"/>
                <a:gd name="T37" fmla="*/ 180 h 558"/>
                <a:gd name="T38" fmla="*/ 0 w 340"/>
                <a:gd name="T39" fmla="*/ 226 h 558"/>
                <a:gd name="T40" fmla="*/ 4 w 340"/>
                <a:gd name="T41" fmla="*/ 250 h 558"/>
                <a:gd name="T42" fmla="*/ 16 w 340"/>
                <a:gd name="T43" fmla="*/ 312 h 558"/>
                <a:gd name="T44" fmla="*/ 38 w 340"/>
                <a:gd name="T45" fmla="*/ 368 h 558"/>
                <a:gd name="T46" fmla="*/ 68 w 340"/>
                <a:gd name="T47" fmla="*/ 414 h 558"/>
                <a:gd name="T48" fmla="*/ 102 w 340"/>
                <a:gd name="T49" fmla="*/ 456 h 558"/>
                <a:gd name="T50" fmla="*/ 140 w 340"/>
                <a:gd name="T51" fmla="*/ 490 h 558"/>
                <a:gd name="T52" fmla="*/ 178 w 340"/>
                <a:gd name="T53" fmla="*/ 518 h 558"/>
                <a:gd name="T54" fmla="*/ 250 w 340"/>
                <a:gd name="T55" fmla="*/ 558 h 558"/>
                <a:gd name="T56" fmla="*/ 266 w 340"/>
                <a:gd name="T57" fmla="*/ 546 h 558"/>
                <a:gd name="T58" fmla="*/ 296 w 340"/>
                <a:gd name="T59" fmla="*/ 508 h 558"/>
                <a:gd name="T60" fmla="*/ 306 w 340"/>
                <a:gd name="T61" fmla="*/ 484 h 558"/>
                <a:gd name="T62" fmla="*/ 312 w 340"/>
                <a:gd name="T63" fmla="*/ 456 h 558"/>
                <a:gd name="T64" fmla="*/ 312 w 340"/>
                <a:gd name="T65" fmla="*/ 424 h 558"/>
                <a:gd name="T66" fmla="*/ 304 w 340"/>
                <a:gd name="T67" fmla="*/ 386 h 558"/>
                <a:gd name="T68" fmla="*/ 284 w 340"/>
                <a:gd name="T69" fmla="*/ 344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0" h="558">
                  <a:moveTo>
                    <a:pt x="284" y="344"/>
                  </a:moveTo>
                  <a:lnTo>
                    <a:pt x="284" y="344"/>
                  </a:lnTo>
                  <a:lnTo>
                    <a:pt x="274" y="328"/>
                  </a:lnTo>
                  <a:lnTo>
                    <a:pt x="264" y="314"/>
                  </a:lnTo>
                  <a:lnTo>
                    <a:pt x="252" y="300"/>
                  </a:lnTo>
                  <a:lnTo>
                    <a:pt x="240" y="290"/>
                  </a:lnTo>
                  <a:lnTo>
                    <a:pt x="230" y="280"/>
                  </a:lnTo>
                  <a:lnTo>
                    <a:pt x="218" y="274"/>
                  </a:lnTo>
                  <a:lnTo>
                    <a:pt x="196" y="264"/>
                  </a:lnTo>
                  <a:lnTo>
                    <a:pt x="176" y="258"/>
                  </a:lnTo>
                  <a:lnTo>
                    <a:pt x="162" y="256"/>
                  </a:lnTo>
                  <a:lnTo>
                    <a:pt x="148" y="254"/>
                  </a:lnTo>
                  <a:lnTo>
                    <a:pt x="148" y="254"/>
                  </a:lnTo>
                  <a:lnTo>
                    <a:pt x="192" y="206"/>
                  </a:lnTo>
                  <a:lnTo>
                    <a:pt x="252" y="142"/>
                  </a:lnTo>
                  <a:lnTo>
                    <a:pt x="340" y="44"/>
                  </a:lnTo>
                  <a:lnTo>
                    <a:pt x="340" y="44"/>
                  </a:lnTo>
                  <a:lnTo>
                    <a:pt x="308" y="30"/>
                  </a:lnTo>
                  <a:lnTo>
                    <a:pt x="276" y="18"/>
                  </a:lnTo>
                  <a:lnTo>
                    <a:pt x="246" y="8"/>
                  </a:lnTo>
                  <a:lnTo>
                    <a:pt x="214" y="2"/>
                  </a:lnTo>
                  <a:lnTo>
                    <a:pt x="182" y="0"/>
                  </a:lnTo>
                  <a:lnTo>
                    <a:pt x="154" y="2"/>
                  </a:lnTo>
                  <a:lnTo>
                    <a:pt x="126" y="6"/>
                  </a:lnTo>
                  <a:lnTo>
                    <a:pt x="98" y="14"/>
                  </a:lnTo>
                  <a:lnTo>
                    <a:pt x="86" y="20"/>
                  </a:lnTo>
                  <a:lnTo>
                    <a:pt x="74" y="28"/>
                  </a:lnTo>
                  <a:lnTo>
                    <a:pt x="64" y="36"/>
                  </a:lnTo>
                  <a:lnTo>
                    <a:pt x="54" y="44"/>
                  </a:lnTo>
                  <a:lnTo>
                    <a:pt x="44" y="54"/>
                  </a:lnTo>
                  <a:lnTo>
                    <a:pt x="36" y="66"/>
                  </a:lnTo>
                  <a:lnTo>
                    <a:pt x="28" y="78"/>
                  </a:lnTo>
                  <a:lnTo>
                    <a:pt x="20" y="92"/>
                  </a:lnTo>
                  <a:lnTo>
                    <a:pt x="14" y="108"/>
                  </a:lnTo>
                  <a:lnTo>
                    <a:pt x="10" y="124"/>
                  </a:lnTo>
                  <a:lnTo>
                    <a:pt x="6" y="142"/>
                  </a:lnTo>
                  <a:lnTo>
                    <a:pt x="2" y="160"/>
                  </a:lnTo>
                  <a:lnTo>
                    <a:pt x="0" y="180"/>
                  </a:lnTo>
                  <a:lnTo>
                    <a:pt x="0" y="202"/>
                  </a:lnTo>
                  <a:lnTo>
                    <a:pt x="0" y="226"/>
                  </a:lnTo>
                  <a:lnTo>
                    <a:pt x="4" y="250"/>
                  </a:lnTo>
                  <a:lnTo>
                    <a:pt x="4" y="250"/>
                  </a:lnTo>
                  <a:lnTo>
                    <a:pt x="8" y="282"/>
                  </a:lnTo>
                  <a:lnTo>
                    <a:pt x="16" y="312"/>
                  </a:lnTo>
                  <a:lnTo>
                    <a:pt x="26" y="340"/>
                  </a:lnTo>
                  <a:lnTo>
                    <a:pt x="38" y="368"/>
                  </a:lnTo>
                  <a:lnTo>
                    <a:pt x="52" y="392"/>
                  </a:lnTo>
                  <a:lnTo>
                    <a:pt x="68" y="414"/>
                  </a:lnTo>
                  <a:lnTo>
                    <a:pt x="84" y="436"/>
                  </a:lnTo>
                  <a:lnTo>
                    <a:pt x="102" y="456"/>
                  </a:lnTo>
                  <a:lnTo>
                    <a:pt x="120" y="474"/>
                  </a:lnTo>
                  <a:lnTo>
                    <a:pt x="140" y="490"/>
                  </a:lnTo>
                  <a:lnTo>
                    <a:pt x="158" y="504"/>
                  </a:lnTo>
                  <a:lnTo>
                    <a:pt x="178" y="518"/>
                  </a:lnTo>
                  <a:lnTo>
                    <a:pt x="216" y="540"/>
                  </a:lnTo>
                  <a:lnTo>
                    <a:pt x="250" y="558"/>
                  </a:lnTo>
                  <a:lnTo>
                    <a:pt x="250" y="558"/>
                  </a:lnTo>
                  <a:lnTo>
                    <a:pt x="266" y="546"/>
                  </a:lnTo>
                  <a:lnTo>
                    <a:pt x="282" y="528"/>
                  </a:lnTo>
                  <a:lnTo>
                    <a:pt x="296" y="508"/>
                  </a:lnTo>
                  <a:lnTo>
                    <a:pt x="302" y="498"/>
                  </a:lnTo>
                  <a:lnTo>
                    <a:pt x="306" y="484"/>
                  </a:lnTo>
                  <a:lnTo>
                    <a:pt x="310" y="470"/>
                  </a:lnTo>
                  <a:lnTo>
                    <a:pt x="312" y="456"/>
                  </a:lnTo>
                  <a:lnTo>
                    <a:pt x="314" y="440"/>
                  </a:lnTo>
                  <a:lnTo>
                    <a:pt x="312" y="424"/>
                  </a:lnTo>
                  <a:lnTo>
                    <a:pt x="310" y="406"/>
                  </a:lnTo>
                  <a:lnTo>
                    <a:pt x="304" y="386"/>
                  </a:lnTo>
                  <a:lnTo>
                    <a:pt x="296" y="366"/>
                  </a:lnTo>
                  <a:lnTo>
                    <a:pt x="284" y="344"/>
                  </a:lnTo>
                  <a:lnTo>
                    <a:pt x="284" y="344"/>
                  </a:lnTo>
                  <a:close/>
                </a:path>
              </a:pathLst>
            </a:custGeom>
            <a:solidFill>
              <a:srgbClr val="DABD7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64">
              <a:extLst>
                <a:ext uri="{FF2B5EF4-FFF2-40B4-BE49-F238E27FC236}">
                  <a16:creationId xmlns:a16="http://schemas.microsoft.com/office/drawing/2014/main" id="{D664CF20-0305-466B-877F-3D132354A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3042" y="5187574"/>
              <a:ext cx="356329" cy="477555"/>
            </a:xfrm>
            <a:custGeom>
              <a:avLst/>
              <a:gdLst>
                <a:gd name="T0" fmla="*/ 192 w 388"/>
                <a:gd name="T1" fmla="*/ 0 h 520"/>
                <a:gd name="T2" fmla="*/ 44 w 388"/>
                <a:gd name="T3" fmla="*/ 162 h 520"/>
                <a:gd name="T4" fmla="*/ 0 w 388"/>
                <a:gd name="T5" fmla="*/ 210 h 520"/>
                <a:gd name="T6" fmla="*/ 28 w 388"/>
                <a:gd name="T7" fmla="*/ 214 h 520"/>
                <a:gd name="T8" fmla="*/ 70 w 388"/>
                <a:gd name="T9" fmla="*/ 230 h 520"/>
                <a:gd name="T10" fmla="*/ 92 w 388"/>
                <a:gd name="T11" fmla="*/ 246 h 520"/>
                <a:gd name="T12" fmla="*/ 116 w 388"/>
                <a:gd name="T13" fmla="*/ 270 h 520"/>
                <a:gd name="T14" fmla="*/ 136 w 388"/>
                <a:gd name="T15" fmla="*/ 300 h 520"/>
                <a:gd name="T16" fmla="*/ 148 w 388"/>
                <a:gd name="T17" fmla="*/ 322 h 520"/>
                <a:gd name="T18" fmla="*/ 162 w 388"/>
                <a:gd name="T19" fmla="*/ 362 h 520"/>
                <a:gd name="T20" fmla="*/ 166 w 388"/>
                <a:gd name="T21" fmla="*/ 396 h 520"/>
                <a:gd name="T22" fmla="*/ 162 w 388"/>
                <a:gd name="T23" fmla="*/ 426 h 520"/>
                <a:gd name="T24" fmla="*/ 154 w 388"/>
                <a:gd name="T25" fmla="*/ 454 h 520"/>
                <a:gd name="T26" fmla="*/ 134 w 388"/>
                <a:gd name="T27" fmla="*/ 484 h 520"/>
                <a:gd name="T28" fmla="*/ 102 w 388"/>
                <a:gd name="T29" fmla="*/ 514 h 520"/>
                <a:gd name="T30" fmla="*/ 106 w 388"/>
                <a:gd name="T31" fmla="*/ 516 h 520"/>
                <a:gd name="T32" fmla="*/ 126 w 388"/>
                <a:gd name="T33" fmla="*/ 520 h 520"/>
                <a:gd name="T34" fmla="*/ 166 w 388"/>
                <a:gd name="T35" fmla="*/ 520 h 520"/>
                <a:gd name="T36" fmla="*/ 206 w 388"/>
                <a:gd name="T37" fmla="*/ 512 h 520"/>
                <a:gd name="T38" fmla="*/ 246 w 388"/>
                <a:gd name="T39" fmla="*/ 494 h 520"/>
                <a:gd name="T40" fmla="*/ 282 w 388"/>
                <a:gd name="T41" fmla="*/ 468 h 520"/>
                <a:gd name="T42" fmla="*/ 316 w 388"/>
                <a:gd name="T43" fmla="*/ 430 h 520"/>
                <a:gd name="T44" fmla="*/ 346 w 388"/>
                <a:gd name="T45" fmla="*/ 380 h 520"/>
                <a:gd name="T46" fmla="*/ 374 w 388"/>
                <a:gd name="T47" fmla="*/ 318 h 520"/>
                <a:gd name="T48" fmla="*/ 386 w 388"/>
                <a:gd name="T49" fmla="*/ 282 h 520"/>
                <a:gd name="T50" fmla="*/ 388 w 388"/>
                <a:gd name="T51" fmla="*/ 240 h 520"/>
                <a:gd name="T52" fmla="*/ 380 w 388"/>
                <a:gd name="T53" fmla="*/ 200 h 520"/>
                <a:gd name="T54" fmla="*/ 364 w 388"/>
                <a:gd name="T55" fmla="*/ 160 h 520"/>
                <a:gd name="T56" fmla="*/ 340 w 388"/>
                <a:gd name="T57" fmla="*/ 122 h 520"/>
                <a:gd name="T58" fmla="*/ 310 w 388"/>
                <a:gd name="T59" fmla="*/ 86 h 520"/>
                <a:gd name="T60" fmla="*/ 274 w 388"/>
                <a:gd name="T61" fmla="*/ 54 h 520"/>
                <a:gd name="T62" fmla="*/ 234 w 388"/>
                <a:gd name="T63" fmla="*/ 24 h 520"/>
                <a:gd name="T64" fmla="*/ 192 w 388"/>
                <a:gd name="T65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8" h="520">
                  <a:moveTo>
                    <a:pt x="192" y="0"/>
                  </a:moveTo>
                  <a:lnTo>
                    <a:pt x="192" y="0"/>
                  </a:lnTo>
                  <a:lnTo>
                    <a:pt x="104" y="98"/>
                  </a:lnTo>
                  <a:lnTo>
                    <a:pt x="44" y="162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4" y="212"/>
                  </a:lnTo>
                  <a:lnTo>
                    <a:pt x="28" y="214"/>
                  </a:lnTo>
                  <a:lnTo>
                    <a:pt x="48" y="220"/>
                  </a:lnTo>
                  <a:lnTo>
                    <a:pt x="70" y="230"/>
                  </a:lnTo>
                  <a:lnTo>
                    <a:pt x="82" y="236"/>
                  </a:lnTo>
                  <a:lnTo>
                    <a:pt x="92" y="246"/>
                  </a:lnTo>
                  <a:lnTo>
                    <a:pt x="104" y="256"/>
                  </a:lnTo>
                  <a:lnTo>
                    <a:pt x="116" y="270"/>
                  </a:lnTo>
                  <a:lnTo>
                    <a:pt x="126" y="284"/>
                  </a:lnTo>
                  <a:lnTo>
                    <a:pt x="136" y="300"/>
                  </a:lnTo>
                  <a:lnTo>
                    <a:pt x="136" y="300"/>
                  </a:lnTo>
                  <a:lnTo>
                    <a:pt x="148" y="322"/>
                  </a:lnTo>
                  <a:lnTo>
                    <a:pt x="156" y="342"/>
                  </a:lnTo>
                  <a:lnTo>
                    <a:pt x="162" y="362"/>
                  </a:lnTo>
                  <a:lnTo>
                    <a:pt x="164" y="380"/>
                  </a:lnTo>
                  <a:lnTo>
                    <a:pt x="166" y="396"/>
                  </a:lnTo>
                  <a:lnTo>
                    <a:pt x="164" y="412"/>
                  </a:lnTo>
                  <a:lnTo>
                    <a:pt x="162" y="426"/>
                  </a:lnTo>
                  <a:lnTo>
                    <a:pt x="158" y="440"/>
                  </a:lnTo>
                  <a:lnTo>
                    <a:pt x="154" y="454"/>
                  </a:lnTo>
                  <a:lnTo>
                    <a:pt x="148" y="464"/>
                  </a:lnTo>
                  <a:lnTo>
                    <a:pt x="134" y="484"/>
                  </a:lnTo>
                  <a:lnTo>
                    <a:pt x="118" y="502"/>
                  </a:lnTo>
                  <a:lnTo>
                    <a:pt x="102" y="514"/>
                  </a:lnTo>
                  <a:lnTo>
                    <a:pt x="102" y="514"/>
                  </a:lnTo>
                  <a:lnTo>
                    <a:pt x="106" y="516"/>
                  </a:lnTo>
                  <a:lnTo>
                    <a:pt x="106" y="516"/>
                  </a:lnTo>
                  <a:lnTo>
                    <a:pt x="126" y="520"/>
                  </a:lnTo>
                  <a:lnTo>
                    <a:pt x="146" y="520"/>
                  </a:lnTo>
                  <a:lnTo>
                    <a:pt x="166" y="520"/>
                  </a:lnTo>
                  <a:lnTo>
                    <a:pt x="186" y="516"/>
                  </a:lnTo>
                  <a:lnTo>
                    <a:pt x="206" y="512"/>
                  </a:lnTo>
                  <a:lnTo>
                    <a:pt x="226" y="504"/>
                  </a:lnTo>
                  <a:lnTo>
                    <a:pt x="246" y="494"/>
                  </a:lnTo>
                  <a:lnTo>
                    <a:pt x="264" y="482"/>
                  </a:lnTo>
                  <a:lnTo>
                    <a:pt x="282" y="468"/>
                  </a:lnTo>
                  <a:lnTo>
                    <a:pt x="300" y="450"/>
                  </a:lnTo>
                  <a:lnTo>
                    <a:pt x="316" y="430"/>
                  </a:lnTo>
                  <a:lnTo>
                    <a:pt x="332" y="406"/>
                  </a:lnTo>
                  <a:lnTo>
                    <a:pt x="346" y="380"/>
                  </a:lnTo>
                  <a:lnTo>
                    <a:pt x="360" y="350"/>
                  </a:lnTo>
                  <a:lnTo>
                    <a:pt x="374" y="318"/>
                  </a:lnTo>
                  <a:lnTo>
                    <a:pt x="386" y="282"/>
                  </a:lnTo>
                  <a:lnTo>
                    <a:pt x="386" y="282"/>
                  </a:lnTo>
                  <a:lnTo>
                    <a:pt x="388" y="262"/>
                  </a:lnTo>
                  <a:lnTo>
                    <a:pt x="388" y="240"/>
                  </a:lnTo>
                  <a:lnTo>
                    <a:pt x="386" y="220"/>
                  </a:lnTo>
                  <a:lnTo>
                    <a:pt x="380" y="200"/>
                  </a:lnTo>
                  <a:lnTo>
                    <a:pt x="374" y="180"/>
                  </a:lnTo>
                  <a:lnTo>
                    <a:pt x="364" y="160"/>
                  </a:lnTo>
                  <a:lnTo>
                    <a:pt x="354" y="140"/>
                  </a:lnTo>
                  <a:lnTo>
                    <a:pt x="340" y="122"/>
                  </a:lnTo>
                  <a:lnTo>
                    <a:pt x="326" y="104"/>
                  </a:lnTo>
                  <a:lnTo>
                    <a:pt x="310" y="86"/>
                  </a:lnTo>
                  <a:lnTo>
                    <a:pt x="292" y="70"/>
                  </a:lnTo>
                  <a:lnTo>
                    <a:pt x="274" y="54"/>
                  </a:lnTo>
                  <a:lnTo>
                    <a:pt x="254" y="38"/>
                  </a:lnTo>
                  <a:lnTo>
                    <a:pt x="234" y="24"/>
                  </a:lnTo>
                  <a:lnTo>
                    <a:pt x="214" y="12"/>
                  </a:lnTo>
                  <a:lnTo>
                    <a:pt x="192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B5A0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67">
              <a:extLst>
                <a:ext uri="{FF2B5EF4-FFF2-40B4-BE49-F238E27FC236}">
                  <a16:creationId xmlns:a16="http://schemas.microsoft.com/office/drawing/2014/main" id="{3A5B6093-F877-4DF4-8EC6-EFD8B38B0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250" y="4599814"/>
              <a:ext cx="444493" cy="354493"/>
            </a:xfrm>
            <a:custGeom>
              <a:avLst/>
              <a:gdLst>
                <a:gd name="T0" fmla="*/ 484 w 484"/>
                <a:gd name="T1" fmla="*/ 262 h 386"/>
                <a:gd name="T2" fmla="*/ 484 w 484"/>
                <a:gd name="T3" fmla="*/ 262 h 386"/>
                <a:gd name="T4" fmla="*/ 472 w 484"/>
                <a:gd name="T5" fmla="*/ 230 h 386"/>
                <a:gd name="T6" fmla="*/ 460 w 484"/>
                <a:gd name="T7" fmla="*/ 202 h 386"/>
                <a:gd name="T8" fmla="*/ 446 w 484"/>
                <a:gd name="T9" fmla="*/ 174 h 386"/>
                <a:gd name="T10" fmla="*/ 432 w 484"/>
                <a:gd name="T11" fmla="*/ 150 h 386"/>
                <a:gd name="T12" fmla="*/ 418 w 484"/>
                <a:gd name="T13" fmla="*/ 130 h 386"/>
                <a:gd name="T14" fmla="*/ 402 w 484"/>
                <a:gd name="T15" fmla="*/ 110 h 386"/>
                <a:gd name="T16" fmla="*/ 388 w 484"/>
                <a:gd name="T17" fmla="*/ 92 h 386"/>
                <a:gd name="T18" fmla="*/ 372 w 484"/>
                <a:gd name="T19" fmla="*/ 76 h 386"/>
                <a:gd name="T20" fmla="*/ 356 w 484"/>
                <a:gd name="T21" fmla="*/ 62 h 386"/>
                <a:gd name="T22" fmla="*/ 340 w 484"/>
                <a:gd name="T23" fmla="*/ 50 h 386"/>
                <a:gd name="T24" fmla="*/ 322 w 484"/>
                <a:gd name="T25" fmla="*/ 40 h 386"/>
                <a:gd name="T26" fmla="*/ 306 w 484"/>
                <a:gd name="T27" fmla="*/ 30 h 386"/>
                <a:gd name="T28" fmla="*/ 274 w 484"/>
                <a:gd name="T29" fmla="*/ 16 h 386"/>
                <a:gd name="T30" fmla="*/ 242 w 484"/>
                <a:gd name="T31" fmla="*/ 8 h 386"/>
                <a:gd name="T32" fmla="*/ 212 w 484"/>
                <a:gd name="T33" fmla="*/ 2 h 386"/>
                <a:gd name="T34" fmla="*/ 184 w 484"/>
                <a:gd name="T35" fmla="*/ 0 h 386"/>
                <a:gd name="T36" fmla="*/ 158 w 484"/>
                <a:gd name="T37" fmla="*/ 0 h 386"/>
                <a:gd name="T38" fmla="*/ 136 w 484"/>
                <a:gd name="T39" fmla="*/ 2 h 386"/>
                <a:gd name="T40" fmla="*/ 104 w 484"/>
                <a:gd name="T41" fmla="*/ 10 h 386"/>
                <a:gd name="T42" fmla="*/ 92 w 484"/>
                <a:gd name="T43" fmla="*/ 12 h 386"/>
                <a:gd name="T44" fmla="*/ 0 w 484"/>
                <a:gd name="T45" fmla="*/ 168 h 386"/>
                <a:gd name="T46" fmla="*/ 0 w 484"/>
                <a:gd name="T47" fmla="*/ 168 h 386"/>
                <a:gd name="T48" fmla="*/ 30 w 484"/>
                <a:gd name="T49" fmla="*/ 160 h 386"/>
                <a:gd name="T50" fmla="*/ 58 w 484"/>
                <a:gd name="T51" fmla="*/ 154 h 386"/>
                <a:gd name="T52" fmla="*/ 86 w 484"/>
                <a:gd name="T53" fmla="*/ 150 h 386"/>
                <a:gd name="T54" fmla="*/ 112 w 484"/>
                <a:gd name="T55" fmla="*/ 148 h 386"/>
                <a:gd name="T56" fmla="*/ 136 w 484"/>
                <a:gd name="T57" fmla="*/ 148 h 386"/>
                <a:gd name="T58" fmla="*/ 160 w 484"/>
                <a:gd name="T59" fmla="*/ 150 h 386"/>
                <a:gd name="T60" fmla="*/ 182 w 484"/>
                <a:gd name="T61" fmla="*/ 152 h 386"/>
                <a:gd name="T62" fmla="*/ 204 w 484"/>
                <a:gd name="T63" fmla="*/ 158 h 386"/>
                <a:gd name="T64" fmla="*/ 222 w 484"/>
                <a:gd name="T65" fmla="*/ 164 h 386"/>
                <a:gd name="T66" fmla="*/ 242 w 484"/>
                <a:gd name="T67" fmla="*/ 172 h 386"/>
                <a:gd name="T68" fmla="*/ 258 w 484"/>
                <a:gd name="T69" fmla="*/ 180 h 386"/>
                <a:gd name="T70" fmla="*/ 274 w 484"/>
                <a:gd name="T71" fmla="*/ 190 h 386"/>
                <a:gd name="T72" fmla="*/ 290 w 484"/>
                <a:gd name="T73" fmla="*/ 202 h 386"/>
                <a:gd name="T74" fmla="*/ 304 w 484"/>
                <a:gd name="T75" fmla="*/ 212 h 386"/>
                <a:gd name="T76" fmla="*/ 328 w 484"/>
                <a:gd name="T77" fmla="*/ 238 h 386"/>
                <a:gd name="T78" fmla="*/ 350 w 484"/>
                <a:gd name="T79" fmla="*/ 262 h 386"/>
                <a:gd name="T80" fmla="*/ 368 w 484"/>
                <a:gd name="T81" fmla="*/ 288 h 386"/>
                <a:gd name="T82" fmla="*/ 382 w 484"/>
                <a:gd name="T83" fmla="*/ 314 h 386"/>
                <a:gd name="T84" fmla="*/ 394 w 484"/>
                <a:gd name="T85" fmla="*/ 336 h 386"/>
                <a:gd name="T86" fmla="*/ 408 w 484"/>
                <a:gd name="T87" fmla="*/ 372 h 386"/>
                <a:gd name="T88" fmla="*/ 412 w 484"/>
                <a:gd name="T89" fmla="*/ 384 h 386"/>
                <a:gd name="T90" fmla="*/ 412 w 484"/>
                <a:gd name="T91" fmla="*/ 384 h 386"/>
                <a:gd name="T92" fmla="*/ 412 w 484"/>
                <a:gd name="T93" fmla="*/ 386 h 386"/>
                <a:gd name="T94" fmla="*/ 412 w 484"/>
                <a:gd name="T95" fmla="*/ 386 h 386"/>
                <a:gd name="T96" fmla="*/ 448 w 484"/>
                <a:gd name="T97" fmla="*/ 324 h 386"/>
                <a:gd name="T98" fmla="*/ 484 w 484"/>
                <a:gd name="T99" fmla="*/ 262 h 386"/>
                <a:gd name="T100" fmla="*/ 484 w 484"/>
                <a:gd name="T101" fmla="*/ 262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4" h="386">
                  <a:moveTo>
                    <a:pt x="484" y="262"/>
                  </a:moveTo>
                  <a:lnTo>
                    <a:pt x="484" y="262"/>
                  </a:lnTo>
                  <a:lnTo>
                    <a:pt x="472" y="230"/>
                  </a:lnTo>
                  <a:lnTo>
                    <a:pt x="460" y="202"/>
                  </a:lnTo>
                  <a:lnTo>
                    <a:pt x="446" y="174"/>
                  </a:lnTo>
                  <a:lnTo>
                    <a:pt x="432" y="150"/>
                  </a:lnTo>
                  <a:lnTo>
                    <a:pt x="418" y="130"/>
                  </a:lnTo>
                  <a:lnTo>
                    <a:pt x="402" y="110"/>
                  </a:lnTo>
                  <a:lnTo>
                    <a:pt x="388" y="92"/>
                  </a:lnTo>
                  <a:lnTo>
                    <a:pt x="372" y="76"/>
                  </a:lnTo>
                  <a:lnTo>
                    <a:pt x="356" y="62"/>
                  </a:lnTo>
                  <a:lnTo>
                    <a:pt x="340" y="50"/>
                  </a:lnTo>
                  <a:lnTo>
                    <a:pt x="322" y="40"/>
                  </a:lnTo>
                  <a:lnTo>
                    <a:pt x="306" y="30"/>
                  </a:lnTo>
                  <a:lnTo>
                    <a:pt x="274" y="16"/>
                  </a:lnTo>
                  <a:lnTo>
                    <a:pt x="242" y="8"/>
                  </a:lnTo>
                  <a:lnTo>
                    <a:pt x="212" y="2"/>
                  </a:lnTo>
                  <a:lnTo>
                    <a:pt x="184" y="0"/>
                  </a:lnTo>
                  <a:lnTo>
                    <a:pt x="158" y="0"/>
                  </a:lnTo>
                  <a:lnTo>
                    <a:pt x="136" y="2"/>
                  </a:lnTo>
                  <a:lnTo>
                    <a:pt x="104" y="10"/>
                  </a:lnTo>
                  <a:lnTo>
                    <a:pt x="92" y="12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30" y="160"/>
                  </a:lnTo>
                  <a:lnTo>
                    <a:pt x="58" y="154"/>
                  </a:lnTo>
                  <a:lnTo>
                    <a:pt x="86" y="150"/>
                  </a:lnTo>
                  <a:lnTo>
                    <a:pt x="112" y="148"/>
                  </a:lnTo>
                  <a:lnTo>
                    <a:pt x="136" y="148"/>
                  </a:lnTo>
                  <a:lnTo>
                    <a:pt x="160" y="150"/>
                  </a:lnTo>
                  <a:lnTo>
                    <a:pt x="182" y="152"/>
                  </a:lnTo>
                  <a:lnTo>
                    <a:pt x="204" y="158"/>
                  </a:lnTo>
                  <a:lnTo>
                    <a:pt x="222" y="164"/>
                  </a:lnTo>
                  <a:lnTo>
                    <a:pt x="242" y="172"/>
                  </a:lnTo>
                  <a:lnTo>
                    <a:pt x="258" y="180"/>
                  </a:lnTo>
                  <a:lnTo>
                    <a:pt x="274" y="190"/>
                  </a:lnTo>
                  <a:lnTo>
                    <a:pt x="290" y="202"/>
                  </a:lnTo>
                  <a:lnTo>
                    <a:pt x="304" y="212"/>
                  </a:lnTo>
                  <a:lnTo>
                    <a:pt x="328" y="238"/>
                  </a:lnTo>
                  <a:lnTo>
                    <a:pt x="350" y="262"/>
                  </a:lnTo>
                  <a:lnTo>
                    <a:pt x="368" y="288"/>
                  </a:lnTo>
                  <a:lnTo>
                    <a:pt x="382" y="314"/>
                  </a:lnTo>
                  <a:lnTo>
                    <a:pt x="394" y="336"/>
                  </a:lnTo>
                  <a:lnTo>
                    <a:pt x="408" y="372"/>
                  </a:lnTo>
                  <a:lnTo>
                    <a:pt x="412" y="384"/>
                  </a:lnTo>
                  <a:lnTo>
                    <a:pt x="412" y="384"/>
                  </a:lnTo>
                  <a:lnTo>
                    <a:pt x="412" y="386"/>
                  </a:lnTo>
                  <a:lnTo>
                    <a:pt x="412" y="386"/>
                  </a:lnTo>
                  <a:lnTo>
                    <a:pt x="448" y="324"/>
                  </a:lnTo>
                  <a:lnTo>
                    <a:pt x="484" y="262"/>
                  </a:lnTo>
                  <a:lnTo>
                    <a:pt x="484" y="26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C1C24">
                    <a:shade val="30000"/>
                    <a:satMod val="115000"/>
                  </a:srgbClr>
                </a:gs>
                <a:gs pos="50000">
                  <a:srgbClr val="EC1C24">
                    <a:shade val="67500"/>
                    <a:satMod val="115000"/>
                  </a:srgbClr>
                </a:gs>
                <a:gs pos="100000">
                  <a:srgbClr val="EC1C2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68">
              <a:extLst>
                <a:ext uri="{FF2B5EF4-FFF2-40B4-BE49-F238E27FC236}">
                  <a16:creationId xmlns:a16="http://schemas.microsoft.com/office/drawing/2014/main" id="{04689FA8-7C8E-4DBE-995F-83DF18833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0621" y="4765122"/>
              <a:ext cx="657556" cy="244288"/>
            </a:xfrm>
            <a:custGeom>
              <a:avLst/>
              <a:gdLst>
                <a:gd name="T0" fmla="*/ 564 w 716"/>
                <a:gd name="T1" fmla="*/ 110 h 266"/>
                <a:gd name="T2" fmla="*/ 668 w 716"/>
                <a:gd name="T3" fmla="*/ 0 h 266"/>
                <a:gd name="T4" fmla="*/ 668 w 716"/>
                <a:gd name="T5" fmla="*/ 0 h 266"/>
                <a:gd name="T6" fmla="*/ 658 w 716"/>
                <a:gd name="T7" fmla="*/ 8 h 266"/>
                <a:gd name="T8" fmla="*/ 626 w 716"/>
                <a:gd name="T9" fmla="*/ 24 h 266"/>
                <a:gd name="T10" fmla="*/ 604 w 716"/>
                <a:gd name="T11" fmla="*/ 36 h 266"/>
                <a:gd name="T12" fmla="*/ 576 w 716"/>
                <a:gd name="T13" fmla="*/ 48 h 266"/>
                <a:gd name="T14" fmla="*/ 544 w 716"/>
                <a:gd name="T15" fmla="*/ 60 h 266"/>
                <a:gd name="T16" fmla="*/ 508 w 716"/>
                <a:gd name="T17" fmla="*/ 72 h 266"/>
                <a:gd name="T18" fmla="*/ 466 w 716"/>
                <a:gd name="T19" fmla="*/ 84 h 266"/>
                <a:gd name="T20" fmla="*/ 422 w 716"/>
                <a:gd name="T21" fmla="*/ 94 h 266"/>
                <a:gd name="T22" fmla="*/ 374 w 716"/>
                <a:gd name="T23" fmla="*/ 102 h 266"/>
                <a:gd name="T24" fmla="*/ 322 w 716"/>
                <a:gd name="T25" fmla="*/ 106 h 266"/>
                <a:gd name="T26" fmla="*/ 264 w 716"/>
                <a:gd name="T27" fmla="*/ 108 h 266"/>
                <a:gd name="T28" fmla="*/ 206 w 716"/>
                <a:gd name="T29" fmla="*/ 108 h 266"/>
                <a:gd name="T30" fmla="*/ 142 w 716"/>
                <a:gd name="T31" fmla="*/ 102 h 266"/>
                <a:gd name="T32" fmla="*/ 76 w 716"/>
                <a:gd name="T33" fmla="*/ 90 h 266"/>
                <a:gd name="T34" fmla="*/ 76 w 716"/>
                <a:gd name="T35" fmla="*/ 90 h 266"/>
                <a:gd name="T36" fmla="*/ 72 w 716"/>
                <a:gd name="T37" fmla="*/ 82 h 266"/>
                <a:gd name="T38" fmla="*/ 72 w 716"/>
                <a:gd name="T39" fmla="*/ 82 h 266"/>
                <a:gd name="T40" fmla="*/ 36 w 716"/>
                <a:gd name="T41" fmla="*/ 144 h 266"/>
                <a:gd name="T42" fmla="*/ 0 w 716"/>
                <a:gd name="T43" fmla="*/ 206 h 266"/>
                <a:gd name="T44" fmla="*/ 0 w 716"/>
                <a:gd name="T45" fmla="*/ 206 h 266"/>
                <a:gd name="T46" fmla="*/ 26 w 716"/>
                <a:gd name="T47" fmla="*/ 216 h 266"/>
                <a:gd name="T48" fmla="*/ 56 w 716"/>
                <a:gd name="T49" fmla="*/ 228 h 266"/>
                <a:gd name="T50" fmla="*/ 98 w 716"/>
                <a:gd name="T51" fmla="*/ 240 h 266"/>
                <a:gd name="T52" fmla="*/ 98 w 716"/>
                <a:gd name="T53" fmla="*/ 240 h 266"/>
                <a:gd name="T54" fmla="*/ 126 w 716"/>
                <a:gd name="T55" fmla="*/ 248 h 266"/>
                <a:gd name="T56" fmla="*/ 156 w 716"/>
                <a:gd name="T57" fmla="*/ 254 h 266"/>
                <a:gd name="T58" fmla="*/ 184 w 716"/>
                <a:gd name="T59" fmla="*/ 260 h 266"/>
                <a:gd name="T60" fmla="*/ 214 w 716"/>
                <a:gd name="T61" fmla="*/ 264 h 266"/>
                <a:gd name="T62" fmla="*/ 242 w 716"/>
                <a:gd name="T63" fmla="*/ 266 h 266"/>
                <a:gd name="T64" fmla="*/ 270 w 716"/>
                <a:gd name="T65" fmla="*/ 266 h 266"/>
                <a:gd name="T66" fmla="*/ 324 w 716"/>
                <a:gd name="T67" fmla="*/ 264 h 266"/>
                <a:gd name="T68" fmla="*/ 378 w 716"/>
                <a:gd name="T69" fmla="*/ 258 h 266"/>
                <a:gd name="T70" fmla="*/ 430 w 716"/>
                <a:gd name="T71" fmla="*/ 250 h 266"/>
                <a:gd name="T72" fmla="*/ 478 w 716"/>
                <a:gd name="T73" fmla="*/ 238 h 266"/>
                <a:gd name="T74" fmla="*/ 524 w 716"/>
                <a:gd name="T75" fmla="*/ 226 h 266"/>
                <a:gd name="T76" fmla="*/ 564 w 716"/>
                <a:gd name="T77" fmla="*/ 210 h 266"/>
                <a:gd name="T78" fmla="*/ 602 w 716"/>
                <a:gd name="T79" fmla="*/ 196 h 266"/>
                <a:gd name="T80" fmla="*/ 636 w 716"/>
                <a:gd name="T81" fmla="*/ 182 h 266"/>
                <a:gd name="T82" fmla="*/ 664 w 716"/>
                <a:gd name="T83" fmla="*/ 168 h 266"/>
                <a:gd name="T84" fmla="*/ 702 w 716"/>
                <a:gd name="T85" fmla="*/ 148 h 266"/>
                <a:gd name="T86" fmla="*/ 716 w 716"/>
                <a:gd name="T87" fmla="*/ 140 h 266"/>
                <a:gd name="T88" fmla="*/ 564 w 716"/>
                <a:gd name="T89" fmla="*/ 11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266">
                  <a:moveTo>
                    <a:pt x="564" y="110"/>
                  </a:moveTo>
                  <a:lnTo>
                    <a:pt x="668" y="0"/>
                  </a:lnTo>
                  <a:lnTo>
                    <a:pt x="668" y="0"/>
                  </a:lnTo>
                  <a:lnTo>
                    <a:pt x="658" y="8"/>
                  </a:lnTo>
                  <a:lnTo>
                    <a:pt x="626" y="24"/>
                  </a:lnTo>
                  <a:lnTo>
                    <a:pt x="604" y="36"/>
                  </a:lnTo>
                  <a:lnTo>
                    <a:pt x="576" y="48"/>
                  </a:lnTo>
                  <a:lnTo>
                    <a:pt x="544" y="60"/>
                  </a:lnTo>
                  <a:lnTo>
                    <a:pt x="508" y="72"/>
                  </a:lnTo>
                  <a:lnTo>
                    <a:pt x="466" y="84"/>
                  </a:lnTo>
                  <a:lnTo>
                    <a:pt x="422" y="94"/>
                  </a:lnTo>
                  <a:lnTo>
                    <a:pt x="374" y="102"/>
                  </a:lnTo>
                  <a:lnTo>
                    <a:pt x="322" y="106"/>
                  </a:lnTo>
                  <a:lnTo>
                    <a:pt x="264" y="108"/>
                  </a:lnTo>
                  <a:lnTo>
                    <a:pt x="206" y="108"/>
                  </a:lnTo>
                  <a:lnTo>
                    <a:pt x="142" y="102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2" y="82"/>
                  </a:lnTo>
                  <a:lnTo>
                    <a:pt x="72" y="82"/>
                  </a:lnTo>
                  <a:lnTo>
                    <a:pt x="36" y="144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26" y="216"/>
                  </a:lnTo>
                  <a:lnTo>
                    <a:pt x="56" y="228"/>
                  </a:lnTo>
                  <a:lnTo>
                    <a:pt x="98" y="240"/>
                  </a:lnTo>
                  <a:lnTo>
                    <a:pt x="98" y="240"/>
                  </a:lnTo>
                  <a:lnTo>
                    <a:pt x="126" y="248"/>
                  </a:lnTo>
                  <a:lnTo>
                    <a:pt x="156" y="254"/>
                  </a:lnTo>
                  <a:lnTo>
                    <a:pt x="184" y="260"/>
                  </a:lnTo>
                  <a:lnTo>
                    <a:pt x="214" y="264"/>
                  </a:lnTo>
                  <a:lnTo>
                    <a:pt x="242" y="266"/>
                  </a:lnTo>
                  <a:lnTo>
                    <a:pt x="270" y="266"/>
                  </a:lnTo>
                  <a:lnTo>
                    <a:pt x="324" y="264"/>
                  </a:lnTo>
                  <a:lnTo>
                    <a:pt x="378" y="258"/>
                  </a:lnTo>
                  <a:lnTo>
                    <a:pt x="430" y="250"/>
                  </a:lnTo>
                  <a:lnTo>
                    <a:pt x="478" y="238"/>
                  </a:lnTo>
                  <a:lnTo>
                    <a:pt x="524" y="226"/>
                  </a:lnTo>
                  <a:lnTo>
                    <a:pt x="564" y="210"/>
                  </a:lnTo>
                  <a:lnTo>
                    <a:pt x="602" y="196"/>
                  </a:lnTo>
                  <a:lnTo>
                    <a:pt x="636" y="182"/>
                  </a:lnTo>
                  <a:lnTo>
                    <a:pt x="664" y="168"/>
                  </a:lnTo>
                  <a:lnTo>
                    <a:pt x="702" y="148"/>
                  </a:lnTo>
                  <a:lnTo>
                    <a:pt x="716" y="140"/>
                  </a:lnTo>
                  <a:lnTo>
                    <a:pt x="564" y="11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C1C24">
                    <a:shade val="30000"/>
                    <a:satMod val="115000"/>
                  </a:srgbClr>
                </a:gs>
                <a:gs pos="50000">
                  <a:srgbClr val="EC1C24">
                    <a:shade val="67500"/>
                    <a:satMod val="115000"/>
                  </a:srgbClr>
                </a:gs>
                <a:gs pos="100000">
                  <a:srgbClr val="EC1C2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9">
              <a:extLst>
                <a:ext uri="{FF2B5EF4-FFF2-40B4-BE49-F238E27FC236}">
                  <a16:creationId xmlns:a16="http://schemas.microsoft.com/office/drawing/2014/main" id="{DEF14067-1B08-49E2-B7CA-43890E857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063" y="4517160"/>
              <a:ext cx="508779" cy="323268"/>
            </a:xfrm>
            <a:custGeom>
              <a:avLst/>
              <a:gdLst>
                <a:gd name="T0" fmla="*/ 0 w 554"/>
                <a:gd name="T1" fmla="*/ 238 h 352"/>
                <a:gd name="T2" fmla="*/ 0 w 554"/>
                <a:gd name="T3" fmla="*/ 238 h 352"/>
                <a:gd name="T4" fmla="*/ 58 w 554"/>
                <a:gd name="T5" fmla="*/ 216 h 352"/>
                <a:gd name="T6" fmla="*/ 122 w 554"/>
                <a:gd name="T7" fmla="*/ 192 h 352"/>
                <a:gd name="T8" fmla="*/ 200 w 554"/>
                <a:gd name="T9" fmla="*/ 160 h 352"/>
                <a:gd name="T10" fmla="*/ 286 w 554"/>
                <a:gd name="T11" fmla="*/ 124 h 352"/>
                <a:gd name="T12" fmla="*/ 376 w 554"/>
                <a:gd name="T13" fmla="*/ 84 h 352"/>
                <a:gd name="T14" fmla="*/ 460 w 554"/>
                <a:gd name="T15" fmla="*/ 42 h 352"/>
                <a:gd name="T16" fmla="*/ 500 w 554"/>
                <a:gd name="T17" fmla="*/ 22 h 352"/>
                <a:gd name="T18" fmla="*/ 536 w 554"/>
                <a:gd name="T19" fmla="*/ 0 h 352"/>
                <a:gd name="T20" fmla="*/ 536 w 554"/>
                <a:gd name="T21" fmla="*/ 0 h 352"/>
                <a:gd name="T22" fmla="*/ 554 w 554"/>
                <a:gd name="T23" fmla="*/ 54 h 352"/>
                <a:gd name="T24" fmla="*/ 554 w 554"/>
                <a:gd name="T25" fmla="*/ 54 h 352"/>
                <a:gd name="T26" fmla="*/ 470 w 554"/>
                <a:gd name="T27" fmla="*/ 88 h 352"/>
                <a:gd name="T28" fmla="*/ 384 w 554"/>
                <a:gd name="T29" fmla="*/ 124 h 352"/>
                <a:gd name="T30" fmla="*/ 286 w 554"/>
                <a:gd name="T31" fmla="*/ 166 h 352"/>
                <a:gd name="T32" fmla="*/ 236 w 554"/>
                <a:gd name="T33" fmla="*/ 190 h 352"/>
                <a:gd name="T34" fmla="*/ 186 w 554"/>
                <a:gd name="T35" fmla="*/ 216 h 352"/>
                <a:gd name="T36" fmla="*/ 140 w 554"/>
                <a:gd name="T37" fmla="*/ 240 h 352"/>
                <a:gd name="T38" fmla="*/ 98 w 554"/>
                <a:gd name="T39" fmla="*/ 264 h 352"/>
                <a:gd name="T40" fmla="*/ 62 w 554"/>
                <a:gd name="T41" fmla="*/ 288 h 352"/>
                <a:gd name="T42" fmla="*/ 32 w 554"/>
                <a:gd name="T43" fmla="*/ 312 h 352"/>
                <a:gd name="T44" fmla="*/ 22 w 554"/>
                <a:gd name="T45" fmla="*/ 322 h 352"/>
                <a:gd name="T46" fmla="*/ 12 w 554"/>
                <a:gd name="T47" fmla="*/ 332 h 352"/>
                <a:gd name="T48" fmla="*/ 6 w 554"/>
                <a:gd name="T49" fmla="*/ 342 h 352"/>
                <a:gd name="T50" fmla="*/ 4 w 554"/>
                <a:gd name="T51" fmla="*/ 352 h 352"/>
                <a:gd name="T52" fmla="*/ 4 w 554"/>
                <a:gd name="T53" fmla="*/ 352 h 352"/>
                <a:gd name="T54" fmla="*/ 0 w 554"/>
                <a:gd name="T55" fmla="*/ 238 h 352"/>
                <a:gd name="T56" fmla="*/ 0 w 554"/>
                <a:gd name="T57" fmla="*/ 23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4" h="352">
                  <a:moveTo>
                    <a:pt x="0" y="238"/>
                  </a:moveTo>
                  <a:lnTo>
                    <a:pt x="0" y="238"/>
                  </a:lnTo>
                  <a:lnTo>
                    <a:pt x="58" y="216"/>
                  </a:lnTo>
                  <a:lnTo>
                    <a:pt x="122" y="192"/>
                  </a:lnTo>
                  <a:lnTo>
                    <a:pt x="200" y="160"/>
                  </a:lnTo>
                  <a:lnTo>
                    <a:pt x="286" y="124"/>
                  </a:lnTo>
                  <a:lnTo>
                    <a:pt x="376" y="84"/>
                  </a:lnTo>
                  <a:lnTo>
                    <a:pt x="460" y="42"/>
                  </a:lnTo>
                  <a:lnTo>
                    <a:pt x="500" y="22"/>
                  </a:lnTo>
                  <a:lnTo>
                    <a:pt x="536" y="0"/>
                  </a:lnTo>
                  <a:lnTo>
                    <a:pt x="536" y="0"/>
                  </a:lnTo>
                  <a:lnTo>
                    <a:pt x="554" y="54"/>
                  </a:lnTo>
                  <a:lnTo>
                    <a:pt x="554" y="54"/>
                  </a:lnTo>
                  <a:lnTo>
                    <a:pt x="470" y="88"/>
                  </a:lnTo>
                  <a:lnTo>
                    <a:pt x="384" y="124"/>
                  </a:lnTo>
                  <a:lnTo>
                    <a:pt x="286" y="166"/>
                  </a:lnTo>
                  <a:lnTo>
                    <a:pt x="236" y="190"/>
                  </a:lnTo>
                  <a:lnTo>
                    <a:pt x="186" y="216"/>
                  </a:lnTo>
                  <a:lnTo>
                    <a:pt x="140" y="240"/>
                  </a:lnTo>
                  <a:lnTo>
                    <a:pt x="98" y="264"/>
                  </a:lnTo>
                  <a:lnTo>
                    <a:pt x="62" y="288"/>
                  </a:lnTo>
                  <a:lnTo>
                    <a:pt x="32" y="312"/>
                  </a:lnTo>
                  <a:lnTo>
                    <a:pt x="22" y="322"/>
                  </a:lnTo>
                  <a:lnTo>
                    <a:pt x="12" y="332"/>
                  </a:lnTo>
                  <a:lnTo>
                    <a:pt x="6" y="342"/>
                  </a:lnTo>
                  <a:lnTo>
                    <a:pt x="4" y="352"/>
                  </a:lnTo>
                  <a:lnTo>
                    <a:pt x="4" y="352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chemeClr val="tx1">
                <a:alpha val="3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751BB8A-6602-4EC7-95DF-E22216C588AB}"/>
              </a:ext>
            </a:extLst>
          </p:cNvPr>
          <p:cNvGrpSpPr/>
          <p:nvPr/>
        </p:nvGrpSpPr>
        <p:grpSpPr>
          <a:xfrm>
            <a:off x="442277" y="2492988"/>
            <a:ext cx="385267" cy="383350"/>
            <a:chOff x="10687827" y="4481265"/>
            <a:chExt cx="237233" cy="236053"/>
          </a:xfrm>
          <a:solidFill>
            <a:schemeClr val="accent1"/>
          </a:solidFill>
        </p:grpSpPr>
        <p:sp>
          <p:nvSpPr>
            <p:cNvPr id="49" name="Freeform 1071">
              <a:extLst>
                <a:ext uri="{FF2B5EF4-FFF2-40B4-BE49-F238E27FC236}">
                  <a16:creationId xmlns:a16="http://schemas.microsoft.com/office/drawing/2014/main" id="{1BF5C773-86C2-4CB4-A62E-E67A5E76DA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87827" y="4481265"/>
              <a:ext cx="237233" cy="236053"/>
            </a:xfrm>
            <a:custGeom>
              <a:avLst/>
              <a:gdLst>
                <a:gd name="T0" fmla="*/ 997 w 1003"/>
                <a:gd name="T1" fmla="*/ 576 h 1000"/>
                <a:gd name="T2" fmla="*/ 963 w 1003"/>
                <a:gd name="T3" fmla="*/ 694 h 1000"/>
                <a:gd name="T4" fmla="*/ 903 w 1003"/>
                <a:gd name="T5" fmla="*/ 799 h 1000"/>
                <a:gd name="T6" fmla="*/ 820 w 1003"/>
                <a:gd name="T7" fmla="*/ 886 h 1000"/>
                <a:gd name="T8" fmla="*/ 719 w 1003"/>
                <a:gd name="T9" fmla="*/ 950 h 1000"/>
                <a:gd name="T10" fmla="*/ 602 w 1003"/>
                <a:gd name="T11" fmla="*/ 990 h 1000"/>
                <a:gd name="T12" fmla="*/ 501 w 1003"/>
                <a:gd name="T13" fmla="*/ 1000 h 1000"/>
                <a:gd name="T14" fmla="*/ 376 w 1003"/>
                <a:gd name="T15" fmla="*/ 984 h 1000"/>
                <a:gd name="T16" fmla="*/ 262 w 1003"/>
                <a:gd name="T17" fmla="*/ 939 h 1000"/>
                <a:gd name="T18" fmla="*/ 164 w 1003"/>
                <a:gd name="T19" fmla="*/ 870 h 1000"/>
                <a:gd name="T20" fmla="*/ 85 w 1003"/>
                <a:gd name="T21" fmla="*/ 779 h 1000"/>
                <a:gd name="T22" fmla="*/ 30 w 1003"/>
                <a:gd name="T23" fmla="*/ 672 h 1000"/>
                <a:gd name="T24" fmla="*/ 3 w 1003"/>
                <a:gd name="T25" fmla="*/ 551 h 1000"/>
                <a:gd name="T26" fmla="*/ 3 w 1003"/>
                <a:gd name="T27" fmla="*/ 449 h 1000"/>
                <a:gd name="T28" fmla="*/ 30 w 1003"/>
                <a:gd name="T29" fmla="*/ 329 h 1000"/>
                <a:gd name="T30" fmla="*/ 85 w 1003"/>
                <a:gd name="T31" fmla="*/ 221 h 1000"/>
                <a:gd name="T32" fmla="*/ 164 w 1003"/>
                <a:gd name="T33" fmla="*/ 130 h 1000"/>
                <a:gd name="T34" fmla="*/ 262 w 1003"/>
                <a:gd name="T35" fmla="*/ 61 h 1000"/>
                <a:gd name="T36" fmla="*/ 376 w 1003"/>
                <a:gd name="T37" fmla="*/ 17 h 1000"/>
                <a:gd name="T38" fmla="*/ 501 w 1003"/>
                <a:gd name="T39" fmla="*/ 0 h 1000"/>
                <a:gd name="T40" fmla="*/ 602 w 1003"/>
                <a:gd name="T41" fmla="*/ 10 h 1000"/>
                <a:gd name="T42" fmla="*/ 719 w 1003"/>
                <a:gd name="T43" fmla="*/ 50 h 1000"/>
                <a:gd name="T44" fmla="*/ 820 w 1003"/>
                <a:gd name="T45" fmla="*/ 115 h 1000"/>
                <a:gd name="T46" fmla="*/ 903 w 1003"/>
                <a:gd name="T47" fmla="*/ 201 h 1000"/>
                <a:gd name="T48" fmla="*/ 963 w 1003"/>
                <a:gd name="T49" fmla="*/ 305 h 1000"/>
                <a:gd name="T50" fmla="*/ 997 w 1003"/>
                <a:gd name="T51" fmla="*/ 424 h 1000"/>
                <a:gd name="T52" fmla="*/ 511 w 1003"/>
                <a:gd name="T53" fmla="*/ 111 h 1000"/>
                <a:gd name="T54" fmla="*/ 433 w 1003"/>
                <a:gd name="T55" fmla="*/ 119 h 1000"/>
                <a:gd name="T56" fmla="*/ 342 w 1003"/>
                <a:gd name="T57" fmla="*/ 150 h 1000"/>
                <a:gd name="T58" fmla="*/ 263 w 1003"/>
                <a:gd name="T59" fmla="*/ 200 h 1000"/>
                <a:gd name="T60" fmla="*/ 198 w 1003"/>
                <a:gd name="T61" fmla="*/ 268 h 1000"/>
                <a:gd name="T62" fmla="*/ 151 w 1003"/>
                <a:gd name="T63" fmla="*/ 348 h 1000"/>
                <a:gd name="T64" fmla="*/ 126 w 1003"/>
                <a:gd name="T65" fmla="*/ 441 h 1000"/>
                <a:gd name="T66" fmla="*/ 121 w 1003"/>
                <a:gd name="T67" fmla="*/ 520 h 1000"/>
                <a:gd name="T68" fmla="*/ 138 w 1003"/>
                <a:gd name="T69" fmla="*/ 616 h 1000"/>
                <a:gd name="T70" fmla="*/ 178 w 1003"/>
                <a:gd name="T71" fmla="*/ 702 h 1000"/>
                <a:gd name="T72" fmla="*/ 235 w 1003"/>
                <a:gd name="T73" fmla="*/ 775 h 1000"/>
                <a:gd name="T74" fmla="*/ 309 w 1003"/>
                <a:gd name="T75" fmla="*/ 832 h 1000"/>
                <a:gd name="T76" fmla="*/ 395 w 1003"/>
                <a:gd name="T77" fmla="*/ 872 h 1000"/>
                <a:gd name="T78" fmla="*/ 491 w 1003"/>
                <a:gd name="T79" fmla="*/ 888 h 1000"/>
                <a:gd name="T80" fmla="*/ 570 w 1003"/>
                <a:gd name="T81" fmla="*/ 884 h 1000"/>
                <a:gd name="T82" fmla="*/ 663 w 1003"/>
                <a:gd name="T83" fmla="*/ 859 h 1000"/>
                <a:gd name="T84" fmla="*/ 744 w 1003"/>
                <a:gd name="T85" fmla="*/ 811 h 1000"/>
                <a:gd name="T86" fmla="*/ 813 w 1003"/>
                <a:gd name="T87" fmla="*/ 747 h 1000"/>
                <a:gd name="T88" fmla="*/ 863 w 1003"/>
                <a:gd name="T89" fmla="*/ 669 h 1000"/>
                <a:gd name="T90" fmla="*/ 893 w 1003"/>
                <a:gd name="T91" fmla="*/ 579 h 1000"/>
                <a:gd name="T92" fmla="*/ 902 w 1003"/>
                <a:gd name="T93" fmla="*/ 500 h 1000"/>
                <a:gd name="T94" fmla="*/ 889 w 1003"/>
                <a:gd name="T95" fmla="*/ 403 h 1000"/>
                <a:gd name="T96" fmla="*/ 854 w 1003"/>
                <a:gd name="T97" fmla="*/ 315 h 1000"/>
                <a:gd name="T98" fmla="*/ 799 w 1003"/>
                <a:gd name="T99" fmla="*/ 239 h 1000"/>
                <a:gd name="T100" fmla="*/ 729 w 1003"/>
                <a:gd name="T101" fmla="*/ 178 h 1000"/>
                <a:gd name="T102" fmla="*/ 645 w 1003"/>
                <a:gd name="T103" fmla="*/ 135 h 1000"/>
                <a:gd name="T104" fmla="*/ 551 w 1003"/>
                <a:gd name="T105" fmla="*/ 114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03" h="1000">
                  <a:moveTo>
                    <a:pt x="1003" y="500"/>
                  </a:moveTo>
                  <a:lnTo>
                    <a:pt x="1003" y="500"/>
                  </a:lnTo>
                  <a:lnTo>
                    <a:pt x="1002" y="526"/>
                  </a:lnTo>
                  <a:lnTo>
                    <a:pt x="1001" y="551"/>
                  </a:lnTo>
                  <a:lnTo>
                    <a:pt x="997" y="576"/>
                  </a:lnTo>
                  <a:lnTo>
                    <a:pt x="993" y="601"/>
                  </a:lnTo>
                  <a:lnTo>
                    <a:pt x="988" y="625"/>
                  </a:lnTo>
                  <a:lnTo>
                    <a:pt x="980" y="649"/>
                  </a:lnTo>
                  <a:lnTo>
                    <a:pt x="972" y="672"/>
                  </a:lnTo>
                  <a:lnTo>
                    <a:pt x="963" y="694"/>
                  </a:lnTo>
                  <a:lnTo>
                    <a:pt x="953" y="716"/>
                  </a:lnTo>
                  <a:lnTo>
                    <a:pt x="942" y="738"/>
                  </a:lnTo>
                  <a:lnTo>
                    <a:pt x="930" y="759"/>
                  </a:lnTo>
                  <a:lnTo>
                    <a:pt x="917" y="779"/>
                  </a:lnTo>
                  <a:lnTo>
                    <a:pt x="903" y="799"/>
                  </a:lnTo>
                  <a:lnTo>
                    <a:pt x="889" y="818"/>
                  </a:lnTo>
                  <a:lnTo>
                    <a:pt x="873" y="837"/>
                  </a:lnTo>
                  <a:lnTo>
                    <a:pt x="856" y="853"/>
                  </a:lnTo>
                  <a:lnTo>
                    <a:pt x="839" y="870"/>
                  </a:lnTo>
                  <a:lnTo>
                    <a:pt x="820" y="886"/>
                  </a:lnTo>
                  <a:lnTo>
                    <a:pt x="802" y="900"/>
                  </a:lnTo>
                  <a:lnTo>
                    <a:pt x="782" y="915"/>
                  </a:lnTo>
                  <a:lnTo>
                    <a:pt x="762" y="928"/>
                  </a:lnTo>
                  <a:lnTo>
                    <a:pt x="740" y="939"/>
                  </a:lnTo>
                  <a:lnTo>
                    <a:pt x="719" y="950"/>
                  </a:lnTo>
                  <a:lnTo>
                    <a:pt x="697" y="961"/>
                  </a:lnTo>
                  <a:lnTo>
                    <a:pt x="674" y="970"/>
                  </a:lnTo>
                  <a:lnTo>
                    <a:pt x="651" y="978"/>
                  </a:lnTo>
                  <a:lnTo>
                    <a:pt x="627" y="984"/>
                  </a:lnTo>
                  <a:lnTo>
                    <a:pt x="602" y="990"/>
                  </a:lnTo>
                  <a:lnTo>
                    <a:pt x="578" y="994"/>
                  </a:lnTo>
                  <a:lnTo>
                    <a:pt x="553" y="997"/>
                  </a:lnTo>
                  <a:lnTo>
                    <a:pt x="528" y="1000"/>
                  </a:lnTo>
                  <a:lnTo>
                    <a:pt x="501" y="1000"/>
                  </a:lnTo>
                  <a:lnTo>
                    <a:pt x="501" y="1000"/>
                  </a:lnTo>
                  <a:lnTo>
                    <a:pt x="476" y="1000"/>
                  </a:lnTo>
                  <a:lnTo>
                    <a:pt x="450" y="997"/>
                  </a:lnTo>
                  <a:lnTo>
                    <a:pt x="425" y="994"/>
                  </a:lnTo>
                  <a:lnTo>
                    <a:pt x="400" y="990"/>
                  </a:lnTo>
                  <a:lnTo>
                    <a:pt x="376" y="984"/>
                  </a:lnTo>
                  <a:lnTo>
                    <a:pt x="353" y="978"/>
                  </a:lnTo>
                  <a:lnTo>
                    <a:pt x="329" y="970"/>
                  </a:lnTo>
                  <a:lnTo>
                    <a:pt x="306" y="961"/>
                  </a:lnTo>
                  <a:lnTo>
                    <a:pt x="284" y="950"/>
                  </a:lnTo>
                  <a:lnTo>
                    <a:pt x="262" y="939"/>
                  </a:lnTo>
                  <a:lnTo>
                    <a:pt x="241" y="928"/>
                  </a:lnTo>
                  <a:lnTo>
                    <a:pt x="220" y="915"/>
                  </a:lnTo>
                  <a:lnTo>
                    <a:pt x="202" y="900"/>
                  </a:lnTo>
                  <a:lnTo>
                    <a:pt x="182" y="886"/>
                  </a:lnTo>
                  <a:lnTo>
                    <a:pt x="164" y="870"/>
                  </a:lnTo>
                  <a:lnTo>
                    <a:pt x="147" y="853"/>
                  </a:lnTo>
                  <a:lnTo>
                    <a:pt x="130" y="837"/>
                  </a:lnTo>
                  <a:lnTo>
                    <a:pt x="115" y="818"/>
                  </a:lnTo>
                  <a:lnTo>
                    <a:pt x="99" y="799"/>
                  </a:lnTo>
                  <a:lnTo>
                    <a:pt x="85" y="779"/>
                  </a:lnTo>
                  <a:lnTo>
                    <a:pt x="72" y="759"/>
                  </a:lnTo>
                  <a:lnTo>
                    <a:pt x="61" y="738"/>
                  </a:lnTo>
                  <a:lnTo>
                    <a:pt x="49" y="716"/>
                  </a:lnTo>
                  <a:lnTo>
                    <a:pt x="39" y="694"/>
                  </a:lnTo>
                  <a:lnTo>
                    <a:pt x="30" y="672"/>
                  </a:lnTo>
                  <a:lnTo>
                    <a:pt x="22" y="649"/>
                  </a:lnTo>
                  <a:lnTo>
                    <a:pt x="16" y="625"/>
                  </a:lnTo>
                  <a:lnTo>
                    <a:pt x="10" y="601"/>
                  </a:lnTo>
                  <a:lnTo>
                    <a:pt x="6" y="576"/>
                  </a:lnTo>
                  <a:lnTo>
                    <a:pt x="3" y="551"/>
                  </a:lnTo>
                  <a:lnTo>
                    <a:pt x="0" y="526"/>
                  </a:lnTo>
                  <a:lnTo>
                    <a:pt x="0" y="500"/>
                  </a:lnTo>
                  <a:lnTo>
                    <a:pt x="0" y="500"/>
                  </a:lnTo>
                  <a:lnTo>
                    <a:pt x="0" y="474"/>
                  </a:lnTo>
                  <a:lnTo>
                    <a:pt x="3" y="449"/>
                  </a:lnTo>
                  <a:lnTo>
                    <a:pt x="6" y="424"/>
                  </a:lnTo>
                  <a:lnTo>
                    <a:pt x="10" y="399"/>
                  </a:lnTo>
                  <a:lnTo>
                    <a:pt x="16" y="375"/>
                  </a:lnTo>
                  <a:lnTo>
                    <a:pt x="22" y="352"/>
                  </a:lnTo>
                  <a:lnTo>
                    <a:pt x="30" y="329"/>
                  </a:lnTo>
                  <a:lnTo>
                    <a:pt x="39" y="305"/>
                  </a:lnTo>
                  <a:lnTo>
                    <a:pt x="49" y="283"/>
                  </a:lnTo>
                  <a:lnTo>
                    <a:pt x="61" y="262"/>
                  </a:lnTo>
                  <a:lnTo>
                    <a:pt x="72" y="241"/>
                  </a:lnTo>
                  <a:lnTo>
                    <a:pt x="85" y="221"/>
                  </a:lnTo>
                  <a:lnTo>
                    <a:pt x="99" y="201"/>
                  </a:lnTo>
                  <a:lnTo>
                    <a:pt x="115" y="182"/>
                  </a:lnTo>
                  <a:lnTo>
                    <a:pt x="130" y="164"/>
                  </a:lnTo>
                  <a:lnTo>
                    <a:pt x="147" y="147"/>
                  </a:lnTo>
                  <a:lnTo>
                    <a:pt x="164" y="130"/>
                  </a:lnTo>
                  <a:lnTo>
                    <a:pt x="182" y="115"/>
                  </a:lnTo>
                  <a:lnTo>
                    <a:pt x="202" y="99"/>
                  </a:lnTo>
                  <a:lnTo>
                    <a:pt x="220" y="86"/>
                  </a:lnTo>
                  <a:lnTo>
                    <a:pt x="241" y="73"/>
                  </a:lnTo>
                  <a:lnTo>
                    <a:pt x="262" y="61"/>
                  </a:lnTo>
                  <a:lnTo>
                    <a:pt x="284" y="50"/>
                  </a:lnTo>
                  <a:lnTo>
                    <a:pt x="306" y="40"/>
                  </a:lnTo>
                  <a:lnTo>
                    <a:pt x="329" y="31"/>
                  </a:lnTo>
                  <a:lnTo>
                    <a:pt x="353" y="23"/>
                  </a:lnTo>
                  <a:lnTo>
                    <a:pt x="376" y="17"/>
                  </a:lnTo>
                  <a:lnTo>
                    <a:pt x="400" y="10"/>
                  </a:lnTo>
                  <a:lnTo>
                    <a:pt x="425" y="6"/>
                  </a:lnTo>
                  <a:lnTo>
                    <a:pt x="450" y="3"/>
                  </a:lnTo>
                  <a:lnTo>
                    <a:pt x="476" y="1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528" y="1"/>
                  </a:lnTo>
                  <a:lnTo>
                    <a:pt x="553" y="3"/>
                  </a:lnTo>
                  <a:lnTo>
                    <a:pt x="578" y="6"/>
                  </a:lnTo>
                  <a:lnTo>
                    <a:pt x="602" y="10"/>
                  </a:lnTo>
                  <a:lnTo>
                    <a:pt x="627" y="17"/>
                  </a:lnTo>
                  <a:lnTo>
                    <a:pt x="651" y="23"/>
                  </a:lnTo>
                  <a:lnTo>
                    <a:pt x="674" y="31"/>
                  </a:lnTo>
                  <a:lnTo>
                    <a:pt x="697" y="40"/>
                  </a:lnTo>
                  <a:lnTo>
                    <a:pt x="719" y="50"/>
                  </a:lnTo>
                  <a:lnTo>
                    <a:pt x="740" y="61"/>
                  </a:lnTo>
                  <a:lnTo>
                    <a:pt x="762" y="73"/>
                  </a:lnTo>
                  <a:lnTo>
                    <a:pt x="782" y="86"/>
                  </a:lnTo>
                  <a:lnTo>
                    <a:pt x="802" y="99"/>
                  </a:lnTo>
                  <a:lnTo>
                    <a:pt x="820" y="115"/>
                  </a:lnTo>
                  <a:lnTo>
                    <a:pt x="839" y="130"/>
                  </a:lnTo>
                  <a:lnTo>
                    <a:pt x="856" y="147"/>
                  </a:lnTo>
                  <a:lnTo>
                    <a:pt x="873" y="164"/>
                  </a:lnTo>
                  <a:lnTo>
                    <a:pt x="889" y="182"/>
                  </a:lnTo>
                  <a:lnTo>
                    <a:pt x="903" y="201"/>
                  </a:lnTo>
                  <a:lnTo>
                    <a:pt x="917" y="221"/>
                  </a:lnTo>
                  <a:lnTo>
                    <a:pt x="930" y="241"/>
                  </a:lnTo>
                  <a:lnTo>
                    <a:pt x="942" y="262"/>
                  </a:lnTo>
                  <a:lnTo>
                    <a:pt x="953" y="283"/>
                  </a:lnTo>
                  <a:lnTo>
                    <a:pt x="963" y="305"/>
                  </a:lnTo>
                  <a:lnTo>
                    <a:pt x="972" y="329"/>
                  </a:lnTo>
                  <a:lnTo>
                    <a:pt x="980" y="352"/>
                  </a:lnTo>
                  <a:lnTo>
                    <a:pt x="988" y="375"/>
                  </a:lnTo>
                  <a:lnTo>
                    <a:pt x="993" y="399"/>
                  </a:lnTo>
                  <a:lnTo>
                    <a:pt x="997" y="424"/>
                  </a:lnTo>
                  <a:lnTo>
                    <a:pt x="1001" y="449"/>
                  </a:lnTo>
                  <a:lnTo>
                    <a:pt x="1002" y="474"/>
                  </a:lnTo>
                  <a:lnTo>
                    <a:pt x="1003" y="500"/>
                  </a:lnTo>
                  <a:lnTo>
                    <a:pt x="1003" y="500"/>
                  </a:lnTo>
                  <a:close/>
                  <a:moveTo>
                    <a:pt x="511" y="111"/>
                  </a:moveTo>
                  <a:lnTo>
                    <a:pt x="511" y="111"/>
                  </a:lnTo>
                  <a:lnTo>
                    <a:pt x="491" y="111"/>
                  </a:lnTo>
                  <a:lnTo>
                    <a:pt x="471" y="114"/>
                  </a:lnTo>
                  <a:lnTo>
                    <a:pt x="452" y="116"/>
                  </a:lnTo>
                  <a:lnTo>
                    <a:pt x="433" y="119"/>
                  </a:lnTo>
                  <a:lnTo>
                    <a:pt x="413" y="124"/>
                  </a:lnTo>
                  <a:lnTo>
                    <a:pt x="395" y="129"/>
                  </a:lnTo>
                  <a:lnTo>
                    <a:pt x="377" y="135"/>
                  </a:lnTo>
                  <a:lnTo>
                    <a:pt x="359" y="142"/>
                  </a:lnTo>
                  <a:lnTo>
                    <a:pt x="342" y="150"/>
                  </a:lnTo>
                  <a:lnTo>
                    <a:pt x="325" y="159"/>
                  </a:lnTo>
                  <a:lnTo>
                    <a:pt x="309" y="168"/>
                  </a:lnTo>
                  <a:lnTo>
                    <a:pt x="293" y="178"/>
                  </a:lnTo>
                  <a:lnTo>
                    <a:pt x="278" y="189"/>
                  </a:lnTo>
                  <a:lnTo>
                    <a:pt x="263" y="200"/>
                  </a:lnTo>
                  <a:lnTo>
                    <a:pt x="249" y="213"/>
                  </a:lnTo>
                  <a:lnTo>
                    <a:pt x="235" y="225"/>
                  </a:lnTo>
                  <a:lnTo>
                    <a:pt x="223" y="239"/>
                  </a:lnTo>
                  <a:lnTo>
                    <a:pt x="209" y="252"/>
                  </a:lnTo>
                  <a:lnTo>
                    <a:pt x="198" y="268"/>
                  </a:lnTo>
                  <a:lnTo>
                    <a:pt x="187" y="282"/>
                  </a:lnTo>
                  <a:lnTo>
                    <a:pt x="178" y="299"/>
                  </a:lnTo>
                  <a:lnTo>
                    <a:pt x="168" y="315"/>
                  </a:lnTo>
                  <a:lnTo>
                    <a:pt x="159" y="332"/>
                  </a:lnTo>
                  <a:lnTo>
                    <a:pt x="151" y="348"/>
                  </a:lnTo>
                  <a:lnTo>
                    <a:pt x="145" y="366"/>
                  </a:lnTo>
                  <a:lnTo>
                    <a:pt x="138" y="385"/>
                  </a:lnTo>
                  <a:lnTo>
                    <a:pt x="134" y="403"/>
                  </a:lnTo>
                  <a:lnTo>
                    <a:pt x="129" y="422"/>
                  </a:lnTo>
                  <a:lnTo>
                    <a:pt x="126" y="441"/>
                  </a:lnTo>
                  <a:lnTo>
                    <a:pt x="123" y="461"/>
                  </a:lnTo>
                  <a:lnTo>
                    <a:pt x="121" y="481"/>
                  </a:lnTo>
                  <a:lnTo>
                    <a:pt x="121" y="500"/>
                  </a:lnTo>
                  <a:lnTo>
                    <a:pt x="121" y="500"/>
                  </a:lnTo>
                  <a:lnTo>
                    <a:pt x="121" y="520"/>
                  </a:lnTo>
                  <a:lnTo>
                    <a:pt x="123" y="540"/>
                  </a:lnTo>
                  <a:lnTo>
                    <a:pt x="126" y="559"/>
                  </a:lnTo>
                  <a:lnTo>
                    <a:pt x="129" y="579"/>
                  </a:lnTo>
                  <a:lnTo>
                    <a:pt x="134" y="597"/>
                  </a:lnTo>
                  <a:lnTo>
                    <a:pt x="138" y="616"/>
                  </a:lnTo>
                  <a:lnTo>
                    <a:pt x="145" y="634"/>
                  </a:lnTo>
                  <a:lnTo>
                    <a:pt x="151" y="651"/>
                  </a:lnTo>
                  <a:lnTo>
                    <a:pt x="159" y="669"/>
                  </a:lnTo>
                  <a:lnTo>
                    <a:pt x="168" y="686"/>
                  </a:lnTo>
                  <a:lnTo>
                    <a:pt x="178" y="702"/>
                  </a:lnTo>
                  <a:lnTo>
                    <a:pt x="187" y="718"/>
                  </a:lnTo>
                  <a:lnTo>
                    <a:pt x="198" y="733"/>
                  </a:lnTo>
                  <a:lnTo>
                    <a:pt x="209" y="747"/>
                  </a:lnTo>
                  <a:lnTo>
                    <a:pt x="223" y="762"/>
                  </a:lnTo>
                  <a:lnTo>
                    <a:pt x="235" y="775"/>
                  </a:lnTo>
                  <a:lnTo>
                    <a:pt x="249" y="788"/>
                  </a:lnTo>
                  <a:lnTo>
                    <a:pt x="263" y="800"/>
                  </a:lnTo>
                  <a:lnTo>
                    <a:pt x="278" y="811"/>
                  </a:lnTo>
                  <a:lnTo>
                    <a:pt x="293" y="822"/>
                  </a:lnTo>
                  <a:lnTo>
                    <a:pt x="309" y="832"/>
                  </a:lnTo>
                  <a:lnTo>
                    <a:pt x="325" y="842"/>
                  </a:lnTo>
                  <a:lnTo>
                    <a:pt x="342" y="851"/>
                  </a:lnTo>
                  <a:lnTo>
                    <a:pt x="359" y="859"/>
                  </a:lnTo>
                  <a:lnTo>
                    <a:pt x="377" y="865"/>
                  </a:lnTo>
                  <a:lnTo>
                    <a:pt x="395" y="872"/>
                  </a:lnTo>
                  <a:lnTo>
                    <a:pt x="413" y="876"/>
                  </a:lnTo>
                  <a:lnTo>
                    <a:pt x="433" y="881"/>
                  </a:lnTo>
                  <a:lnTo>
                    <a:pt x="452" y="884"/>
                  </a:lnTo>
                  <a:lnTo>
                    <a:pt x="471" y="887"/>
                  </a:lnTo>
                  <a:lnTo>
                    <a:pt x="491" y="888"/>
                  </a:lnTo>
                  <a:lnTo>
                    <a:pt x="511" y="888"/>
                  </a:lnTo>
                  <a:lnTo>
                    <a:pt x="511" y="888"/>
                  </a:lnTo>
                  <a:lnTo>
                    <a:pt x="531" y="888"/>
                  </a:lnTo>
                  <a:lnTo>
                    <a:pt x="551" y="887"/>
                  </a:lnTo>
                  <a:lnTo>
                    <a:pt x="570" y="884"/>
                  </a:lnTo>
                  <a:lnTo>
                    <a:pt x="589" y="881"/>
                  </a:lnTo>
                  <a:lnTo>
                    <a:pt x="609" y="876"/>
                  </a:lnTo>
                  <a:lnTo>
                    <a:pt x="627" y="872"/>
                  </a:lnTo>
                  <a:lnTo>
                    <a:pt x="645" y="865"/>
                  </a:lnTo>
                  <a:lnTo>
                    <a:pt x="663" y="859"/>
                  </a:lnTo>
                  <a:lnTo>
                    <a:pt x="681" y="851"/>
                  </a:lnTo>
                  <a:lnTo>
                    <a:pt x="697" y="842"/>
                  </a:lnTo>
                  <a:lnTo>
                    <a:pt x="714" y="832"/>
                  </a:lnTo>
                  <a:lnTo>
                    <a:pt x="729" y="822"/>
                  </a:lnTo>
                  <a:lnTo>
                    <a:pt x="744" y="811"/>
                  </a:lnTo>
                  <a:lnTo>
                    <a:pt x="760" y="800"/>
                  </a:lnTo>
                  <a:lnTo>
                    <a:pt x="773" y="788"/>
                  </a:lnTo>
                  <a:lnTo>
                    <a:pt x="787" y="775"/>
                  </a:lnTo>
                  <a:lnTo>
                    <a:pt x="799" y="762"/>
                  </a:lnTo>
                  <a:lnTo>
                    <a:pt x="813" y="747"/>
                  </a:lnTo>
                  <a:lnTo>
                    <a:pt x="824" y="733"/>
                  </a:lnTo>
                  <a:lnTo>
                    <a:pt x="835" y="718"/>
                  </a:lnTo>
                  <a:lnTo>
                    <a:pt x="845" y="702"/>
                  </a:lnTo>
                  <a:lnTo>
                    <a:pt x="854" y="686"/>
                  </a:lnTo>
                  <a:lnTo>
                    <a:pt x="863" y="669"/>
                  </a:lnTo>
                  <a:lnTo>
                    <a:pt x="871" y="651"/>
                  </a:lnTo>
                  <a:lnTo>
                    <a:pt x="878" y="634"/>
                  </a:lnTo>
                  <a:lnTo>
                    <a:pt x="884" y="616"/>
                  </a:lnTo>
                  <a:lnTo>
                    <a:pt x="889" y="597"/>
                  </a:lnTo>
                  <a:lnTo>
                    <a:pt x="893" y="579"/>
                  </a:lnTo>
                  <a:lnTo>
                    <a:pt x="896" y="559"/>
                  </a:lnTo>
                  <a:lnTo>
                    <a:pt x="900" y="540"/>
                  </a:lnTo>
                  <a:lnTo>
                    <a:pt x="901" y="520"/>
                  </a:lnTo>
                  <a:lnTo>
                    <a:pt x="902" y="500"/>
                  </a:lnTo>
                  <a:lnTo>
                    <a:pt x="902" y="500"/>
                  </a:lnTo>
                  <a:lnTo>
                    <a:pt x="901" y="481"/>
                  </a:lnTo>
                  <a:lnTo>
                    <a:pt x="900" y="461"/>
                  </a:lnTo>
                  <a:lnTo>
                    <a:pt x="896" y="441"/>
                  </a:lnTo>
                  <a:lnTo>
                    <a:pt x="893" y="422"/>
                  </a:lnTo>
                  <a:lnTo>
                    <a:pt x="889" y="403"/>
                  </a:lnTo>
                  <a:lnTo>
                    <a:pt x="884" y="385"/>
                  </a:lnTo>
                  <a:lnTo>
                    <a:pt x="878" y="366"/>
                  </a:lnTo>
                  <a:lnTo>
                    <a:pt x="871" y="348"/>
                  </a:lnTo>
                  <a:lnTo>
                    <a:pt x="863" y="332"/>
                  </a:lnTo>
                  <a:lnTo>
                    <a:pt x="854" y="315"/>
                  </a:lnTo>
                  <a:lnTo>
                    <a:pt x="845" y="299"/>
                  </a:lnTo>
                  <a:lnTo>
                    <a:pt x="835" y="282"/>
                  </a:lnTo>
                  <a:lnTo>
                    <a:pt x="824" y="268"/>
                  </a:lnTo>
                  <a:lnTo>
                    <a:pt x="813" y="252"/>
                  </a:lnTo>
                  <a:lnTo>
                    <a:pt x="799" y="239"/>
                  </a:lnTo>
                  <a:lnTo>
                    <a:pt x="787" y="225"/>
                  </a:lnTo>
                  <a:lnTo>
                    <a:pt x="773" y="213"/>
                  </a:lnTo>
                  <a:lnTo>
                    <a:pt x="760" y="200"/>
                  </a:lnTo>
                  <a:lnTo>
                    <a:pt x="744" y="189"/>
                  </a:lnTo>
                  <a:lnTo>
                    <a:pt x="729" y="178"/>
                  </a:lnTo>
                  <a:lnTo>
                    <a:pt x="714" y="168"/>
                  </a:lnTo>
                  <a:lnTo>
                    <a:pt x="697" y="159"/>
                  </a:lnTo>
                  <a:lnTo>
                    <a:pt x="681" y="150"/>
                  </a:lnTo>
                  <a:lnTo>
                    <a:pt x="663" y="142"/>
                  </a:lnTo>
                  <a:lnTo>
                    <a:pt x="645" y="135"/>
                  </a:lnTo>
                  <a:lnTo>
                    <a:pt x="627" y="129"/>
                  </a:lnTo>
                  <a:lnTo>
                    <a:pt x="609" y="124"/>
                  </a:lnTo>
                  <a:lnTo>
                    <a:pt x="589" y="119"/>
                  </a:lnTo>
                  <a:lnTo>
                    <a:pt x="570" y="116"/>
                  </a:lnTo>
                  <a:lnTo>
                    <a:pt x="551" y="114"/>
                  </a:lnTo>
                  <a:lnTo>
                    <a:pt x="531" y="111"/>
                  </a:lnTo>
                  <a:lnTo>
                    <a:pt x="511" y="111"/>
                  </a:lnTo>
                  <a:lnTo>
                    <a:pt x="51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" name="Freeform 1072">
              <a:extLst>
                <a:ext uri="{FF2B5EF4-FFF2-40B4-BE49-F238E27FC236}">
                  <a16:creationId xmlns:a16="http://schemas.microsoft.com/office/drawing/2014/main" id="{10C35F95-5AD2-4172-A06E-F98B7546C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8643" y="4559159"/>
              <a:ext cx="106224" cy="83799"/>
            </a:xfrm>
            <a:custGeom>
              <a:avLst/>
              <a:gdLst>
                <a:gd name="T0" fmla="*/ 446 w 454"/>
                <a:gd name="T1" fmla="*/ 50 h 358"/>
                <a:gd name="T2" fmla="*/ 403 w 454"/>
                <a:gd name="T3" fmla="*/ 7 h 358"/>
                <a:gd name="T4" fmla="*/ 403 w 454"/>
                <a:gd name="T5" fmla="*/ 7 h 358"/>
                <a:gd name="T6" fmla="*/ 399 w 454"/>
                <a:gd name="T7" fmla="*/ 4 h 358"/>
                <a:gd name="T8" fmla="*/ 393 w 454"/>
                <a:gd name="T9" fmla="*/ 1 h 358"/>
                <a:gd name="T10" fmla="*/ 389 w 454"/>
                <a:gd name="T11" fmla="*/ 0 h 358"/>
                <a:gd name="T12" fmla="*/ 383 w 454"/>
                <a:gd name="T13" fmla="*/ 0 h 358"/>
                <a:gd name="T14" fmla="*/ 379 w 454"/>
                <a:gd name="T15" fmla="*/ 0 h 358"/>
                <a:gd name="T16" fmla="*/ 374 w 454"/>
                <a:gd name="T17" fmla="*/ 1 h 358"/>
                <a:gd name="T18" fmla="*/ 369 w 454"/>
                <a:gd name="T19" fmla="*/ 4 h 358"/>
                <a:gd name="T20" fmla="*/ 365 w 454"/>
                <a:gd name="T21" fmla="*/ 7 h 358"/>
                <a:gd name="T22" fmla="*/ 164 w 454"/>
                <a:gd name="T23" fmla="*/ 207 h 358"/>
                <a:gd name="T24" fmla="*/ 90 w 454"/>
                <a:gd name="T25" fmla="*/ 133 h 358"/>
                <a:gd name="T26" fmla="*/ 90 w 454"/>
                <a:gd name="T27" fmla="*/ 133 h 358"/>
                <a:gd name="T28" fmla="*/ 85 w 454"/>
                <a:gd name="T29" fmla="*/ 130 h 358"/>
                <a:gd name="T30" fmla="*/ 81 w 454"/>
                <a:gd name="T31" fmla="*/ 127 h 358"/>
                <a:gd name="T32" fmla="*/ 75 w 454"/>
                <a:gd name="T33" fmla="*/ 126 h 358"/>
                <a:gd name="T34" fmla="*/ 71 w 454"/>
                <a:gd name="T35" fmla="*/ 125 h 358"/>
                <a:gd name="T36" fmla="*/ 65 w 454"/>
                <a:gd name="T37" fmla="*/ 126 h 358"/>
                <a:gd name="T38" fmla="*/ 60 w 454"/>
                <a:gd name="T39" fmla="*/ 127 h 358"/>
                <a:gd name="T40" fmla="*/ 55 w 454"/>
                <a:gd name="T41" fmla="*/ 130 h 358"/>
                <a:gd name="T42" fmla="*/ 51 w 454"/>
                <a:gd name="T43" fmla="*/ 133 h 358"/>
                <a:gd name="T44" fmla="*/ 8 w 454"/>
                <a:gd name="T45" fmla="*/ 176 h 358"/>
                <a:gd name="T46" fmla="*/ 8 w 454"/>
                <a:gd name="T47" fmla="*/ 176 h 358"/>
                <a:gd name="T48" fmla="*/ 5 w 454"/>
                <a:gd name="T49" fmla="*/ 180 h 358"/>
                <a:gd name="T50" fmla="*/ 3 w 454"/>
                <a:gd name="T51" fmla="*/ 185 h 358"/>
                <a:gd name="T52" fmla="*/ 2 w 454"/>
                <a:gd name="T53" fmla="*/ 190 h 358"/>
                <a:gd name="T54" fmla="*/ 0 w 454"/>
                <a:gd name="T55" fmla="*/ 196 h 358"/>
                <a:gd name="T56" fmla="*/ 2 w 454"/>
                <a:gd name="T57" fmla="*/ 200 h 358"/>
                <a:gd name="T58" fmla="*/ 3 w 454"/>
                <a:gd name="T59" fmla="*/ 206 h 358"/>
                <a:gd name="T60" fmla="*/ 5 w 454"/>
                <a:gd name="T61" fmla="*/ 210 h 358"/>
                <a:gd name="T62" fmla="*/ 8 w 454"/>
                <a:gd name="T63" fmla="*/ 214 h 358"/>
                <a:gd name="T64" fmla="*/ 145 w 454"/>
                <a:gd name="T65" fmla="*/ 350 h 358"/>
                <a:gd name="T66" fmla="*/ 145 w 454"/>
                <a:gd name="T67" fmla="*/ 350 h 358"/>
                <a:gd name="T68" fmla="*/ 149 w 454"/>
                <a:gd name="T69" fmla="*/ 353 h 358"/>
                <a:gd name="T70" fmla="*/ 153 w 454"/>
                <a:gd name="T71" fmla="*/ 355 h 358"/>
                <a:gd name="T72" fmla="*/ 159 w 454"/>
                <a:gd name="T73" fmla="*/ 357 h 358"/>
                <a:gd name="T74" fmla="*/ 164 w 454"/>
                <a:gd name="T75" fmla="*/ 358 h 358"/>
                <a:gd name="T76" fmla="*/ 169 w 454"/>
                <a:gd name="T77" fmla="*/ 357 h 358"/>
                <a:gd name="T78" fmla="*/ 174 w 454"/>
                <a:gd name="T79" fmla="*/ 355 h 358"/>
                <a:gd name="T80" fmla="*/ 179 w 454"/>
                <a:gd name="T81" fmla="*/ 353 h 358"/>
                <a:gd name="T82" fmla="*/ 183 w 454"/>
                <a:gd name="T83" fmla="*/ 350 h 358"/>
                <a:gd name="T84" fmla="*/ 208 w 454"/>
                <a:gd name="T85" fmla="*/ 324 h 358"/>
                <a:gd name="T86" fmla="*/ 226 w 454"/>
                <a:gd name="T87" fmla="*/ 307 h 358"/>
                <a:gd name="T88" fmla="*/ 446 w 454"/>
                <a:gd name="T89" fmla="*/ 88 h 358"/>
                <a:gd name="T90" fmla="*/ 446 w 454"/>
                <a:gd name="T91" fmla="*/ 88 h 358"/>
                <a:gd name="T92" fmla="*/ 449 w 454"/>
                <a:gd name="T93" fmla="*/ 83 h 358"/>
                <a:gd name="T94" fmla="*/ 452 w 454"/>
                <a:gd name="T95" fmla="*/ 79 h 358"/>
                <a:gd name="T96" fmla="*/ 453 w 454"/>
                <a:gd name="T97" fmla="*/ 73 h 358"/>
                <a:gd name="T98" fmla="*/ 454 w 454"/>
                <a:gd name="T99" fmla="*/ 69 h 358"/>
                <a:gd name="T100" fmla="*/ 453 w 454"/>
                <a:gd name="T101" fmla="*/ 63 h 358"/>
                <a:gd name="T102" fmla="*/ 452 w 454"/>
                <a:gd name="T103" fmla="*/ 59 h 358"/>
                <a:gd name="T104" fmla="*/ 449 w 454"/>
                <a:gd name="T105" fmla="*/ 54 h 358"/>
                <a:gd name="T106" fmla="*/ 446 w 454"/>
                <a:gd name="T107" fmla="*/ 50 h 358"/>
                <a:gd name="T108" fmla="*/ 446 w 454"/>
                <a:gd name="T109" fmla="*/ 5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4" h="358">
                  <a:moveTo>
                    <a:pt x="446" y="50"/>
                  </a:moveTo>
                  <a:lnTo>
                    <a:pt x="403" y="7"/>
                  </a:lnTo>
                  <a:lnTo>
                    <a:pt x="403" y="7"/>
                  </a:lnTo>
                  <a:lnTo>
                    <a:pt x="399" y="4"/>
                  </a:lnTo>
                  <a:lnTo>
                    <a:pt x="393" y="1"/>
                  </a:lnTo>
                  <a:lnTo>
                    <a:pt x="389" y="0"/>
                  </a:lnTo>
                  <a:lnTo>
                    <a:pt x="383" y="0"/>
                  </a:lnTo>
                  <a:lnTo>
                    <a:pt x="379" y="0"/>
                  </a:lnTo>
                  <a:lnTo>
                    <a:pt x="374" y="1"/>
                  </a:lnTo>
                  <a:lnTo>
                    <a:pt x="369" y="4"/>
                  </a:lnTo>
                  <a:lnTo>
                    <a:pt x="365" y="7"/>
                  </a:lnTo>
                  <a:lnTo>
                    <a:pt x="164" y="207"/>
                  </a:lnTo>
                  <a:lnTo>
                    <a:pt x="90" y="133"/>
                  </a:lnTo>
                  <a:lnTo>
                    <a:pt x="90" y="133"/>
                  </a:lnTo>
                  <a:lnTo>
                    <a:pt x="85" y="130"/>
                  </a:lnTo>
                  <a:lnTo>
                    <a:pt x="81" y="127"/>
                  </a:lnTo>
                  <a:lnTo>
                    <a:pt x="75" y="126"/>
                  </a:lnTo>
                  <a:lnTo>
                    <a:pt x="71" y="125"/>
                  </a:lnTo>
                  <a:lnTo>
                    <a:pt x="65" y="126"/>
                  </a:lnTo>
                  <a:lnTo>
                    <a:pt x="60" y="127"/>
                  </a:lnTo>
                  <a:lnTo>
                    <a:pt x="55" y="130"/>
                  </a:lnTo>
                  <a:lnTo>
                    <a:pt x="51" y="133"/>
                  </a:lnTo>
                  <a:lnTo>
                    <a:pt x="8" y="176"/>
                  </a:lnTo>
                  <a:lnTo>
                    <a:pt x="8" y="176"/>
                  </a:lnTo>
                  <a:lnTo>
                    <a:pt x="5" y="180"/>
                  </a:lnTo>
                  <a:lnTo>
                    <a:pt x="3" y="185"/>
                  </a:lnTo>
                  <a:lnTo>
                    <a:pt x="2" y="190"/>
                  </a:lnTo>
                  <a:lnTo>
                    <a:pt x="0" y="196"/>
                  </a:lnTo>
                  <a:lnTo>
                    <a:pt x="2" y="200"/>
                  </a:lnTo>
                  <a:lnTo>
                    <a:pt x="3" y="206"/>
                  </a:lnTo>
                  <a:lnTo>
                    <a:pt x="5" y="210"/>
                  </a:lnTo>
                  <a:lnTo>
                    <a:pt x="8" y="214"/>
                  </a:lnTo>
                  <a:lnTo>
                    <a:pt x="145" y="350"/>
                  </a:lnTo>
                  <a:lnTo>
                    <a:pt x="145" y="350"/>
                  </a:lnTo>
                  <a:lnTo>
                    <a:pt x="149" y="353"/>
                  </a:lnTo>
                  <a:lnTo>
                    <a:pt x="153" y="355"/>
                  </a:lnTo>
                  <a:lnTo>
                    <a:pt x="159" y="357"/>
                  </a:lnTo>
                  <a:lnTo>
                    <a:pt x="164" y="358"/>
                  </a:lnTo>
                  <a:lnTo>
                    <a:pt x="169" y="357"/>
                  </a:lnTo>
                  <a:lnTo>
                    <a:pt x="174" y="355"/>
                  </a:lnTo>
                  <a:lnTo>
                    <a:pt x="179" y="353"/>
                  </a:lnTo>
                  <a:lnTo>
                    <a:pt x="183" y="350"/>
                  </a:lnTo>
                  <a:lnTo>
                    <a:pt x="208" y="324"/>
                  </a:lnTo>
                  <a:lnTo>
                    <a:pt x="226" y="307"/>
                  </a:lnTo>
                  <a:lnTo>
                    <a:pt x="446" y="88"/>
                  </a:lnTo>
                  <a:lnTo>
                    <a:pt x="446" y="88"/>
                  </a:lnTo>
                  <a:lnTo>
                    <a:pt x="449" y="83"/>
                  </a:lnTo>
                  <a:lnTo>
                    <a:pt x="452" y="79"/>
                  </a:lnTo>
                  <a:lnTo>
                    <a:pt x="453" y="73"/>
                  </a:lnTo>
                  <a:lnTo>
                    <a:pt x="454" y="69"/>
                  </a:lnTo>
                  <a:lnTo>
                    <a:pt x="453" y="63"/>
                  </a:lnTo>
                  <a:lnTo>
                    <a:pt x="452" y="59"/>
                  </a:lnTo>
                  <a:lnTo>
                    <a:pt x="449" y="54"/>
                  </a:lnTo>
                  <a:lnTo>
                    <a:pt x="446" y="50"/>
                  </a:lnTo>
                  <a:lnTo>
                    <a:pt x="446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739D5531-5173-44C2-865B-63999919EB96}"/>
              </a:ext>
            </a:extLst>
          </p:cNvPr>
          <p:cNvSpPr txBox="1">
            <a:spLocks/>
          </p:cNvSpPr>
          <p:nvPr/>
        </p:nvSpPr>
        <p:spPr>
          <a:xfrm>
            <a:off x="820678" y="2439280"/>
            <a:ext cx="4188119" cy="54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Offrant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des 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parcours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de formation de 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qualité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et 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innovants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4BE7BE4-C281-439C-9026-CC5236CEA1DB}"/>
              </a:ext>
            </a:extLst>
          </p:cNvPr>
          <p:cNvGrpSpPr/>
          <p:nvPr/>
        </p:nvGrpSpPr>
        <p:grpSpPr>
          <a:xfrm>
            <a:off x="82989" y="5388143"/>
            <a:ext cx="385267" cy="383350"/>
            <a:chOff x="10687827" y="4481265"/>
            <a:chExt cx="237233" cy="236053"/>
          </a:xfrm>
          <a:solidFill>
            <a:schemeClr val="accent1"/>
          </a:solidFill>
        </p:grpSpPr>
        <p:sp>
          <p:nvSpPr>
            <p:cNvPr id="54" name="Freeform 1071">
              <a:extLst>
                <a:ext uri="{FF2B5EF4-FFF2-40B4-BE49-F238E27FC236}">
                  <a16:creationId xmlns:a16="http://schemas.microsoft.com/office/drawing/2014/main" id="{0008FB56-44E7-40B6-8A9B-3971F1A381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87827" y="4481265"/>
              <a:ext cx="237233" cy="236053"/>
            </a:xfrm>
            <a:custGeom>
              <a:avLst/>
              <a:gdLst>
                <a:gd name="T0" fmla="*/ 997 w 1003"/>
                <a:gd name="T1" fmla="*/ 576 h 1000"/>
                <a:gd name="T2" fmla="*/ 963 w 1003"/>
                <a:gd name="T3" fmla="*/ 694 h 1000"/>
                <a:gd name="T4" fmla="*/ 903 w 1003"/>
                <a:gd name="T5" fmla="*/ 799 h 1000"/>
                <a:gd name="T6" fmla="*/ 820 w 1003"/>
                <a:gd name="T7" fmla="*/ 886 h 1000"/>
                <a:gd name="T8" fmla="*/ 719 w 1003"/>
                <a:gd name="T9" fmla="*/ 950 h 1000"/>
                <a:gd name="T10" fmla="*/ 602 w 1003"/>
                <a:gd name="T11" fmla="*/ 990 h 1000"/>
                <a:gd name="T12" fmla="*/ 501 w 1003"/>
                <a:gd name="T13" fmla="*/ 1000 h 1000"/>
                <a:gd name="T14" fmla="*/ 376 w 1003"/>
                <a:gd name="T15" fmla="*/ 984 h 1000"/>
                <a:gd name="T16" fmla="*/ 262 w 1003"/>
                <a:gd name="T17" fmla="*/ 939 h 1000"/>
                <a:gd name="T18" fmla="*/ 164 w 1003"/>
                <a:gd name="T19" fmla="*/ 870 h 1000"/>
                <a:gd name="T20" fmla="*/ 85 w 1003"/>
                <a:gd name="T21" fmla="*/ 779 h 1000"/>
                <a:gd name="T22" fmla="*/ 30 w 1003"/>
                <a:gd name="T23" fmla="*/ 672 h 1000"/>
                <a:gd name="T24" fmla="*/ 3 w 1003"/>
                <a:gd name="T25" fmla="*/ 551 h 1000"/>
                <a:gd name="T26" fmla="*/ 3 w 1003"/>
                <a:gd name="T27" fmla="*/ 449 h 1000"/>
                <a:gd name="T28" fmla="*/ 30 w 1003"/>
                <a:gd name="T29" fmla="*/ 329 h 1000"/>
                <a:gd name="T30" fmla="*/ 85 w 1003"/>
                <a:gd name="T31" fmla="*/ 221 h 1000"/>
                <a:gd name="T32" fmla="*/ 164 w 1003"/>
                <a:gd name="T33" fmla="*/ 130 h 1000"/>
                <a:gd name="T34" fmla="*/ 262 w 1003"/>
                <a:gd name="T35" fmla="*/ 61 h 1000"/>
                <a:gd name="T36" fmla="*/ 376 w 1003"/>
                <a:gd name="T37" fmla="*/ 17 h 1000"/>
                <a:gd name="T38" fmla="*/ 501 w 1003"/>
                <a:gd name="T39" fmla="*/ 0 h 1000"/>
                <a:gd name="T40" fmla="*/ 602 w 1003"/>
                <a:gd name="T41" fmla="*/ 10 h 1000"/>
                <a:gd name="T42" fmla="*/ 719 w 1003"/>
                <a:gd name="T43" fmla="*/ 50 h 1000"/>
                <a:gd name="T44" fmla="*/ 820 w 1003"/>
                <a:gd name="T45" fmla="*/ 115 h 1000"/>
                <a:gd name="T46" fmla="*/ 903 w 1003"/>
                <a:gd name="T47" fmla="*/ 201 h 1000"/>
                <a:gd name="T48" fmla="*/ 963 w 1003"/>
                <a:gd name="T49" fmla="*/ 305 h 1000"/>
                <a:gd name="T50" fmla="*/ 997 w 1003"/>
                <a:gd name="T51" fmla="*/ 424 h 1000"/>
                <a:gd name="T52" fmla="*/ 511 w 1003"/>
                <a:gd name="T53" fmla="*/ 111 h 1000"/>
                <a:gd name="T54" fmla="*/ 433 w 1003"/>
                <a:gd name="T55" fmla="*/ 119 h 1000"/>
                <a:gd name="T56" fmla="*/ 342 w 1003"/>
                <a:gd name="T57" fmla="*/ 150 h 1000"/>
                <a:gd name="T58" fmla="*/ 263 w 1003"/>
                <a:gd name="T59" fmla="*/ 200 h 1000"/>
                <a:gd name="T60" fmla="*/ 198 w 1003"/>
                <a:gd name="T61" fmla="*/ 268 h 1000"/>
                <a:gd name="T62" fmla="*/ 151 w 1003"/>
                <a:gd name="T63" fmla="*/ 348 h 1000"/>
                <a:gd name="T64" fmla="*/ 126 w 1003"/>
                <a:gd name="T65" fmla="*/ 441 h 1000"/>
                <a:gd name="T66" fmla="*/ 121 w 1003"/>
                <a:gd name="T67" fmla="*/ 520 h 1000"/>
                <a:gd name="T68" fmla="*/ 138 w 1003"/>
                <a:gd name="T69" fmla="*/ 616 h 1000"/>
                <a:gd name="T70" fmla="*/ 178 w 1003"/>
                <a:gd name="T71" fmla="*/ 702 h 1000"/>
                <a:gd name="T72" fmla="*/ 235 w 1003"/>
                <a:gd name="T73" fmla="*/ 775 h 1000"/>
                <a:gd name="T74" fmla="*/ 309 w 1003"/>
                <a:gd name="T75" fmla="*/ 832 h 1000"/>
                <a:gd name="T76" fmla="*/ 395 w 1003"/>
                <a:gd name="T77" fmla="*/ 872 h 1000"/>
                <a:gd name="T78" fmla="*/ 491 w 1003"/>
                <a:gd name="T79" fmla="*/ 888 h 1000"/>
                <a:gd name="T80" fmla="*/ 570 w 1003"/>
                <a:gd name="T81" fmla="*/ 884 h 1000"/>
                <a:gd name="T82" fmla="*/ 663 w 1003"/>
                <a:gd name="T83" fmla="*/ 859 h 1000"/>
                <a:gd name="T84" fmla="*/ 744 w 1003"/>
                <a:gd name="T85" fmla="*/ 811 h 1000"/>
                <a:gd name="T86" fmla="*/ 813 w 1003"/>
                <a:gd name="T87" fmla="*/ 747 h 1000"/>
                <a:gd name="T88" fmla="*/ 863 w 1003"/>
                <a:gd name="T89" fmla="*/ 669 h 1000"/>
                <a:gd name="T90" fmla="*/ 893 w 1003"/>
                <a:gd name="T91" fmla="*/ 579 h 1000"/>
                <a:gd name="T92" fmla="*/ 902 w 1003"/>
                <a:gd name="T93" fmla="*/ 500 h 1000"/>
                <a:gd name="T94" fmla="*/ 889 w 1003"/>
                <a:gd name="T95" fmla="*/ 403 h 1000"/>
                <a:gd name="T96" fmla="*/ 854 w 1003"/>
                <a:gd name="T97" fmla="*/ 315 h 1000"/>
                <a:gd name="T98" fmla="*/ 799 w 1003"/>
                <a:gd name="T99" fmla="*/ 239 h 1000"/>
                <a:gd name="T100" fmla="*/ 729 w 1003"/>
                <a:gd name="T101" fmla="*/ 178 h 1000"/>
                <a:gd name="T102" fmla="*/ 645 w 1003"/>
                <a:gd name="T103" fmla="*/ 135 h 1000"/>
                <a:gd name="T104" fmla="*/ 551 w 1003"/>
                <a:gd name="T105" fmla="*/ 114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03" h="1000">
                  <a:moveTo>
                    <a:pt x="1003" y="500"/>
                  </a:moveTo>
                  <a:lnTo>
                    <a:pt x="1003" y="500"/>
                  </a:lnTo>
                  <a:lnTo>
                    <a:pt x="1002" y="526"/>
                  </a:lnTo>
                  <a:lnTo>
                    <a:pt x="1001" y="551"/>
                  </a:lnTo>
                  <a:lnTo>
                    <a:pt x="997" y="576"/>
                  </a:lnTo>
                  <a:lnTo>
                    <a:pt x="993" y="601"/>
                  </a:lnTo>
                  <a:lnTo>
                    <a:pt x="988" y="625"/>
                  </a:lnTo>
                  <a:lnTo>
                    <a:pt x="980" y="649"/>
                  </a:lnTo>
                  <a:lnTo>
                    <a:pt x="972" y="672"/>
                  </a:lnTo>
                  <a:lnTo>
                    <a:pt x="963" y="694"/>
                  </a:lnTo>
                  <a:lnTo>
                    <a:pt x="953" y="716"/>
                  </a:lnTo>
                  <a:lnTo>
                    <a:pt x="942" y="738"/>
                  </a:lnTo>
                  <a:lnTo>
                    <a:pt x="930" y="759"/>
                  </a:lnTo>
                  <a:lnTo>
                    <a:pt x="917" y="779"/>
                  </a:lnTo>
                  <a:lnTo>
                    <a:pt x="903" y="799"/>
                  </a:lnTo>
                  <a:lnTo>
                    <a:pt x="889" y="818"/>
                  </a:lnTo>
                  <a:lnTo>
                    <a:pt x="873" y="837"/>
                  </a:lnTo>
                  <a:lnTo>
                    <a:pt x="856" y="853"/>
                  </a:lnTo>
                  <a:lnTo>
                    <a:pt x="839" y="870"/>
                  </a:lnTo>
                  <a:lnTo>
                    <a:pt x="820" y="886"/>
                  </a:lnTo>
                  <a:lnTo>
                    <a:pt x="802" y="900"/>
                  </a:lnTo>
                  <a:lnTo>
                    <a:pt x="782" y="915"/>
                  </a:lnTo>
                  <a:lnTo>
                    <a:pt x="762" y="928"/>
                  </a:lnTo>
                  <a:lnTo>
                    <a:pt x="740" y="939"/>
                  </a:lnTo>
                  <a:lnTo>
                    <a:pt x="719" y="950"/>
                  </a:lnTo>
                  <a:lnTo>
                    <a:pt x="697" y="961"/>
                  </a:lnTo>
                  <a:lnTo>
                    <a:pt x="674" y="970"/>
                  </a:lnTo>
                  <a:lnTo>
                    <a:pt x="651" y="978"/>
                  </a:lnTo>
                  <a:lnTo>
                    <a:pt x="627" y="984"/>
                  </a:lnTo>
                  <a:lnTo>
                    <a:pt x="602" y="990"/>
                  </a:lnTo>
                  <a:lnTo>
                    <a:pt x="578" y="994"/>
                  </a:lnTo>
                  <a:lnTo>
                    <a:pt x="553" y="997"/>
                  </a:lnTo>
                  <a:lnTo>
                    <a:pt x="528" y="1000"/>
                  </a:lnTo>
                  <a:lnTo>
                    <a:pt x="501" y="1000"/>
                  </a:lnTo>
                  <a:lnTo>
                    <a:pt x="501" y="1000"/>
                  </a:lnTo>
                  <a:lnTo>
                    <a:pt x="476" y="1000"/>
                  </a:lnTo>
                  <a:lnTo>
                    <a:pt x="450" y="997"/>
                  </a:lnTo>
                  <a:lnTo>
                    <a:pt x="425" y="994"/>
                  </a:lnTo>
                  <a:lnTo>
                    <a:pt x="400" y="990"/>
                  </a:lnTo>
                  <a:lnTo>
                    <a:pt x="376" y="984"/>
                  </a:lnTo>
                  <a:lnTo>
                    <a:pt x="353" y="978"/>
                  </a:lnTo>
                  <a:lnTo>
                    <a:pt x="329" y="970"/>
                  </a:lnTo>
                  <a:lnTo>
                    <a:pt x="306" y="961"/>
                  </a:lnTo>
                  <a:lnTo>
                    <a:pt x="284" y="950"/>
                  </a:lnTo>
                  <a:lnTo>
                    <a:pt x="262" y="939"/>
                  </a:lnTo>
                  <a:lnTo>
                    <a:pt x="241" y="928"/>
                  </a:lnTo>
                  <a:lnTo>
                    <a:pt x="220" y="915"/>
                  </a:lnTo>
                  <a:lnTo>
                    <a:pt x="202" y="900"/>
                  </a:lnTo>
                  <a:lnTo>
                    <a:pt x="182" y="886"/>
                  </a:lnTo>
                  <a:lnTo>
                    <a:pt x="164" y="870"/>
                  </a:lnTo>
                  <a:lnTo>
                    <a:pt x="147" y="853"/>
                  </a:lnTo>
                  <a:lnTo>
                    <a:pt x="130" y="837"/>
                  </a:lnTo>
                  <a:lnTo>
                    <a:pt x="115" y="818"/>
                  </a:lnTo>
                  <a:lnTo>
                    <a:pt x="99" y="799"/>
                  </a:lnTo>
                  <a:lnTo>
                    <a:pt x="85" y="779"/>
                  </a:lnTo>
                  <a:lnTo>
                    <a:pt x="72" y="759"/>
                  </a:lnTo>
                  <a:lnTo>
                    <a:pt x="61" y="738"/>
                  </a:lnTo>
                  <a:lnTo>
                    <a:pt x="49" y="716"/>
                  </a:lnTo>
                  <a:lnTo>
                    <a:pt x="39" y="694"/>
                  </a:lnTo>
                  <a:lnTo>
                    <a:pt x="30" y="672"/>
                  </a:lnTo>
                  <a:lnTo>
                    <a:pt x="22" y="649"/>
                  </a:lnTo>
                  <a:lnTo>
                    <a:pt x="16" y="625"/>
                  </a:lnTo>
                  <a:lnTo>
                    <a:pt x="10" y="601"/>
                  </a:lnTo>
                  <a:lnTo>
                    <a:pt x="6" y="576"/>
                  </a:lnTo>
                  <a:lnTo>
                    <a:pt x="3" y="551"/>
                  </a:lnTo>
                  <a:lnTo>
                    <a:pt x="0" y="526"/>
                  </a:lnTo>
                  <a:lnTo>
                    <a:pt x="0" y="500"/>
                  </a:lnTo>
                  <a:lnTo>
                    <a:pt x="0" y="500"/>
                  </a:lnTo>
                  <a:lnTo>
                    <a:pt x="0" y="474"/>
                  </a:lnTo>
                  <a:lnTo>
                    <a:pt x="3" y="449"/>
                  </a:lnTo>
                  <a:lnTo>
                    <a:pt x="6" y="424"/>
                  </a:lnTo>
                  <a:lnTo>
                    <a:pt x="10" y="399"/>
                  </a:lnTo>
                  <a:lnTo>
                    <a:pt x="16" y="375"/>
                  </a:lnTo>
                  <a:lnTo>
                    <a:pt x="22" y="352"/>
                  </a:lnTo>
                  <a:lnTo>
                    <a:pt x="30" y="329"/>
                  </a:lnTo>
                  <a:lnTo>
                    <a:pt x="39" y="305"/>
                  </a:lnTo>
                  <a:lnTo>
                    <a:pt x="49" y="283"/>
                  </a:lnTo>
                  <a:lnTo>
                    <a:pt x="61" y="262"/>
                  </a:lnTo>
                  <a:lnTo>
                    <a:pt x="72" y="241"/>
                  </a:lnTo>
                  <a:lnTo>
                    <a:pt x="85" y="221"/>
                  </a:lnTo>
                  <a:lnTo>
                    <a:pt x="99" y="201"/>
                  </a:lnTo>
                  <a:lnTo>
                    <a:pt x="115" y="182"/>
                  </a:lnTo>
                  <a:lnTo>
                    <a:pt x="130" y="164"/>
                  </a:lnTo>
                  <a:lnTo>
                    <a:pt x="147" y="147"/>
                  </a:lnTo>
                  <a:lnTo>
                    <a:pt x="164" y="130"/>
                  </a:lnTo>
                  <a:lnTo>
                    <a:pt x="182" y="115"/>
                  </a:lnTo>
                  <a:lnTo>
                    <a:pt x="202" y="99"/>
                  </a:lnTo>
                  <a:lnTo>
                    <a:pt x="220" y="86"/>
                  </a:lnTo>
                  <a:lnTo>
                    <a:pt x="241" y="73"/>
                  </a:lnTo>
                  <a:lnTo>
                    <a:pt x="262" y="61"/>
                  </a:lnTo>
                  <a:lnTo>
                    <a:pt x="284" y="50"/>
                  </a:lnTo>
                  <a:lnTo>
                    <a:pt x="306" y="40"/>
                  </a:lnTo>
                  <a:lnTo>
                    <a:pt x="329" y="31"/>
                  </a:lnTo>
                  <a:lnTo>
                    <a:pt x="353" y="23"/>
                  </a:lnTo>
                  <a:lnTo>
                    <a:pt x="376" y="17"/>
                  </a:lnTo>
                  <a:lnTo>
                    <a:pt x="400" y="10"/>
                  </a:lnTo>
                  <a:lnTo>
                    <a:pt x="425" y="6"/>
                  </a:lnTo>
                  <a:lnTo>
                    <a:pt x="450" y="3"/>
                  </a:lnTo>
                  <a:lnTo>
                    <a:pt x="476" y="1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528" y="1"/>
                  </a:lnTo>
                  <a:lnTo>
                    <a:pt x="553" y="3"/>
                  </a:lnTo>
                  <a:lnTo>
                    <a:pt x="578" y="6"/>
                  </a:lnTo>
                  <a:lnTo>
                    <a:pt x="602" y="10"/>
                  </a:lnTo>
                  <a:lnTo>
                    <a:pt x="627" y="17"/>
                  </a:lnTo>
                  <a:lnTo>
                    <a:pt x="651" y="23"/>
                  </a:lnTo>
                  <a:lnTo>
                    <a:pt x="674" y="31"/>
                  </a:lnTo>
                  <a:lnTo>
                    <a:pt x="697" y="40"/>
                  </a:lnTo>
                  <a:lnTo>
                    <a:pt x="719" y="50"/>
                  </a:lnTo>
                  <a:lnTo>
                    <a:pt x="740" y="61"/>
                  </a:lnTo>
                  <a:lnTo>
                    <a:pt x="762" y="73"/>
                  </a:lnTo>
                  <a:lnTo>
                    <a:pt x="782" y="86"/>
                  </a:lnTo>
                  <a:lnTo>
                    <a:pt x="802" y="99"/>
                  </a:lnTo>
                  <a:lnTo>
                    <a:pt x="820" y="115"/>
                  </a:lnTo>
                  <a:lnTo>
                    <a:pt x="839" y="130"/>
                  </a:lnTo>
                  <a:lnTo>
                    <a:pt x="856" y="147"/>
                  </a:lnTo>
                  <a:lnTo>
                    <a:pt x="873" y="164"/>
                  </a:lnTo>
                  <a:lnTo>
                    <a:pt x="889" y="182"/>
                  </a:lnTo>
                  <a:lnTo>
                    <a:pt x="903" y="201"/>
                  </a:lnTo>
                  <a:lnTo>
                    <a:pt x="917" y="221"/>
                  </a:lnTo>
                  <a:lnTo>
                    <a:pt x="930" y="241"/>
                  </a:lnTo>
                  <a:lnTo>
                    <a:pt x="942" y="262"/>
                  </a:lnTo>
                  <a:lnTo>
                    <a:pt x="953" y="283"/>
                  </a:lnTo>
                  <a:lnTo>
                    <a:pt x="963" y="305"/>
                  </a:lnTo>
                  <a:lnTo>
                    <a:pt x="972" y="329"/>
                  </a:lnTo>
                  <a:lnTo>
                    <a:pt x="980" y="352"/>
                  </a:lnTo>
                  <a:lnTo>
                    <a:pt x="988" y="375"/>
                  </a:lnTo>
                  <a:lnTo>
                    <a:pt x="993" y="399"/>
                  </a:lnTo>
                  <a:lnTo>
                    <a:pt x="997" y="424"/>
                  </a:lnTo>
                  <a:lnTo>
                    <a:pt x="1001" y="449"/>
                  </a:lnTo>
                  <a:lnTo>
                    <a:pt x="1002" y="474"/>
                  </a:lnTo>
                  <a:lnTo>
                    <a:pt x="1003" y="500"/>
                  </a:lnTo>
                  <a:lnTo>
                    <a:pt x="1003" y="500"/>
                  </a:lnTo>
                  <a:close/>
                  <a:moveTo>
                    <a:pt x="511" y="111"/>
                  </a:moveTo>
                  <a:lnTo>
                    <a:pt x="511" y="111"/>
                  </a:lnTo>
                  <a:lnTo>
                    <a:pt x="491" y="111"/>
                  </a:lnTo>
                  <a:lnTo>
                    <a:pt x="471" y="114"/>
                  </a:lnTo>
                  <a:lnTo>
                    <a:pt x="452" y="116"/>
                  </a:lnTo>
                  <a:lnTo>
                    <a:pt x="433" y="119"/>
                  </a:lnTo>
                  <a:lnTo>
                    <a:pt x="413" y="124"/>
                  </a:lnTo>
                  <a:lnTo>
                    <a:pt x="395" y="129"/>
                  </a:lnTo>
                  <a:lnTo>
                    <a:pt x="377" y="135"/>
                  </a:lnTo>
                  <a:lnTo>
                    <a:pt x="359" y="142"/>
                  </a:lnTo>
                  <a:lnTo>
                    <a:pt x="342" y="150"/>
                  </a:lnTo>
                  <a:lnTo>
                    <a:pt x="325" y="159"/>
                  </a:lnTo>
                  <a:lnTo>
                    <a:pt x="309" y="168"/>
                  </a:lnTo>
                  <a:lnTo>
                    <a:pt x="293" y="178"/>
                  </a:lnTo>
                  <a:lnTo>
                    <a:pt x="278" y="189"/>
                  </a:lnTo>
                  <a:lnTo>
                    <a:pt x="263" y="200"/>
                  </a:lnTo>
                  <a:lnTo>
                    <a:pt x="249" y="213"/>
                  </a:lnTo>
                  <a:lnTo>
                    <a:pt x="235" y="225"/>
                  </a:lnTo>
                  <a:lnTo>
                    <a:pt x="223" y="239"/>
                  </a:lnTo>
                  <a:lnTo>
                    <a:pt x="209" y="252"/>
                  </a:lnTo>
                  <a:lnTo>
                    <a:pt x="198" y="268"/>
                  </a:lnTo>
                  <a:lnTo>
                    <a:pt x="187" y="282"/>
                  </a:lnTo>
                  <a:lnTo>
                    <a:pt x="178" y="299"/>
                  </a:lnTo>
                  <a:lnTo>
                    <a:pt x="168" y="315"/>
                  </a:lnTo>
                  <a:lnTo>
                    <a:pt x="159" y="332"/>
                  </a:lnTo>
                  <a:lnTo>
                    <a:pt x="151" y="348"/>
                  </a:lnTo>
                  <a:lnTo>
                    <a:pt x="145" y="366"/>
                  </a:lnTo>
                  <a:lnTo>
                    <a:pt x="138" y="385"/>
                  </a:lnTo>
                  <a:lnTo>
                    <a:pt x="134" y="403"/>
                  </a:lnTo>
                  <a:lnTo>
                    <a:pt x="129" y="422"/>
                  </a:lnTo>
                  <a:lnTo>
                    <a:pt x="126" y="441"/>
                  </a:lnTo>
                  <a:lnTo>
                    <a:pt x="123" y="461"/>
                  </a:lnTo>
                  <a:lnTo>
                    <a:pt x="121" y="481"/>
                  </a:lnTo>
                  <a:lnTo>
                    <a:pt x="121" y="500"/>
                  </a:lnTo>
                  <a:lnTo>
                    <a:pt x="121" y="500"/>
                  </a:lnTo>
                  <a:lnTo>
                    <a:pt x="121" y="520"/>
                  </a:lnTo>
                  <a:lnTo>
                    <a:pt x="123" y="540"/>
                  </a:lnTo>
                  <a:lnTo>
                    <a:pt x="126" y="559"/>
                  </a:lnTo>
                  <a:lnTo>
                    <a:pt x="129" y="579"/>
                  </a:lnTo>
                  <a:lnTo>
                    <a:pt x="134" y="597"/>
                  </a:lnTo>
                  <a:lnTo>
                    <a:pt x="138" y="616"/>
                  </a:lnTo>
                  <a:lnTo>
                    <a:pt x="145" y="634"/>
                  </a:lnTo>
                  <a:lnTo>
                    <a:pt x="151" y="651"/>
                  </a:lnTo>
                  <a:lnTo>
                    <a:pt x="159" y="669"/>
                  </a:lnTo>
                  <a:lnTo>
                    <a:pt x="168" y="686"/>
                  </a:lnTo>
                  <a:lnTo>
                    <a:pt x="178" y="702"/>
                  </a:lnTo>
                  <a:lnTo>
                    <a:pt x="187" y="718"/>
                  </a:lnTo>
                  <a:lnTo>
                    <a:pt x="198" y="733"/>
                  </a:lnTo>
                  <a:lnTo>
                    <a:pt x="209" y="747"/>
                  </a:lnTo>
                  <a:lnTo>
                    <a:pt x="223" y="762"/>
                  </a:lnTo>
                  <a:lnTo>
                    <a:pt x="235" y="775"/>
                  </a:lnTo>
                  <a:lnTo>
                    <a:pt x="249" y="788"/>
                  </a:lnTo>
                  <a:lnTo>
                    <a:pt x="263" y="800"/>
                  </a:lnTo>
                  <a:lnTo>
                    <a:pt x="278" y="811"/>
                  </a:lnTo>
                  <a:lnTo>
                    <a:pt x="293" y="822"/>
                  </a:lnTo>
                  <a:lnTo>
                    <a:pt x="309" y="832"/>
                  </a:lnTo>
                  <a:lnTo>
                    <a:pt x="325" y="842"/>
                  </a:lnTo>
                  <a:lnTo>
                    <a:pt x="342" y="851"/>
                  </a:lnTo>
                  <a:lnTo>
                    <a:pt x="359" y="859"/>
                  </a:lnTo>
                  <a:lnTo>
                    <a:pt x="377" y="865"/>
                  </a:lnTo>
                  <a:lnTo>
                    <a:pt x="395" y="872"/>
                  </a:lnTo>
                  <a:lnTo>
                    <a:pt x="413" y="876"/>
                  </a:lnTo>
                  <a:lnTo>
                    <a:pt x="433" y="881"/>
                  </a:lnTo>
                  <a:lnTo>
                    <a:pt x="452" y="884"/>
                  </a:lnTo>
                  <a:lnTo>
                    <a:pt x="471" y="887"/>
                  </a:lnTo>
                  <a:lnTo>
                    <a:pt x="491" y="888"/>
                  </a:lnTo>
                  <a:lnTo>
                    <a:pt x="511" y="888"/>
                  </a:lnTo>
                  <a:lnTo>
                    <a:pt x="511" y="888"/>
                  </a:lnTo>
                  <a:lnTo>
                    <a:pt x="531" y="888"/>
                  </a:lnTo>
                  <a:lnTo>
                    <a:pt x="551" y="887"/>
                  </a:lnTo>
                  <a:lnTo>
                    <a:pt x="570" y="884"/>
                  </a:lnTo>
                  <a:lnTo>
                    <a:pt x="589" y="881"/>
                  </a:lnTo>
                  <a:lnTo>
                    <a:pt x="609" y="876"/>
                  </a:lnTo>
                  <a:lnTo>
                    <a:pt x="627" y="872"/>
                  </a:lnTo>
                  <a:lnTo>
                    <a:pt x="645" y="865"/>
                  </a:lnTo>
                  <a:lnTo>
                    <a:pt x="663" y="859"/>
                  </a:lnTo>
                  <a:lnTo>
                    <a:pt x="681" y="851"/>
                  </a:lnTo>
                  <a:lnTo>
                    <a:pt x="697" y="842"/>
                  </a:lnTo>
                  <a:lnTo>
                    <a:pt x="714" y="832"/>
                  </a:lnTo>
                  <a:lnTo>
                    <a:pt x="729" y="822"/>
                  </a:lnTo>
                  <a:lnTo>
                    <a:pt x="744" y="811"/>
                  </a:lnTo>
                  <a:lnTo>
                    <a:pt x="760" y="800"/>
                  </a:lnTo>
                  <a:lnTo>
                    <a:pt x="773" y="788"/>
                  </a:lnTo>
                  <a:lnTo>
                    <a:pt x="787" y="775"/>
                  </a:lnTo>
                  <a:lnTo>
                    <a:pt x="799" y="762"/>
                  </a:lnTo>
                  <a:lnTo>
                    <a:pt x="813" y="747"/>
                  </a:lnTo>
                  <a:lnTo>
                    <a:pt x="824" y="733"/>
                  </a:lnTo>
                  <a:lnTo>
                    <a:pt x="835" y="718"/>
                  </a:lnTo>
                  <a:lnTo>
                    <a:pt x="845" y="702"/>
                  </a:lnTo>
                  <a:lnTo>
                    <a:pt x="854" y="686"/>
                  </a:lnTo>
                  <a:lnTo>
                    <a:pt x="863" y="669"/>
                  </a:lnTo>
                  <a:lnTo>
                    <a:pt x="871" y="651"/>
                  </a:lnTo>
                  <a:lnTo>
                    <a:pt x="878" y="634"/>
                  </a:lnTo>
                  <a:lnTo>
                    <a:pt x="884" y="616"/>
                  </a:lnTo>
                  <a:lnTo>
                    <a:pt x="889" y="597"/>
                  </a:lnTo>
                  <a:lnTo>
                    <a:pt x="893" y="579"/>
                  </a:lnTo>
                  <a:lnTo>
                    <a:pt x="896" y="559"/>
                  </a:lnTo>
                  <a:lnTo>
                    <a:pt x="900" y="540"/>
                  </a:lnTo>
                  <a:lnTo>
                    <a:pt x="901" y="520"/>
                  </a:lnTo>
                  <a:lnTo>
                    <a:pt x="902" y="500"/>
                  </a:lnTo>
                  <a:lnTo>
                    <a:pt x="902" y="500"/>
                  </a:lnTo>
                  <a:lnTo>
                    <a:pt x="901" y="481"/>
                  </a:lnTo>
                  <a:lnTo>
                    <a:pt x="900" y="461"/>
                  </a:lnTo>
                  <a:lnTo>
                    <a:pt x="896" y="441"/>
                  </a:lnTo>
                  <a:lnTo>
                    <a:pt x="893" y="422"/>
                  </a:lnTo>
                  <a:lnTo>
                    <a:pt x="889" y="403"/>
                  </a:lnTo>
                  <a:lnTo>
                    <a:pt x="884" y="385"/>
                  </a:lnTo>
                  <a:lnTo>
                    <a:pt x="878" y="366"/>
                  </a:lnTo>
                  <a:lnTo>
                    <a:pt x="871" y="348"/>
                  </a:lnTo>
                  <a:lnTo>
                    <a:pt x="863" y="332"/>
                  </a:lnTo>
                  <a:lnTo>
                    <a:pt x="854" y="315"/>
                  </a:lnTo>
                  <a:lnTo>
                    <a:pt x="845" y="299"/>
                  </a:lnTo>
                  <a:lnTo>
                    <a:pt x="835" y="282"/>
                  </a:lnTo>
                  <a:lnTo>
                    <a:pt x="824" y="268"/>
                  </a:lnTo>
                  <a:lnTo>
                    <a:pt x="813" y="252"/>
                  </a:lnTo>
                  <a:lnTo>
                    <a:pt x="799" y="239"/>
                  </a:lnTo>
                  <a:lnTo>
                    <a:pt x="787" y="225"/>
                  </a:lnTo>
                  <a:lnTo>
                    <a:pt x="773" y="213"/>
                  </a:lnTo>
                  <a:lnTo>
                    <a:pt x="760" y="200"/>
                  </a:lnTo>
                  <a:lnTo>
                    <a:pt x="744" y="189"/>
                  </a:lnTo>
                  <a:lnTo>
                    <a:pt x="729" y="178"/>
                  </a:lnTo>
                  <a:lnTo>
                    <a:pt x="714" y="168"/>
                  </a:lnTo>
                  <a:lnTo>
                    <a:pt x="697" y="159"/>
                  </a:lnTo>
                  <a:lnTo>
                    <a:pt x="681" y="150"/>
                  </a:lnTo>
                  <a:lnTo>
                    <a:pt x="663" y="142"/>
                  </a:lnTo>
                  <a:lnTo>
                    <a:pt x="645" y="135"/>
                  </a:lnTo>
                  <a:lnTo>
                    <a:pt x="627" y="129"/>
                  </a:lnTo>
                  <a:lnTo>
                    <a:pt x="609" y="124"/>
                  </a:lnTo>
                  <a:lnTo>
                    <a:pt x="589" y="119"/>
                  </a:lnTo>
                  <a:lnTo>
                    <a:pt x="570" y="116"/>
                  </a:lnTo>
                  <a:lnTo>
                    <a:pt x="551" y="114"/>
                  </a:lnTo>
                  <a:lnTo>
                    <a:pt x="531" y="111"/>
                  </a:lnTo>
                  <a:lnTo>
                    <a:pt x="511" y="111"/>
                  </a:lnTo>
                  <a:lnTo>
                    <a:pt x="51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Freeform 1072">
              <a:extLst>
                <a:ext uri="{FF2B5EF4-FFF2-40B4-BE49-F238E27FC236}">
                  <a16:creationId xmlns:a16="http://schemas.microsoft.com/office/drawing/2014/main" id="{F7151FCA-47C7-43C1-ABD1-982A85B4A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8643" y="4559159"/>
              <a:ext cx="106224" cy="83799"/>
            </a:xfrm>
            <a:custGeom>
              <a:avLst/>
              <a:gdLst>
                <a:gd name="T0" fmla="*/ 446 w 454"/>
                <a:gd name="T1" fmla="*/ 50 h 358"/>
                <a:gd name="T2" fmla="*/ 403 w 454"/>
                <a:gd name="T3" fmla="*/ 7 h 358"/>
                <a:gd name="T4" fmla="*/ 403 w 454"/>
                <a:gd name="T5" fmla="*/ 7 h 358"/>
                <a:gd name="T6" fmla="*/ 399 w 454"/>
                <a:gd name="T7" fmla="*/ 4 h 358"/>
                <a:gd name="T8" fmla="*/ 393 w 454"/>
                <a:gd name="T9" fmla="*/ 1 h 358"/>
                <a:gd name="T10" fmla="*/ 389 w 454"/>
                <a:gd name="T11" fmla="*/ 0 h 358"/>
                <a:gd name="T12" fmla="*/ 383 w 454"/>
                <a:gd name="T13" fmla="*/ 0 h 358"/>
                <a:gd name="T14" fmla="*/ 379 w 454"/>
                <a:gd name="T15" fmla="*/ 0 h 358"/>
                <a:gd name="T16" fmla="*/ 374 w 454"/>
                <a:gd name="T17" fmla="*/ 1 h 358"/>
                <a:gd name="T18" fmla="*/ 369 w 454"/>
                <a:gd name="T19" fmla="*/ 4 h 358"/>
                <a:gd name="T20" fmla="*/ 365 w 454"/>
                <a:gd name="T21" fmla="*/ 7 h 358"/>
                <a:gd name="T22" fmla="*/ 164 w 454"/>
                <a:gd name="T23" fmla="*/ 207 h 358"/>
                <a:gd name="T24" fmla="*/ 90 w 454"/>
                <a:gd name="T25" fmla="*/ 133 h 358"/>
                <a:gd name="T26" fmla="*/ 90 w 454"/>
                <a:gd name="T27" fmla="*/ 133 h 358"/>
                <a:gd name="T28" fmla="*/ 85 w 454"/>
                <a:gd name="T29" fmla="*/ 130 h 358"/>
                <a:gd name="T30" fmla="*/ 81 w 454"/>
                <a:gd name="T31" fmla="*/ 127 h 358"/>
                <a:gd name="T32" fmla="*/ 75 w 454"/>
                <a:gd name="T33" fmla="*/ 126 h 358"/>
                <a:gd name="T34" fmla="*/ 71 w 454"/>
                <a:gd name="T35" fmla="*/ 125 h 358"/>
                <a:gd name="T36" fmla="*/ 65 w 454"/>
                <a:gd name="T37" fmla="*/ 126 h 358"/>
                <a:gd name="T38" fmla="*/ 60 w 454"/>
                <a:gd name="T39" fmla="*/ 127 h 358"/>
                <a:gd name="T40" fmla="*/ 55 w 454"/>
                <a:gd name="T41" fmla="*/ 130 h 358"/>
                <a:gd name="T42" fmla="*/ 51 w 454"/>
                <a:gd name="T43" fmla="*/ 133 h 358"/>
                <a:gd name="T44" fmla="*/ 8 w 454"/>
                <a:gd name="T45" fmla="*/ 176 h 358"/>
                <a:gd name="T46" fmla="*/ 8 w 454"/>
                <a:gd name="T47" fmla="*/ 176 h 358"/>
                <a:gd name="T48" fmla="*/ 5 w 454"/>
                <a:gd name="T49" fmla="*/ 180 h 358"/>
                <a:gd name="T50" fmla="*/ 3 w 454"/>
                <a:gd name="T51" fmla="*/ 185 h 358"/>
                <a:gd name="T52" fmla="*/ 2 w 454"/>
                <a:gd name="T53" fmla="*/ 190 h 358"/>
                <a:gd name="T54" fmla="*/ 0 w 454"/>
                <a:gd name="T55" fmla="*/ 196 h 358"/>
                <a:gd name="T56" fmla="*/ 2 w 454"/>
                <a:gd name="T57" fmla="*/ 200 h 358"/>
                <a:gd name="T58" fmla="*/ 3 w 454"/>
                <a:gd name="T59" fmla="*/ 206 h 358"/>
                <a:gd name="T60" fmla="*/ 5 w 454"/>
                <a:gd name="T61" fmla="*/ 210 h 358"/>
                <a:gd name="T62" fmla="*/ 8 w 454"/>
                <a:gd name="T63" fmla="*/ 214 h 358"/>
                <a:gd name="T64" fmla="*/ 145 w 454"/>
                <a:gd name="T65" fmla="*/ 350 h 358"/>
                <a:gd name="T66" fmla="*/ 145 w 454"/>
                <a:gd name="T67" fmla="*/ 350 h 358"/>
                <a:gd name="T68" fmla="*/ 149 w 454"/>
                <a:gd name="T69" fmla="*/ 353 h 358"/>
                <a:gd name="T70" fmla="*/ 153 w 454"/>
                <a:gd name="T71" fmla="*/ 355 h 358"/>
                <a:gd name="T72" fmla="*/ 159 w 454"/>
                <a:gd name="T73" fmla="*/ 357 h 358"/>
                <a:gd name="T74" fmla="*/ 164 w 454"/>
                <a:gd name="T75" fmla="*/ 358 h 358"/>
                <a:gd name="T76" fmla="*/ 169 w 454"/>
                <a:gd name="T77" fmla="*/ 357 h 358"/>
                <a:gd name="T78" fmla="*/ 174 w 454"/>
                <a:gd name="T79" fmla="*/ 355 h 358"/>
                <a:gd name="T80" fmla="*/ 179 w 454"/>
                <a:gd name="T81" fmla="*/ 353 h 358"/>
                <a:gd name="T82" fmla="*/ 183 w 454"/>
                <a:gd name="T83" fmla="*/ 350 h 358"/>
                <a:gd name="T84" fmla="*/ 208 w 454"/>
                <a:gd name="T85" fmla="*/ 324 h 358"/>
                <a:gd name="T86" fmla="*/ 226 w 454"/>
                <a:gd name="T87" fmla="*/ 307 h 358"/>
                <a:gd name="T88" fmla="*/ 446 w 454"/>
                <a:gd name="T89" fmla="*/ 88 h 358"/>
                <a:gd name="T90" fmla="*/ 446 w 454"/>
                <a:gd name="T91" fmla="*/ 88 h 358"/>
                <a:gd name="T92" fmla="*/ 449 w 454"/>
                <a:gd name="T93" fmla="*/ 83 h 358"/>
                <a:gd name="T94" fmla="*/ 452 w 454"/>
                <a:gd name="T95" fmla="*/ 79 h 358"/>
                <a:gd name="T96" fmla="*/ 453 w 454"/>
                <a:gd name="T97" fmla="*/ 73 h 358"/>
                <a:gd name="T98" fmla="*/ 454 w 454"/>
                <a:gd name="T99" fmla="*/ 69 h 358"/>
                <a:gd name="T100" fmla="*/ 453 w 454"/>
                <a:gd name="T101" fmla="*/ 63 h 358"/>
                <a:gd name="T102" fmla="*/ 452 w 454"/>
                <a:gd name="T103" fmla="*/ 59 h 358"/>
                <a:gd name="T104" fmla="*/ 449 w 454"/>
                <a:gd name="T105" fmla="*/ 54 h 358"/>
                <a:gd name="T106" fmla="*/ 446 w 454"/>
                <a:gd name="T107" fmla="*/ 50 h 358"/>
                <a:gd name="T108" fmla="*/ 446 w 454"/>
                <a:gd name="T109" fmla="*/ 5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4" h="358">
                  <a:moveTo>
                    <a:pt x="446" y="50"/>
                  </a:moveTo>
                  <a:lnTo>
                    <a:pt x="403" y="7"/>
                  </a:lnTo>
                  <a:lnTo>
                    <a:pt x="403" y="7"/>
                  </a:lnTo>
                  <a:lnTo>
                    <a:pt x="399" y="4"/>
                  </a:lnTo>
                  <a:lnTo>
                    <a:pt x="393" y="1"/>
                  </a:lnTo>
                  <a:lnTo>
                    <a:pt x="389" y="0"/>
                  </a:lnTo>
                  <a:lnTo>
                    <a:pt x="383" y="0"/>
                  </a:lnTo>
                  <a:lnTo>
                    <a:pt x="379" y="0"/>
                  </a:lnTo>
                  <a:lnTo>
                    <a:pt x="374" y="1"/>
                  </a:lnTo>
                  <a:lnTo>
                    <a:pt x="369" y="4"/>
                  </a:lnTo>
                  <a:lnTo>
                    <a:pt x="365" y="7"/>
                  </a:lnTo>
                  <a:lnTo>
                    <a:pt x="164" y="207"/>
                  </a:lnTo>
                  <a:lnTo>
                    <a:pt x="90" y="133"/>
                  </a:lnTo>
                  <a:lnTo>
                    <a:pt x="90" y="133"/>
                  </a:lnTo>
                  <a:lnTo>
                    <a:pt x="85" y="130"/>
                  </a:lnTo>
                  <a:lnTo>
                    <a:pt x="81" y="127"/>
                  </a:lnTo>
                  <a:lnTo>
                    <a:pt x="75" y="126"/>
                  </a:lnTo>
                  <a:lnTo>
                    <a:pt x="71" y="125"/>
                  </a:lnTo>
                  <a:lnTo>
                    <a:pt x="65" y="126"/>
                  </a:lnTo>
                  <a:lnTo>
                    <a:pt x="60" y="127"/>
                  </a:lnTo>
                  <a:lnTo>
                    <a:pt x="55" y="130"/>
                  </a:lnTo>
                  <a:lnTo>
                    <a:pt x="51" y="133"/>
                  </a:lnTo>
                  <a:lnTo>
                    <a:pt x="8" y="176"/>
                  </a:lnTo>
                  <a:lnTo>
                    <a:pt x="8" y="176"/>
                  </a:lnTo>
                  <a:lnTo>
                    <a:pt x="5" y="180"/>
                  </a:lnTo>
                  <a:lnTo>
                    <a:pt x="3" y="185"/>
                  </a:lnTo>
                  <a:lnTo>
                    <a:pt x="2" y="190"/>
                  </a:lnTo>
                  <a:lnTo>
                    <a:pt x="0" y="196"/>
                  </a:lnTo>
                  <a:lnTo>
                    <a:pt x="2" y="200"/>
                  </a:lnTo>
                  <a:lnTo>
                    <a:pt x="3" y="206"/>
                  </a:lnTo>
                  <a:lnTo>
                    <a:pt x="5" y="210"/>
                  </a:lnTo>
                  <a:lnTo>
                    <a:pt x="8" y="214"/>
                  </a:lnTo>
                  <a:lnTo>
                    <a:pt x="145" y="350"/>
                  </a:lnTo>
                  <a:lnTo>
                    <a:pt x="145" y="350"/>
                  </a:lnTo>
                  <a:lnTo>
                    <a:pt x="149" y="353"/>
                  </a:lnTo>
                  <a:lnTo>
                    <a:pt x="153" y="355"/>
                  </a:lnTo>
                  <a:lnTo>
                    <a:pt x="159" y="357"/>
                  </a:lnTo>
                  <a:lnTo>
                    <a:pt x="164" y="358"/>
                  </a:lnTo>
                  <a:lnTo>
                    <a:pt x="169" y="357"/>
                  </a:lnTo>
                  <a:lnTo>
                    <a:pt x="174" y="355"/>
                  </a:lnTo>
                  <a:lnTo>
                    <a:pt x="179" y="353"/>
                  </a:lnTo>
                  <a:lnTo>
                    <a:pt x="183" y="350"/>
                  </a:lnTo>
                  <a:lnTo>
                    <a:pt x="208" y="324"/>
                  </a:lnTo>
                  <a:lnTo>
                    <a:pt x="226" y="307"/>
                  </a:lnTo>
                  <a:lnTo>
                    <a:pt x="446" y="88"/>
                  </a:lnTo>
                  <a:lnTo>
                    <a:pt x="446" y="88"/>
                  </a:lnTo>
                  <a:lnTo>
                    <a:pt x="449" y="83"/>
                  </a:lnTo>
                  <a:lnTo>
                    <a:pt x="452" y="79"/>
                  </a:lnTo>
                  <a:lnTo>
                    <a:pt x="453" y="73"/>
                  </a:lnTo>
                  <a:lnTo>
                    <a:pt x="454" y="69"/>
                  </a:lnTo>
                  <a:lnTo>
                    <a:pt x="453" y="63"/>
                  </a:lnTo>
                  <a:lnTo>
                    <a:pt x="452" y="59"/>
                  </a:lnTo>
                  <a:lnTo>
                    <a:pt x="449" y="54"/>
                  </a:lnTo>
                  <a:lnTo>
                    <a:pt x="446" y="50"/>
                  </a:lnTo>
                  <a:lnTo>
                    <a:pt x="446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7379497-6783-4CC8-B4E8-0447DDBF4AD2}"/>
              </a:ext>
            </a:extLst>
          </p:cNvPr>
          <p:cNvSpPr txBox="1">
            <a:spLocks/>
          </p:cNvSpPr>
          <p:nvPr/>
        </p:nvSpPr>
        <p:spPr>
          <a:xfrm>
            <a:off x="460079" y="5270160"/>
            <a:ext cx="4607494" cy="80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Améliorant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la production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scientifique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 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valorisant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ses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résultats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322C49C-DF87-480B-A524-D9CD8A280869}"/>
              </a:ext>
            </a:extLst>
          </p:cNvPr>
          <p:cNvGrpSpPr/>
          <p:nvPr/>
        </p:nvGrpSpPr>
        <p:grpSpPr>
          <a:xfrm>
            <a:off x="7845009" y="2566012"/>
            <a:ext cx="385267" cy="383350"/>
            <a:chOff x="10687827" y="4481265"/>
            <a:chExt cx="237233" cy="236053"/>
          </a:xfrm>
          <a:solidFill>
            <a:schemeClr val="accent1"/>
          </a:solidFill>
        </p:grpSpPr>
        <p:sp>
          <p:nvSpPr>
            <p:cNvPr id="59" name="Freeform 1071">
              <a:extLst>
                <a:ext uri="{FF2B5EF4-FFF2-40B4-BE49-F238E27FC236}">
                  <a16:creationId xmlns:a16="http://schemas.microsoft.com/office/drawing/2014/main" id="{504076BB-19EA-4F62-8D1E-93C2F9B05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87827" y="4481265"/>
              <a:ext cx="237233" cy="236053"/>
            </a:xfrm>
            <a:custGeom>
              <a:avLst/>
              <a:gdLst>
                <a:gd name="T0" fmla="*/ 997 w 1003"/>
                <a:gd name="T1" fmla="*/ 576 h 1000"/>
                <a:gd name="T2" fmla="*/ 963 w 1003"/>
                <a:gd name="T3" fmla="*/ 694 h 1000"/>
                <a:gd name="T4" fmla="*/ 903 w 1003"/>
                <a:gd name="T5" fmla="*/ 799 h 1000"/>
                <a:gd name="T6" fmla="*/ 820 w 1003"/>
                <a:gd name="T7" fmla="*/ 886 h 1000"/>
                <a:gd name="T8" fmla="*/ 719 w 1003"/>
                <a:gd name="T9" fmla="*/ 950 h 1000"/>
                <a:gd name="T10" fmla="*/ 602 w 1003"/>
                <a:gd name="T11" fmla="*/ 990 h 1000"/>
                <a:gd name="T12" fmla="*/ 501 w 1003"/>
                <a:gd name="T13" fmla="*/ 1000 h 1000"/>
                <a:gd name="T14" fmla="*/ 376 w 1003"/>
                <a:gd name="T15" fmla="*/ 984 h 1000"/>
                <a:gd name="T16" fmla="*/ 262 w 1003"/>
                <a:gd name="T17" fmla="*/ 939 h 1000"/>
                <a:gd name="T18" fmla="*/ 164 w 1003"/>
                <a:gd name="T19" fmla="*/ 870 h 1000"/>
                <a:gd name="T20" fmla="*/ 85 w 1003"/>
                <a:gd name="T21" fmla="*/ 779 h 1000"/>
                <a:gd name="T22" fmla="*/ 30 w 1003"/>
                <a:gd name="T23" fmla="*/ 672 h 1000"/>
                <a:gd name="T24" fmla="*/ 3 w 1003"/>
                <a:gd name="T25" fmla="*/ 551 h 1000"/>
                <a:gd name="T26" fmla="*/ 3 w 1003"/>
                <a:gd name="T27" fmla="*/ 449 h 1000"/>
                <a:gd name="T28" fmla="*/ 30 w 1003"/>
                <a:gd name="T29" fmla="*/ 329 h 1000"/>
                <a:gd name="T30" fmla="*/ 85 w 1003"/>
                <a:gd name="T31" fmla="*/ 221 h 1000"/>
                <a:gd name="T32" fmla="*/ 164 w 1003"/>
                <a:gd name="T33" fmla="*/ 130 h 1000"/>
                <a:gd name="T34" fmla="*/ 262 w 1003"/>
                <a:gd name="T35" fmla="*/ 61 h 1000"/>
                <a:gd name="T36" fmla="*/ 376 w 1003"/>
                <a:gd name="T37" fmla="*/ 17 h 1000"/>
                <a:gd name="T38" fmla="*/ 501 w 1003"/>
                <a:gd name="T39" fmla="*/ 0 h 1000"/>
                <a:gd name="T40" fmla="*/ 602 w 1003"/>
                <a:gd name="T41" fmla="*/ 10 h 1000"/>
                <a:gd name="T42" fmla="*/ 719 w 1003"/>
                <a:gd name="T43" fmla="*/ 50 h 1000"/>
                <a:gd name="T44" fmla="*/ 820 w 1003"/>
                <a:gd name="T45" fmla="*/ 115 h 1000"/>
                <a:gd name="T46" fmla="*/ 903 w 1003"/>
                <a:gd name="T47" fmla="*/ 201 h 1000"/>
                <a:gd name="T48" fmla="*/ 963 w 1003"/>
                <a:gd name="T49" fmla="*/ 305 h 1000"/>
                <a:gd name="T50" fmla="*/ 997 w 1003"/>
                <a:gd name="T51" fmla="*/ 424 h 1000"/>
                <a:gd name="T52" fmla="*/ 511 w 1003"/>
                <a:gd name="T53" fmla="*/ 111 h 1000"/>
                <a:gd name="T54" fmla="*/ 433 w 1003"/>
                <a:gd name="T55" fmla="*/ 119 h 1000"/>
                <a:gd name="T56" fmla="*/ 342 w 1003"/>
                <a:gd name="T57" fmla="*/ 150 h 1000"/>
                <a:gd name="T58" fmla="*/ 263 w 1003"/>
                <a:gd name="T59" fmla="*/ 200 h 1000"/>
                <a:gd name="T60" fmla="*/ 198 w 1003"/>
                <a:gd name="T61" fmla="*/ 268 h 1000"/>
                <a:gd name="T62" fmla="*/ 151 w 1003"/>
                <a:gd name="T63" fmla="*/ 348 h 1000"/>
                <a:gd name="T64" fmla="*/ 126 w 1003"/>
                <a:gd name="T65" fmla="*/ 441 h 1000"/>
                <a:gd name="T66" fmla="*/ 121 w 1003"/>
                <a:gd name="T67" fmla="*/ 520 h 1000"/>
                <a:gd name="T68" fmla="*/ 138 w 1003"/>
                <a:gd name="T69" fmla="*/ 616 h 1000"/>
                <a:gd name="T70" fmla="*/ 178 w 1003"/>
                <a:gd name="T71" fmla="*/ 702 h 1000"/>
                <a:gd name="T72" fmla="*/ 235 w 1003"/>
                <a:gd name="T73" fmla="*/ 775 h 1000"/>
                <a:gd name="T74" fmla="*/ 309 w 1003"/>
                <a:gd name="T75" fmla="*/ 832 h 1000"/>
                <a:gd name="T76" fmla="*/ 395 w 1003"/>
                <a:gd name="T77" fmla="*/ 872 h 1000"/>
                <a:gd name="T78" fmla="*/ 491 w 1003"/>
                <a:gd name="T79" fmla="*/ 888 h 1000"/>
                <a:gd name="T80" fmla="*/ 570 w 1003"/>
                <a:gd name="T81" fmla="*/ 884 h 1000"/>
                <a:gd name="T82" fmla="*/ 663 w 1003"/>
                <a:gd name="T83" fmla="*/ 859 h 1000"/>
                <a:gd name="T84" fmla="*/ 744 w 1003"/>
                <a:gd name="T85" fmla="*/ 811 h 1000"/>
                <a:gd name="T86" fmla="*/ 813 w 1003"/>
                <a:gd name="T87" fmla="*/ 747 h 1000"/>
                <a:gd name="T88" fmla="*/ 863 w 1003"/>
                <a:gd name="T89" fmla="*/ 669 h 1000"/>
                <a:gd name="T90" fmla="*/ 893 w 1003"/>
                <a:gd name="T91" fmla="*/ 579 h 1000"/>
                <a:gd name="T92" fmla="*/ 902 w 1003"/>
                <a:gd name="T93" fmla="*/ 500 h 1000"/>
                <a:gd name="T94" fmla="*/ 889 w 1003"/>
                <a:gd name="T95" fmla="*/ 403 h 1000"/>
                <a:gd name="T96" fmla="*/ 854 w 1003"/>
                <a:gd name="T97" fmla="*/ 315 h 1000"/>
                <a:gd name="T98" fmla="*/ 799 w 1003"/>
                <a:gd name="T99" fmla="*/ 239 h 1000"/>
                <a:gd name="T100" fmla="*/ 729 w 1003"/>
                <a:gd name="T101" fmla="*/ 178 h 1000"/>
                <a:gd name="T102" fmla="*/ 645 w 1003"/>
                <a:gd name="T103" fmla="*/ 135 h 1000"/>
                <a:gd name="T104" fmla="*/ 551 w 1003"/>
                <a:gd name="T105" fmla="*/ 114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03" h="1000">
                  <a:moveTo>
                    <a:pt x="1003" y="500"/>
                  </a:moveTo>
                  <a:lnTo>
                    <a:pt x="1003" y="500"/>
                  </a:lnTo>
                  <a:lnTo>
                    <a:pt x="1002" y="526"/>
                  </a:lnTo>
                  <a:lnTo>
                    <a:pt x="1001" y="551"/>
                  </a:lnTo>
                  <a:lnTo>
                    <a:pt x="997" y="576"/>
                  </a:lnTo>
                  <a:lnTo>
                    <a:pt x="993" y="601"/>
                  </a:lnTo>
                  <a:lnTo>
                    <a:pt x="988" y="625"/>
                  </a:lnTo>
                  <a:lnTo>
                    <a:pt x="980" y="649"/>
                  </a:lnTo>
                  <a:lnTo>
                    <a:pt x="972" y="672"/>
                  </a:lnTo>
                  <a:lnTo>
                    <a:pt x="963" y="694"/>
                  </a:lnTo>
                  <a:lnTo>
                    <a:pt x="953" y="716"/>
                  </a:lnTo>
                  <a:lnTo>
                    <a:pt x="942" y="738"/>
                  </a:lnTo>
                  <a:lnTo>
                    <a:pt x="930" y="759"/>
                  </a:lnTo>
                  <a:lnTo>
                    <a:pt x="917" y="779"/>
                  </a:lnTo>
                  <a:lnTo>
                    <a:pt x="903" y="799"/>
                  </a:lnTo>
                  <a:lnTo>
                    <a:pt x="889" y="818"/>
                  </a:lnTo>
                  <a:lnTo>
                    <a:pt x="873" y="837"/>
                  </a:lnTo>
                  <a:lnTo>
                    <a:pt x="856" y="853"/>
                  </a:lnTo>
                  <a:lnTo>
                    <a:pt x="839" y="870"/>
                  </a:lnTo>
                  <a:lnTo>
                    <a:pt x="820" y="886"/>
                  </a:lnTo>
                  <a:lnTo>
                    <a:pt x="802" y="900"/>
                  </a:lnTo>
                  <a:lnTo>
                    <a:pt x="782" y="915"/>
                  </a:lnTo>
                  <a:lnTo>
                    <a:pt x="762" y="928"/>
                  </a:lnTo>
                  <a:lnTo>
                    <a:pt x="740" y="939"/>
                  </a:lnTo>
                  <a:lnTo>
                    <a:pt x="719" y="950"/>
                  </a:lnTo>
                  <a:lnTo>
                    <a:pt x="697" y="961"/>
                  </a:lnTo>
                  <a:lnTo>
                    <a:pt x="674" y="970"/>
                  </a:lnTo>
                  <a:lnTo>
                    <a:pt x="651" y="978"/>
                  </a:lnTo>
                  <a:lnTo>
                    <a:pt x="627" y="984"/>
                  </a:lnTo>
                  <a:lnTo>
                    <a:pt x="602" y="990"/>
                  </a:lnTo>
                  <a:lnTo>
                    <a:pt x="578" y="994"/>
                  </a:lnTo>
                  <a:lnTo>
                    <a:pt x="553" y="997"/>
                  </a:lnTo>
                  <a:lnTo>
                    <a:pt x="528" y="1000"/>
                  </a:lnTo>
                  <a:lnTo>
                    <a:pt x="501" y="1000"/>
                  </a:lnTo>
                  <a:lnTo>
                    <a:pt x="501" y="1000"/>
                  </a:lnTo>
                  <a:lnTo>
                    <a:pt x="476" y="1000"/>
                  </a:lnTo>
                  <a:lnTo>
                    <a:pt x="450" y="997"/>
                  </a:lnTo>
                  <a:lnTo>
                    <a:pt x="425" y="994"/>
                  </a:lnTo>
                  <a:lnTo>
                    <a:pt x="400" y="990"/>
                  </a:lnTo>
                  <a:lnTo>
                    <a:pt x="376" y="984"/>
                  </a:lnTo>
                  <a:lnTo>
                    <a:pt x="353" y="978"/>
                  </a:lnTo>
                  <a:lnTo>
                    <a:pt x="329" y="970"/>
                  </a:lnTo>
                  <a:lnTo>
                    <a:pt x="306" y="961"/>
                  </a:lnTo>
                  <a:lnTo>
                    <a:pt x="284" y="950"/>
                  </a:lnTo>
                  <a:lnTo>
                    <a:pt x="262" y="939"/>
                  </a:lnTo>
                  <a:lnTo>
                    <a:pt x="241" y="928"/>
                  </a:lnTo>
                  <a:lnTo>
                    <a:pt x="220" y="915"/>
                  </a:lnTo>
                  <a:lnTo>
                    <a:pt x="202" y="900"/>
                  </a:lnTo>
                  <a:lnTo>
                    <a:pt x="182" y="886"/>
                  </a:lnTo>
                  <a:lnTo>
                    <a:pt x="164" y="870"/>
                  </a:lnTo>
                  <a:lnTo>
                    <a:pt x="147" y="853"/>
                  </a:lnTo>
                  <a:lnTo>
                    <a:pt x="130" y="837"/>
                  </a:lnTo>
                  <a:lnTo>
                    <a:pt x="115" y="818"/>
                  </a:lnTo>
                  <a:lnTo>
                    <a:pt x="99" y="799"/>
                  </a:lnTo>
                  <a:lnTo>
                    <a:pt x="85" y="779"/>
                  </a:lnTo>
                  <a:lnTo>
                    <a:pt x="72" y="759"/>
                  </a:lnTo>
                  <a:lnTo>
                    <a:pt x="61" y="738"/>
                  </a:lnTo>
                  <a:lnTo>
                    <a:pt x="49" y="716"/>
                  </a:lnTo>
                  <a:lnTo>
                    <a:pt x="39" y="694"/>
                  </a:lnTo>
                  <a:lnTo>
                    <a:pt x="30" y="672"/>
                  </a:lnTo>
                  <a:lnTo>
                    <a:pt x="22" y="649"/>
                  </a:lnTo>
                  <a:lnTo>
                    <a:pt x="16" y="625"/>
                  </a:lnTo>
                  <a:lnTo>
                    <a:pt x="10" y="601"/>
                  </a:lnTo>
                  <a:lnTo>
                    <a:pt x="6" y="576"/>
                  </a:lnTo>
                  <a:lnTo>
                    <a:pt x="3" y="551"/>
                  </a:lnTo>
                  <a:lnTo>
                    <a:pt x="0" y="526"/>
                  </a:lnTo>
                  <a:lnTo>
                    <a:pt x="0" y="500"/>
                  </a:lnTo>
                  <a:lnTo>
                    <a:pt x="0" y="500"/>
                  </a:lnTo>
                  <a:lnTo>
                    <a:pt x="0" y="474"/>
                  </a:lnTo>
                  <a:lnTo>
                    <a:pt x="3" y="449"/>
                  </a:lnTo>
                  <a:lnTo>
                    <a:pt x="6" y="424"/>
                  </a:lnTo>
                  <a:lnTo>
                    <a:pt x="10" y="399"/>
                  </a:lnTo>
                  <a:lnTo>
                    <a:pt x="16" y="375"/>
                  </a:lnTo>
                  <a:lnTo>
                    <a:pt x="22" y="352"/>
                  </a:lnTo>
                  <a:lnTo>
                    <a:pt x="30" y="329"/>
                  </a:lnTo>
                  <a:lnTo>
                    <a:pt x="39" y="305"/>
                  </a:lnTo>
                  <a:lnTo>
                    <a:pt x="49" y="283"/>
                  </a:lnTo>
                  <a:lnTo>
                    <a:pt x="61" y="262"/>
                  </a:lnTo>
                  <a:lnTo>
                    <a:pt x="72" y="241"/>
                  </a:lnTo>
                  <a:lnTo>
                    <a:pt x="85" y="221"/>
                  </a:lnTo>
                  <a:lnTo>
                    <a:pt x="99" y="201"/>
                  </a:lnTo>
                  <a:lnTo>
                    <a:pt x="115" y="182"/>
                  </a:lnTo>
                  <a:lnTo>
                    <a:pt x="130" y="164"/>
                  </a:lnTo>
                  <a:lnTo>
                    <a:pt x="147" y="147"/>
                  </a:lnTo>
                  <a:lnTo>
                    <a:pt x="164" y="130"/>
                  </a:lnTo>
                  <a:lnTo>
                    <a:pt x="182" y="115"/>
                  </a:lnTo>
                  <a:lnTo>
                    <a:pt x="202" y="99"/>
                  </a:lnTo>
                  <a:lnTo>
                    <a:pt x="220" y="86"/>
                  </a:lnTo>
                  <a:lnTo>
                    <a:pt x="241" y="73"/>
                  </a:lnTo>
                  <a:lnTo>
                    <a:pt x="262" y="61"/>
                  </a:lnTo>
                  <a:lnTo>
                    <a:pt x="284" y="50"/>
                  </a:lnTo>
                  <a:lnTo>
                    <a:pt x="306" y="40"/>
                  </a:lnTo>
                  <a:lnTo>
                    <a:pt x="329" y="31"/>
                  </a:lnTo>
                  <a:lnTo>
                    <a:pt x="353" y="23"/>
                  </a:lnTo>
                  <a:lnTo>
                    <a:pt x="376" y="17"/>
                  </a:lnTo>
                  <a:lnTo>
                    <a:pt x="400" y="10"/>
                  </a:lnTo>
                  <a:lnTo>
                    <a:pt x="425" y="6"/>
                  </a:lnTo>
                  <a:lnTo>
                    <a:pt x="450" y="3"/>
                  </a:lnTo>
                  <a:lnTo>
                    <a:pt x="476" y="1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528" y="1"/>
                  </a:lnTo>
                  <a:lnTo>
                    <a:pt x="553" y="3"/>
                  </a:lnTo>
                  <a:lnTo>
                    <a:pt x="578" y="6"/>
                  </a:lnTo>
                  <a:lnTo>
                    <a:pt x="602" y="10"/>
                  </a:lnTo>
                  <a:lnTo>
                    <a:pt x="627" y="17"/>
                  </a:lnTo>
                  <a:lnTo>
                    <a:pt x="651" y="23"/>
                  </a:lnTo>
                  <a:lnTo>
                    <a:pt x="674" y="31"/>
                  </a:lnTo>
                  <a:lnTo>
                    <a:pt x="697" y="40"/>
                  </a:lnTo>
                  <a:lnTo>
                    <a:pt x="719" y="50"/>
                  </a:lnTo>
                  <a:lnTo>
                    <a:pt x="740" y="61"/>
                  </a:lnTo>
                  <a:lnTo>
                    <a:pt x="762" y="73"/>
                  </a:lnTo>
                  <a:lnTo>
                    <a:pt x="782" y="86"/>
                  </a:lnTo>
                  <a:lnTo>
                    <a:pt x="802" y="99"/>
                  </a:lnTo>
                  <a:lnTo>
                    <a:pt x="820" y="115"/>
                  </a:lnTo>
                  <a:lnTo>
                    <a:pt x="839" y="130"/>
                  </a:lnTo>
                  <a:lnTo>
                    <a:pt x="856" y="147"/>
                  </a:lnTo>
                  <a:lnTo>
                    <a:pt x="873" y="164"/>
                  </a:lnTo>
                  <a:lnTo>
                    <a:pt x="889" y="182"/>
                  </a:lnTo>
                  <a:lnTo>
                    <a:pt x="903" y="201"/>
                  </a:lnTo>
                  <a:lnTo>
                    <a:pt x="917" y="221"/>
                  </a:lnTo>
                  <a:lnTo>
                    <a:pt x="930" y="241"/>
                  </a:lnTo>
                  <a:lnTo>
                    <a:pt x="942" y="262"/>
                  </a:lnTo>
                  <a:lnTo>
                    <a:pt x="953" y="283"/>
                  </a:lnTo>
                  <a:lnTo>
                    <a:pt x="963" y="305"/>
                  </a:lnTo>
                  <a:lnTo>
                    <a:pt x="972" y="329"/>
                  </a:lnTo>
                  <a:lnTo>
                    <a:pt x="980" y="352"/>
                  </a:lnTo>
                  <a:lnTo>
                    <a:pt x="988" y="375"/>
                  </a:lnTo>
                  <a:lnTo>
                    <a:pt x="993" y="399"/>
                  </a:lnTo>
                  <a:lnTo>
                    <a:pt x="997" y="424"/>
                  </a:lnTo>
                  <a:lnTo>
                    <a:pt x="1001" y="449"/>
                  </a:lnTo>
                  <a:lnTo>
                    <a:pt x="1002" y="474"/>
                  </a:lnTo>
                  <a:lnTo>
                    <a:pt x="1003" y="500"/>
                  </a:lnTo>
                  <a:lnTo>
                    <a:pt x="1003" y="500"/>
                  </a:lnTo>
                  <a:close/>
                  <a:moveTo>
                    <a:pt x="511" y="111"/>
                  </a:moveTo>
                  <a:lnTo>
                    <a:pt x="511" y="111"/>
                  </a:lnTo>
                  <a:lnTo>
                    <a:pt x="491" y="111"/>
                  </a:lnTo>
                  <a:lnTo>
                    <a:pt x="471" y="114"/>
                  </a:lnTo>
                  <a:lnTo>
                    <a:pt x="452" y="116"/>
                  </a:lnTo>
                  <a:lnTo>
                    <a:pt x="433" y="119"/>
                  </a:lnTo>
                  <a:lnTo>
                    <a:pt x="413" y="124"/>
                  </a:lnTo>
                  <a:lnTo>
                    <a:pt x="395" y="129"/>
                  </a:lnTo>
                  <a:lnTo>
                    <a:pt x="377" y="135"/>
                  </a:lnTo>
                  <a:lnTo>
                    <a:pt x="359" y="142"/>
                  </a:lnTo>
                  <a:lnTo>
                    <a:pt x="342" y="150"/>
                  </a:lnTo>
                  <a:lnTo>
                    <a:pt x="325" y="159"/>
                  </a:lnTo>
                  <a:lnTo>
                    <a:pt x="309" y="168"/>
                  </a:lnTo>
                  <a:lnTo>
                    <a:pt x="293" y="178"/>
                  </a:lnTo>
                  <a:lnTo>
                    <a:pt x="278" y="189"/>
                  </a:lnTo>
                  <a:lnTo>
                    <a:pt x="263" y="200"/>
                  </a:lnTo>
                  <a:lnTo>
                    <a:pt x="249" y="213"/>
                  </a:lnTo>
                  <a:lnTo>
                    <a:pt x="235" y="225"/>
                  </a:lnTo>
                  <a:lnTo>
                    <a:pt x="223" y="239"/>
                  </a:lnTo>
                  <a:lnTo>
                    <a:pt x="209" y="252"/>
                  </a:lnTo>
                  <a:lnTo>
                    <a:pt x="198" y="268"/>
                  </a:lnTo>
                  <a:lnTo>
                    <a:pt x="187" y="282"/>
                  </a:lnTo>
                  <a:lnTo>
                    <a:pt x="178" y="299"/>
                  </a:lnTo>
                  <a:lnTo>
                    <a:pt x="168" y="315"/>
                  </a:lnTo>
                  <a:lnTo>
                    <a:pt x="159" y="332"/>
                  </a:lnTo>
                  <a:lnTo>
                    <a:pt x="151" y="348"/>
                  </a:lnTo>
                  <a:lnTo>
                    <a:pt x="145" y="366"/>
                  </a:lnTo>
                  <a:lnTo>
                    <a:pt x="138" y="385"/>
                  </a:lnTo>
                  <a:lnTo>
                    <a:pt x="134" y="403"/>
                  </a:lnTo>
                  <a:lnTo>
                    <a:pt x="129" y="422"/>
                  </a:lnTo>
                  <a:lnTo>
                    <a:pt x="126" y="441"/>
                  </a:lnTo>
                  <a:lnTo>
                    <a:pt x="123" y="461"/>
                  </a:lnTo>
                  <a:lnTo>
                    <a:pt x="121" y="481"/>
                  </a:lnTo>
                  <a:lnTo>
                    <a:pt x="121" y="500"/>
                  </a:lnTo>
                  <a:lnTo>
                    <a:pt x="121" y="500"/>
                  </a:lnTo>
                  <a:lnTo>
                    <a:pt x="121" y="520"/>
                  </a:lnTo>
                  <a:lnTo>
                    <a:pt x="123" y="540"/>
                  </a:lnTo>
                  <a:lnTo>
                    <a:pt x="126" y="559"/>
                  </a:lnTo>
                  <a:lnTo>
                    <a:pt x="129" y="579"/>
                  </a:lnTo>
                  <a:lnTo>
                    <a:pt x="134" y="597"/>
                  </a:lnTo>
                  <a:lnTo>
                    <a:pt x="138" y="616"/>
                  </a:lnTo>
                  <a:lnTo>
                    <a:pt x="145" y="634"/>
                  </a:lnTo>
                  <a:lnTo>
                    <a:pt x="151" y="651"/>
                  </a:lnTo>
                  <a:lnTo>
                    <a:pt x="159" y="669"/>
                  </a:lnTo>
                  <a:lnTo>
                    <a:pt x="168" y="686"/>
                  </a:lnTo>
                  <a:lnTo>
                    <a:pt x="178" y="702"/>
                  </a:lnTo>
                  <a:lnTo>
                    <a:pt x="187" y="718"/>
                  </a:lnTo>
                  <a:lnTo>
                    <a:pt x="198" y="733"/>
                  </a:lnTo>
                  <a:lnTo>
                    <a:pt x="209" y="747"/>
                  </a:lnTo>
                  <a:lnTo>
                    <a:pt x="223" y="762"/>
                  </a:lnTo>
                  <a:lnTo>
                    <a:pt x="235" y="775"/>
                  </a:lnTo>
                  <a:lnTo>
                    <a:pt x="249" y="788"/>
                  </a:lnTo>
                  <a:lnTo>
                    <a:pt x="263" y="800"/>
                  </a:lnTo>
                  <a:lnTo>
                    <a:pt x="278" y="811"/>
                  </a:lnTo>
                  <a:lnTo>
                    <a:pt x="293" y="822"/>
                  </a:lnTo>
                  <a:lnTo>
                    <a:pt x="309" y="832"/>
                  </a:lnTo>
                  <a:lnTo>
                    <a:pt x="325" y="842"/>
                  </a:lnTo>
                  <a:lnTo>
                    <a:pt x="342" y="851"/>
                  </a:lnTo>
                  <a:lnTo>
                    <a:pt x="359" y="859"/>
                  </a:lnTo>
                  <a:lnTo>
                    <a:pt x="377" y="865"/>
                  </a:lnTo>
                  <a:lnTo>
                    <a:pt x="395" y="872"/>
                  </a:lnTo>
                  <a:lnTo>
                    <a:pt x="413" y="876"/>
                  </a:lnTo>
                  <a:lnTo>
                    <a:pt x="433" y="881"/>
                  </a:lnTo>
                  <a:lnTo>
                    <a:pt x="452" y="884"/>
                  </a:lnTo>
                  <a:lnTo>
                    <a:pt x="471" y="887"/>
                  </a:lnTo>
                  <a:lnTo>
                    <a:pt x="491" y="888"/>
                  </a:lnTo>
                  <a:lnTo>
                    <a:pt x="511" y="888"/>
                  </a:lnTo>
                  <a:lnTo>
                    <a:pt x="511" y="888"/>
                  </a:lnTo>
                  <a:lnTo>
                    <a:pt x="531" y="888"/>
                  </a:lnTo>
                  <a:lnTo>
                    <a:pt x="551" y="887"/>
                  </a:lnTo>
                  <a:lnTo>
                    <a:pt x="570" y="884"/>
                  </a:lnTo>
                  <a:lnTo>
                    <a:pt x="589" y="881"/>
                  </a:lnTo>
                  <a:lnTo>
                    <a:pt x="609" y="876"/>
                  </a:lnTo>
                  <a:lnTo>
                    <a:pt x="627" y="872"/>
                  </a:lnTo>
                  <a:lnTo>
                    <a:pt x="645" y="865"/>
                  </a:lnTo>
                  <a:lnTo>
                    <a:pt x="663" y="859"/>
                  </a:lnTo>
                  <a:lnTo>
                    <a:pt x="681" y="851"/>
                  </a:lnTo>
                  <a:lnTo>
                    <a:pt x="697" y="842"/>
                  </a:lnTo>
                  <a:lnTo>
                    <a:pt x="714" y="832"/>
                  </a:lnTo>
                  <a:lnTo>
                    <a:pt x="729" y="822"/>
                  </a:lnTo>
                  <a:lnTo>
                    <a:pt x="744" y="811"/>
                  </a:lnTo>
                  <a:lnTo>
                    <a:pt x="760" y="800"/>
                  </a:lnTo>
                  <a:lnTo>
                    <a:pt x="773" y="788"/>
                  </a:lnTo>
                  <a:lnTo>
                    <a:pt x="787" y="775"/>
                  </a:lnTo>
                  <a:lnTo>
                    <a:pt x="799" y="762"/>
                  </a:lnTo>
                  <a:lnTo>
                    <a:pt x="813" y="747"/>
                  </a:lnTo>
                  <a:lnTo>
                    <a:pt x="824" y="733"/>
                  </a:lnTo>
                  <a:lnTo>
                    <a:pt x="835" y="718"/>
                  </a:lnTo>
                  <a:lnTo>
                    <a:pt x="845" y="702"/>
                  </a:lnTo>
                  <a:lnTo>
                    <a:pt x="854" y="686"/>
                  </a:lnTo>
                  <a:lnTo>
                    <a:pt x="863" y="669"/>
                  </a:lnTo>
                  <a:lnTo>
                    <a:pt x="871" y="651"/>
                  </a:lnTo>
                  <a:lnTo>
                    <a:pt x="878" y="634"/>
                  </a:lnTo>
                  <a:lnTo>
                    <a:pt x="884" y="616"/>
                  </a:lnTo>
                  <a:lnTo>
                    <a:pt x="889" y="597"/>
                  </a:lnTo>
                  <a:lnTo>
                    <a:pt x="893" y="579"/>
                  </a:lnTo>
                  <a:lnTo>
                    <a:pt x="896" y="559"/>
                  </a:lnTo>
                  <a:lnTo>
                    <a:pt x="900" y="540"/>
                  </a:lnTo>
                  <a:lnTo>
                    <a:pt x="901" y="520"/>
                  </a:lnTo>
                  <a:lnTo>
                    <a:pt x="902" y="500"/>
                  </a:lnTo>
                  <a:lnTo>
                    <a:pt x="902" y="500"/>
                  </a:lnTo>
                  <a:lnTo>
                    <a:pt x="901" y="481"/>
                  </a:lnTo>
                  <a:lnTo>
                    <a:pt x="900" y="461"/>
                  </a:lnTo>
                  <a:lnTo>
                    <a:pt x="896" y="441"/>
                  </a:lnTo>
                  <a:lnTo>
                    <a:pt x="893" y="422"/>
                  </a:lnTo>
                  <a:lnTo>
                    <a:pt x="889" y="403"/>
                  </a:lnTo>
                  <a:lnTo>
                    <a:pt x="884" y="385"/>
                  </a:lnTo>
                  <a:lnTo>
                    <a:pt x="878" y="366"/>
                  </a:lnTo>
                  <a:lnTo>
                    <a:pt x="871" y="348"/>
                  </a:lnTo>
                  <a:lnTo>
                    <a:pt x="863" y="332"/>
                  </a:lnTo>
                  <a:lnTo>
                    <a:pt x="854" y="315"/>
                  </a:lnTo>
                  <a:lnTo>
                    <a:pt x="845" y="299"/>
                  </a:lnTo>
                  <a:lnTo>
                    <a:pt x="835" y="282"/>
                  </a:lnTo>
                  <a:lnTo>
                    <a:pt x="824" y="268"/>
                  </a:lnTo>
                  <a:lnTo>
                    <a:pt x="813" y="252"/>
                  </a:lnTo>
                  <a:lnTo>
                    <a:pt x="799" y="239"/>
                  </a:lnTo>
                  <a:lnTo>
                    <a:pt x="787" y="225"/>
                  </a:lnTo>
                  <a:lnTo>
                    <a:pt x="773" y="213"/>
                  </a:lnTo>
                  <a:lnTo>
                    <a:pt x="760" y="200"/>
                  </a:lnTo>
                  <a:lnTo>
                    <a:pt x="744" y="189"/>
                  </a:lnTo>
                  <a:lnTo>
                    <a:pt x="729" y="178"/>
                  </a:lnTo>
                  <a:lnTo>
                    <a:pt x="714" y="168"/>
                  </a:lnTo>
                  <a:lnTo>
                    <a:pt x="697" y="159"/>
                  </a:lnTo>
                  <a:lnTo>
                    <a:pt x="681" y="150"/>
                  </a:lnTo>
                  <a:lnTo>
                    <a:pt x="663" y="142"/>
                  </a:lnTo>
                  <a:lnTo>
                    <a:pt x="645" y="135"/>
                  </a:lnTo>
                  <a:lnTo>
                    <a:pt x="627" y="129"/>
                  </a:lnTo>
                  <a:lnTo>
                    <a:pt x="609" y="124"/>
                  </a:lnTo>
                  <a:lnTo>
                    <a:pt x="589" y="119"/>
                  </a:lnTo>
                  <a:lnTo>
                    <a:pt x="570" y="116"/>
                  </a:lnTo>
                  <a:lnTo>
                    <a:pt x="551" y="114"/>
                  </a:lnTo>
                  <a:lnTo>
                    <a:pt x="531" y="111"/>
                  </a:lnTo>
                  <a:lnTo>
                    <a:pt x="511" y="111"/>
                  </a:lnTo>
                  <a:lnTo>
                    <a:pt x="51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0" name="Freeform 1072">
              <a:extLst>
                <a:ext uri="{FF2B5EF4-FFF2-40B4-BE49-F238E27FC236}">
                  <a16:creationId xmlns:a16="http://schemas.microsoft.com/office/drawing/2014/main" id="{D8A5AC3D-E9ED-4078-9BF5-3E710BDDD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8643" y="4559159"/>
              <a:ext cx="106224" cy="83799"/>
            </a:xfrm>
            <a:custGeom>
              <a:avLst/>
              <a:gdLst>
                <a:gd name="T0" fmla="*/ 446 w 454"/>
                <a:gd name="T1" fmla="*/ 50 h 358"/>
                <a:gd name="T2" fmla="*/ 403 w 454"/>
                <a:gd name="T3" fmla="*/ 7 h 358"/>
                <a:gd name="T4" fmla="*/ 403 w 454"/>
                <a:gd name="T5" fmla="*/ 7 h 358"/>
                <a:gd name="T6" fmla="*/ 399 w 454"/>
                <a:gd name="T7" fmla="*/ 4 h 358"/>
                <a:gd name="T8" fmla="*/ 393 w 454"/>
                <a:gd name="T9" fmla="*/ 1 h 358"/>
                <a:gd name="T10" fmla="*/ 389 w 454"/>
                <a:gd name="T11" fmla="*/ 0 h 358"/>
                <a:gd name="T12" fmla="*/ 383 w 454"/>
                <a:gd name="T13" fmla="*/ 0 h 358"/>
                <a:gd name="T14" fmla="*/ 379 w 454"/>
                <a:gd name="T15" fmla="*/ 0 h 358"/>
                <a:gd name="T16" fmla="*/ 374 w 454"/>
                <a:gd name="T17" fmla="*/ 1 h 358"/>
                <a:gd name="T18" fmla="*/ 369 w 454"/>
                <a:gd name="T19" fmla="*/ 4 h 358"/>
                <a:gd name="T20" fmla="*/ 365 w 454"/>
                <a:gd name="T21" fmla="*/ 7 h 358"/>
                <a:gd name="T22" fmla="*/ 164 w 454"/>
                <a:gd name="T23" fmla="*/ 207 h 358"/>
                <a:gd name="T24" fmla="*/ 90 w 454"/>
                <a:gd name="T25" fmla="*/ 133 h 358"/>
                <a:gd name="T26" fmla="*/ 90 w 454"/>
                <a:gd name="T27" fmla="*/ 133 h 358"/>
                <a:gd name="T28" fmla="*/ 85 w 454"/>
                <a:gd name="T29" fmla="*/ 130 h 358"/>
                <a:gd name="T30" fmla="*/ 81 w 454"/>
                <a:gd name="T31" fmla="*/ 127 h 358"/>
                <a:gd name="T32" fmla="*/ 75 w 454"/>
                <a:gd name="T33" fmla="*/ 126 h 358"/>
                <a:gd name="T34" fmla="*/ 71 w 454"/>
                <a:gd name="T35" fmla="*/ 125 h 358"/>
                <a:gd name="T36" fmla="*/ 65 w 454"/>
                <a:gd name="T37" fmla="*/ 126 h 358"/>
                <a:gd name="T38" fmla="*/ 60 w 454"/>
                <a:gd name="T39" fmla="*/ 127 h 358"/>
                <a:gd name="T40" fmla="*/ 55 w 454"/>
                <a:gd name="T41" fmla="*/ 130 h 358"/>
                <a:gd name="T42" fmla="*/ 51 w 454"/>
                <a:gd name="T43" fmla="*/ 133 h 358"/>
                <a:gd name="T44" fmla="*/ 8 w 454"/>
                <a:gd name="T45" fmla="*/ 176 h 358"/>
                <a:gd name="T46" fmla="*/ 8 w 454"/>
                <a:gd name="T47" fmla="*/ 176 h 358"/>
                <a:gd name="T48" fmla="*/ 5 w 454"/>
                <a:gd name="T49" fmla="*/ 180 h 358"/>
                <a:gd name="T50" fmla="*/ 3 w 454"/>
                <a:gd name="T51" fmla="*/ 185 h 358"/>
                <a:gd name="T52" fmla="*/ 2 w 454"/>
                <a:gd name="T53" fmla="*/ 190 h 358"/>
                <a:gd name="T54" fmla="*/ 0 w 454"/>
                <a:gd name="T55" fmla="*/ 196 h 358"/>
                <a:gd name="T56" fmla="*/ 2 w 454"/>
                <a:gd name="T57" fmla="*/ 200 h 358"/>
                <a:gd name="T58" fmla="*/ 3 w 454"/>
                <a:gd name="T59" fmla="*/ 206 h 358"/>
                <a:gd name="T60" fmla="*/ 5 w 454"/>
                <a:gd name="T61" fmla="*/ 210 h 358"/>
                <a:gd name="T62" fmla="*/ 8 w 454"/>
                <a:gd name="T63" fmla="*/ 214 h 358"/>
                <a:gd name="T64" fmla="*/ 145 w 454"/>
                <a:gd name="T65" fmla="*/ 350 h 358"/>
                <a:gd name="T66" fmla="*/ 145 w 454"/>
                <a:gd name="T67" fmla="*/ 350 h 358"/>
                <a:gd name="T68" fmla="*/ 149 w 454"/>
                <a:gd name="T69" fmla="*/ 353 h 358"/>
                <a:gd name="T70" fmla="*/ 153 w 454"/>
                <a:gd name="T71" fmla="*/ 355 h 358"/>
                <a:gd name="T72" fmla="*/ 159 w 454"/>
                <a:gd name="T73" fmla="*/ 357 h 358"/>
                <a:gd name="T74" fmla="*/ 164 w 454"/>
                <a:gd name="T75" fmla="*/ 358 h 358"/>
                <a:gd name="T76" fmla="*/ 169 w 454"/>
                <a:gd name="T77" fmla="*/ 357 h 358"/>
                <a:gd name="T78" fmla="*/ 174 w 454"/>
                <a:gd name="T79" fmla="*/ 355 h 358"/>
                <a:gd name="T80" fmla="*/ 179 w 454"/>
                <a:gd name="T81" fmla="*/ 353 h 358"/>
                <a:gd name="T82" fmla="*/ 183 w 454"/>
                <a:gd name="T83" fmla="*/ 350 h 358"/>
                <a:gd name="T84" fmla="*/ 208 w 454"/>
                <a:gd name="T85" fmla="*/ 324 h 358"/>
                <a:gd name="T86" fmla="*/ 226 w 454"/>
                <a:gd name="T87" fmla="*/ 307 h 358"/>
                <a:gd name="T88" fmla="*/ 446 w 454"/>
                <a:gd name="T89" fmla="*/ 88 h 358"/>
                <a:gd name="T90" fmla="*/ 446 w 454"/>
                <a:gd name="T91" fmla="*/ 88 h 358"/>
                <a:gd name="T92" fmla="*/ 449 w 454"/>
                <a:gd name="T93" fmla="*/ 83 h 358"/>
                <a:gd name="T94" fmla="*/ 452 w 454"/>
                <a:gd name="T95" fmla="*/ 79 h 358"/>
                <a:gd name="T96" fmla="*/ 453 w 454"/>
                <a:gd name="T97" fmla="*/ 73 h 358"/>
                <a:gd name="T98" fmla="*/ 454 w 454"/>
                <a:gd name="T99" fmla="*/ 69 h 358"/>
                <a:gd name="T100" fmla="*/ 453 w 454"/>
                <a:gd name="T101" fmla="*/ 63 h 358"/>
                <a:gd name="T102" fmla="*/ 452 w 454"/>
                <a:gd name="T103" fmla="*/ 59 h 358"/>
                <a:gd name="T104" fmla="*/ 449 w 454"/>
                <a:gd name="T105" fmla="*/ 54 h 358"/>
                <a:gd name="T106" fmla="*/ 446 w 454"/>
                <a:gd name="T107" fmla="*/ 50 h 358"/>
                <a:gd name="T108" fmla="*/ 446 w 454"/>
                <a:gd name="T109" fmla="*/ 5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4" h="358">
                  <a:moveTo>
                    <a:pt x="446" y="50"/>
                  </a:moveTo>
                  <a:lnTo>
                    <a:pt x="403" y="7"/>
                  </a:lnTo>
                  <a:lnTo>
                    <a:pt x="403" y="7"/>
                  </a:lnTo>
                  <a:lnTo>
                    <a:pt x="399" y="4"/>
                  </a:lnTo>
                  <a:lnTo>
                    <a:pt x="393" y="1"/>
                  </a:lnTo>
                  <a:lnTo>
                    <a:pt x="389" y="0"/>
                  </a:lnTo>
                  <a:lnTo>
                    <a:pt x="383" y="0"/>
                  </a:lnTo>
                  <a:lnTo>
                    <a:pt x="379" y="0"/>
                  </a:lnTo>
                  <a:lnTo>
                    <a:pt x="374" y="1"/>
                  </a:lnTo>
                  <a:lnTo>
                    <a:pt x="369" y="4"/>
                  </a:lnTo>
                  <a:lnTo>
                    <a:pt x="365" y="7"/>
                  </a:lnTo>
                  <a:lnTo>
                    <a:pt x="164" y="207"/>
                  </a:lnTo>
                  <a:lnTo>
                    <a:pt x="90" y="133"/>
                  </a:lnTo>
                  <a:lnTo>
                    <a:pt x="90" y="133"/>
                  </a:lnTo>
                  <a:lnTo>
                    <a:pt x="85" y="130"/>
                  </a:lnTo>
                  <a:lnTo>
                    <a:pt x="81" y="127"/>
                  </a:lnTo>
                  <a:lnTo>
                    <a:pt x="75" y="126"/>
                  </a:lnTo>
                  <a:lnTo>
                    <a:pt x="71" y="125"/>
                  </a:lnTo>
                  <a:lnTo>
                    <a:pt x="65" y="126"/>
                  </a:lnTo>
                  <a:lnTo>
                    <a:pt x="60" y="127"/>
                  </a:lnTo>
                  <a:lnTo>
                    <a:pt x="55" y="130"/>
                  </a:lnTo>
                  <a:lnTo>
                    <a:pt x="51" y="133"/>
                  </a:lnTo>
                  <a:lnTo>
                    <a:pt x="8" y="176"/>
                  </a:lnTo>
                  <a:lnTo>
                    <a:pt x="8" y="176"/>
                  </a:lnTo>
                  <a:lnTo>
                    <a:pt x="5" y="180"/>
                  </a:lnTo>
                  <a:lnTo>
                    <a:pt x="3" y="185"/>
                  </a:lnTo>
                  <a:lnTo>
                    <a:pt x="2" y="190"/>
                  </a:lnTo>
                  <a:lnTo>
                    <a:pt x="0" y="196"/>
                  </a:lnTo>
                  <a:lnTo>
                    <a:pt x="2" y="200"/>
                  </a:lnTo>
                  <a:lnTo>
                    <a:pt x="3" y="206"/>
                  </a:lnTo>
                  <a:lnTo>
                    <a:pt x="5" y="210"/>
                  </a:lnTo>
                  <a:lnTo>
                    <a:pt x="8" y="214"/>
                  </a:lnTo>
                  <a:lnTo>
                    <a:pt x="145" y="350"/>
                  </a:lnTo>
                  <a:lnTo>
                    <a:pt x="145" y="350"/>
                  </a:lnTo>
                  <a:lnTo>
                    <a:pt x="149" y="353"/>
                  </a:lnTo>
                  <a:lnTo>
                    <a:pt x="153" y="355"/>
                  </a:lnTo>
                  <a:lnTo>
                    <a:pt x="159" y="357"/>
                  </a:lnTo>
                  <a:lnTo>
                    <a:pt x="164" y="358"/>
                  </a:lnTo>
                  <a:lnTo>
                    <a:pt x="169" y="357"/>
                  </a:lnTo>
                  <a:lnTo>
                    <a:pt x="174" y="355"/>
                  </a:lnTo>
                  <a:lnTo>
                    <a:pt x="179" y="353"/>
                  </a:lnTo>
                  <a:lnTo>
                    <a:pt x="183" y="350"/>
                  </a:lnTo>
                  <a:lnTo>
                    <a:pt x="208" y="324"/>
                  </a:lnTo>
                  <a:lnTo>
                    <a:pt x="226" y="307"/>
                  </a:lnTo>
                  <a:lnTo>
                    <a:pt x="446" y="88"/>
                  </a:lnTo>
                  <a:lnTo>
                    <a:pt x="446" y="88"/>
                  </a:lnTo>
                  <a:lnTo>
                    <a:pt x="449" y="83"/>
                  </a:lnTo>
                  <a:lnTo>
                    <a:pt x="452" y="79"/>
                  </a:lnTo>
                  <a:lnTo>
                    <a:pt x="453" y="73"/>
                  </a:lnTo>
                  <a:lnTo>
                    <a:pt x="454" y="69"/>
                  </a:lnTo>
                  <a:lnTo>
                    <a:pt x="453" y="63"/>
                  </a:lnTo>
                  <a:lnTo>
                    <a:pt x="452" y="59"/>
                  </a:lnTo>
                  <a:lnTo>
                    <a:pt x="449" y="54"/>
                  </a:lnTo>
                  <a:lnTo>
                    <a:pt x="446" y="50"/>
                  </a:lnTo>
                  <a:lnTo>
                    <a:pt x="446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749B7A42-AFE1-4D87-BA49-F28DB3ECA23B}"/>
              </a:ext>
            </a:extLst>
          </p:cNvPr>
          <p:cNvSpPr txBox="1">
            <a:spLocks/>
          </p:cNvSpPr>
          <p:nvPr/>
        </p:nvSpPr>
        <p:spPr>
          <a:xfrm>
            <a:off x="8247527" y="2444216"/>
            <a:ext cx="36600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fr-F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Favorisant la culture de l'innovation </a:t>
            </a:r>
          </a:p>
          <a:p>
            <a:r>
              <a:rPr lang="fr-F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de l'entrepreneuriat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07A257B-718A-4AD1-9D22-6C43C21159A5}"/>
              </a:ext>
            </a:extLst>
          </p:cNvPr>
          <p:cNvGrpSpPr/>
          <p:nvPr/>
        </p:nvGrpSpPr>
        <p:grpSpPr>
          <a:xfrm>
            <a:off x="8443949" y="3991476"/>
            <a:ext cx="385267" cy="383350"/>
            <a:chOff x="10687827" y="4481265"/>
            <a:chExt cx="237233" cy="236053"/>
          </a:xfrm>
          <a:solidFill>
            <a:schemeClr val="accent1"/>
          </a:solidFill>
        </p:grpSpPr>
        <p:sp>
          <p:nvSpPr>
            <p:cNvPr id="64" name="Freeform 1071">
              <a:extLst>
                <a:ext uri="{FF2B5EF4-FFF2-40B4-BE49-F238E27FC236}">
                  <a16:creationId xmlns:a16="http://schemas.microsoft.com/office/drawing/2014/main" id="{69B0E8DB-EDBF-4567-AB14-F50DEB2E3F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87827" y="4481265"/>
              <a:ext cx="237233" cy="236053"/>
            </a:xfrm>
            <a:custGeom>
              <a:avLst/>
              <a:gdLst>
                <a:gd name="T0" fmla="*/ 997 w 1003"/>
                <a:gd name="T1" fmla="*/ 576 h 1000"/>
                <a:gd name="T2" fmla="*/ 963 w 1003"/>
                <a:gd name="T3" fmla="*/ 694 h 1000"/>
                <a:gd name="T4" fmla="*/ 903 w 1003"/>
                <a:gd name="T5" fmla="*/ 799 h 1000"/>
                <a:gd name="T6" fmla="*/ 820 w 1003"/>
                <a:gd name="T7" fmla="*/ 886 h 1000"/>
                <a:gd name="T8" fmla="*/ 719 w 1003"/>
                <a:gd name="T9" fmla="*/ 950 h 1000"/>
                <a:gd name="T10" fmla="*/ 602 w 1003"/>
                <a:gd name="T11" fmla="*/ 990 h 1000"/>
                <a:gd name="T12" fmla="*/ 501 w 1003"/>
                <a:gd name="T13" fmla="*/ 1000 h 1000"/>
                <a:gd name="T14" fmla="*/ 376 w 1003"/>
                <a:gd name="T15" fmla="*/ 984 h 1000"/>
                <a:gd name="T16" fmla="*/ 262 w 1003"/>
                <a:gd name="T17" fmla="*/ 939 h 1000"/>
                <a:gd name="T18" fmla="*/ 164 w 1003"/>
                <a:gd name="T19" fmla="*/ 870 h 1000"/>
                <a:gd name="T20" fmla="*/ 85 w 1003"/>
                <a:gd name="T21" fmla="*/ 779 h 1000"/>
                <a:gd name="T22" fmla="*/ 30 w 1003"/>
                <a:gd name="T23" fmla="*/ 672 h 1000"/>
                <a:gd name="T24" fmla="*/ 3 w 1003"/>
                <a:gd name="T25" fmla="*/ 551 h 1000"/>
                <a:gd name="T26" fmla="*/ 3 w 1003"/>
                <a:gd name="T27" fmla="*/ 449 h 1000"/>
                <a:gd name="T28" fmla="*/ 30 w 1003"/>
                <a:gd name="T29" fmla="*/ 329 h 1000"/>
                <a:gd name="T30" fmla="*/ 85 w 1003"/>
                <a:gd name="T31" fmla="*/ 221 h 1000"/>
                <a:gd name="T32" fmla="*/ 164 w 1003"/>
                <a:gd name="T33" fmla="*/ 130 h 1000"/>
                <a:gd name="T34" fmla="*/ 262 w 1003"/>
                <a:gd name="T35" fmla="*/ 61 h 1000"/>
                <a:gd name="T36" fmla="*/ 376 w 1003"/>
                <a:gd name="T37" fmla="*/ 17 h 1000"/>
                <a:gd name="T38" fmla="*/ 501 w 1003"/>
                <a:gd name="T39" fmla="*/ 0 h 1000"/>
                <a:gd name="T40" fmla="*/ 602 w 1003"/>
                <a:gd name="T41" fmla="*/ 10 h 1000"/>
                <a:gd name="T42" fmla="*/ 719 w 1003"/>
                <a:gd name="T43" fmla="*/ 50 h 1000"/>
                <a:gd name="T44" fmla="*/ 820 w 1003"/>
                <a:gd name="T45" fmla="*/ 115 h 1000"/>
                <a:gd name="T46" fmla="*/ 903 w 1003"/>
                <a:gd name="T47" fmla="*/ 201 h 1000"/>
                <a:gd name="T48" fmla="*/ 963 w 1003"/>
                <a:gd name="T49" fmla="*/ 305 h 1000"/>
                <a:gd name="T50" fmla="*/ 997 w 1003"/>
                <a:gd name="T51" fmla="*/ 424 h 1000"/>
                <a:gd name="T52" fmla="*/ 511 w 1003"/>
                <a:gd name="T53" fmla="*/ 111 h 1000"/>
                <a:gd name="T54" fmla="*/ 433 w 1003"/>
                <a:gd name="T55" fmla="*/ 119 h 1000"/>
                <a:gd name="T56" fmla="*/ 342 w 1003"/>
                <a:gd name="T57" fmla="*/ 150 h 1000"/>
                <a:gd name="T58" fmla="*/ 263 w 1003"/>
                <a:gd name="T59" fmla="*/ 200 h 1000"/>
                <a:gd name="T60" fmla="*/ 198 w 1003"/>
                <a:gd name="T61" fmla="*/ 268 h 1000"/>
                <a:gd name="T62" fmla="*/ 151 w 1003"/>
                <a:gd name="T63" fmla="*/ 348 h 1000"/>
                <a:gd name="T64" fmla="*/ 126 w 1003"/>
                <a:gd name="T65" fmla="*/ 441 h 1000"/>
                <a:gd name="T66" fmla="*/ 121 w 1003"/>
                <a:gd name="T67" fmla="*/ 520 h 1000"/>
                <a:gd name="T68" fmla="*/ 138 w 1003"/>
                <a:gd name="T69" fmla="*/ 616 h 1000"/>
                <a:gd name="T70" fmla="*/ 178 w 1003"/>
                <a:gd name="T71" fmla="*/ 702 h 1000"/>
                <a:gd name="T72" fmla="*/ 235 w 1003"/>
                <a:gd name="T73" fmla="*/ 775 h 1000"/>
                <a:gd name="T74" fmla="*/ 309 w 1003"/>
                <a:gd name="T75" fmla="*/ 832 h 1000"/>
                <a:gd name="T76" fmla="*/ 395 w 1003"/>
                <a:gd name="T77" fmla="*/ 872 h 1000"/>
                <a:gd name="T78" fmla="*/ 491 w 1003"/>
                <a:gd name="T79" fmla="*/ 888 h 1000"/>
                <a:gd name="T80" fmla="*/ 570 w 1003"/>
                <a:gd name="T81" fmla="*/ 884 h 1000"/>
                <a:gd name="T82" fmla="*/ 663 w 1003"/>
                <a:gd name="T83" fmla="*/ 859 h 1000"/>
                <a:gd name="T84" fmla="*/ 744 w 1003"/>
                <a:gd name="T85" fmla="*/ 811 h 1000"/>
                <a:gd name="T86" fmla="*/ 813 w 1003"/>
                <a:gd name="T87" fmla="*/ 747 h 1000"/>
                <a:gd name="T88" fmla="*/ 863 w 1003"/>
                <a:gd name="T89" fmla="*/ 669 h 1000"/>
                <a:gd name="T90" fmla="*/ 893 w 1003"/>
                <a:gd name="T91" fmla="*/ 579 h 1000"/>
                <a:gd name="T92" fmla="*/ 902 w 1003"/>
                <a:gd name="T93" fmla="*/ 500 h 1000"/>
                <a:gd name="T94" fmla="*/ 889 w 1003"/>
                <a:gd name="T95" fmla="*/ 403 h 1000"/>
                <a:gd name="T96" fmla="*/ 854 w 1003"/>
                <a:gd name="T97" fmla="*/ 315 h 1000"/>
                <a:gd name="T98" fmla="*/ 799 w 1003"/>
                <a:gd name="T99" fmla="*/ 239 h 1000"/>
                <a:gd name="T100" fmla="*/ 729 w 1003"/>
                <a:gd name="T101" fmla="*/ 178 h 1000"/>
                <a:gd name="T102" fmla="*/ 645 w 1003"/>
                <a:gd name="T103" fmla="*/ 135 h 1000"/>
                <a:gd name="T104" fmla="*/ 551 w 1003"/>
                <a:gd name="T105" fmla="*/ 114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03" h="1000">
                  <a:moveTo>
                    <a:pt x="1003" y="500"/>
                  </a:moveTo>
                  <a:lnTo>
                    <a:pt x="1003" y="500"/>
                  </a:lnTo>
                  <a:lnTo>
                    <a:pt x="1002" y="526"/>
                  </a:lnTo>
                  <a:lnTo>
                    <a:pt x="1001" y="551"/>
                  </a:lnTo>
                  <a:lnTo>
                    <a:pt x="997" y="576"/>
                  </a:lnTo>
                  <a:lnTo>
                    <a:pt x="993" y="601"/>
                  </a:lnTo>
                  <a:lnTo>
                    <a:pt x="988" y="625"/>
                  </a:lnTo>
                  <a:lnTo>
                    <a:pt x="980" y="649"/>
                  </a:lnTo>
                  <a:lnTo>
                    <a:pt x="972" y="672"/>
                  </a:lnTo>
                  <a:lnTo>
                    <a:pt x="963" y="694"/>
                  </a:lnTo>
                  <a:lnTo>
                    <a:pt x="953" y="716"/>
                  </a:lnTo>
                  <a:lnTo>
                    <a:pt x="942" y="738"/>
                  </a:lnTo>
                  <a:lnTo>
                    <a:pt x="930" y="759"/>
                  </a:lnTo>
                  <a:lnTo>
                    <a:pt x="917" y="779"/>
                  </a:lnTo>
                  <a:lnTo>
                    <a:pt x="903" y="799"/>
                  </a:lnTo>
                  <a:lnTo>
                    <a:pt x="889" y="818"/>
                  </a:lnTo>
                  <a:lnTo>
                    <a:pt x="873" y="837"/>
                  </a:lnTo>
                  <a:lnTo>
                    <a:pt x="856" y="853"/>
                  </a:lnTo>
                  <a:lnTo>
                    <a:pt x="839" y="870"/>
                  </a:lnTo>
                  <a:lnTo>
                    <a:pt x="820" y="886"/>
                  </a:lnTo>
                  <a:lnTo>
                    <a:pt x="802" y="900"/>
                  </a:lnTo>
                  <a:lnTo>
                    <a:pt x="782" y="915"/>
                  </a:lnTo>
                  <a:lnTo>
                    <a:pt x="762" y="928"/>
                  </a:lnTo>
                  <a:lnTo>
                    <a:pt x="740" y="939"/>
                  </a:lnTo>
                  <a:lnTo>
                    <a:pt x="719" y="950"/>
                  </a:lnTo>
                  <a:lnTo>
                    <a:pt x="697" y="961"/>
                  </a:lnTo>
                  <a:lnTo>
                    <a:pt x="674" y="970"/>
                  </a:lnTo>
                  <a:lnTo>
                    <a:pt x="651" y="978"/>
                  </a:lnTo>
                  <a:lnTo>
                    <a:pt x="627" y="984"/>
                  </a:lnTo>
                  <a:lnTo>
                    <a:pt x="602" y="990"/>
                  </a:lnTo>
                  <a:lnTo>
                    <a:pt x="578" y="994"/>
                  </a:lnTo>
                  <a:lnTo>
                    <a:pt x="553" y="997"/>
                  </a:lnTo>
                  <a:lnTo>
                    <a:pt x="528" y="1000"/>
                  </a:lnTo>
                  <a:lnTo>
                    <a:pt x="501" y="1000"/>
                  </a:lnTo>
                  <a:lnTo>
                    <a:pt x="501" y="1000"/>
                  </a:lnTo>
                  <a:lnTo>
                    <a:pt x="476" y="1000"/>
                  </a:lnTo>
                  <a:lnTo>
                    <a:pt x="450" y="997"/>
                  </a:lnTo>
                  <a:lnTo>
                    <a:pt x="425" y="994"/>
                  </a:lnTo>
                  <a:lnTo>
                    <a:pt x="400" y="990"/>
                  </a:lnTo>
                  <a:lnTo>
                    <a:pt x="376" y="984"/>
                  </a:lnTo>
                  <a:lnTo>
                    <a:pt x="353" y="978"/>
                  </a:lnTo>
                  <a:lnTo>
                    <a:pt x="329" y="970"/>
                  </a:lnTo>
                  <a:lnTo>
                    <a:pt x="306" y="961"/>
                  </a:lnTo>
                  <a:lnTo>
                    <a:pt x="284" y="950"/>
                  </a:lnTo>
                  <a:lnTo>
                    <a:pt x="262" y="939"/>
                  </a:lnTo>
                  <a:lnTo>
                    <a:pt x="241" y="928"/>
                  </a:lnTo>
                  <a:lnTo>
                    <a:pt x="220" y="915"/>
                  </a:lnTo>
                  <a:lnTo>
                    <a:pt x="202" y="900"/>
                  </a:lnTo>
                  <a:lnTo>
                    <a:pt x="182" y="886"/>
                  </a:lnTo>
                  <a:lnTo>
                    <a:pt x="164" y="870"/>
                  </a:lnTo>
                  <a:lnTo>
                    <a:pt x="147" y="853"/>
                  </a:lnTo>
                  <a:lnTo>
                    <a:pt x="130" y="837"/>
                  </a:lnTo>
                  <a:lnTo>
                    <a:pt x="115" y="818"/>
                  </a:lnTo>
                  <a:lnTo>
                    <a:pt x="99" y="799"/>
                  </a:lnTo>
                  <a:lnTo>
                    <a:pt x="85" y="779"/>
                  </a:lnTo>
                  <a:lnTo>
                    <a:pt x="72" y="759"/>
                  </a:lnTo>
                  <a:lnTo>
                    <a:pt x="61" y="738"/>
                  </a:lnTo>
                  <a:lnTo>
                    <a:pt x="49" y="716"/>
                  </a:lnTo>
                  <a:lnTo>
                    <a:pt x="39" y="694"/>
                  </a:lnTo>
                  <a:lnTo>
                    <a:pt x="30" y="672"/>
                  </a:lnTo>
                  <a:lnTo>
                    <a:pt x="22" y="649"/>
                  </a:lnTo>
                  <a:lnTo>
                    <a:pt x="16" y="625"/>
                  </a:lnTo>
                  <a:lnTo>
                    <a:pt x="10" y="601"/>
                  </a:lnTo>
                  <a:lnTo>
                    <a:pt x="6" y="576"/>
                  </a:lnTo>
                  <a:lnTo>
                    <a:pt x="3" y="551"/>
                  </a:lnTo>
                  <a:lnTo>
                    <a:pt x="0" y="526"/>
                  </a:lnTo>
                  <a:lnTo>
                    <a:pt x="0" y="500"/>
                  </a:lnTo>
                  <a:lnTo>
                    <a:pt x="0" y="500"/>
                  </a:lnTo>
                  <a:lnTo>
                    <a:pt x="0" y="474"/>
                  </a:lnTo>
                  <a:lnTo>
                    <a:pt x="3" y="449"/>
                  </a:lnTo>
                  <a:lnTo>
                    <a:pt x="6" y="424"/>
                  </a:lnTo>
                  <a:lnTo>
                    <a:pt x="10" y="399"/>
                  </a:lnTo>
                  <a:lnTo>
                    <a:pt x="16" y="375"/>
                  </a:lnTo>
                  <a:lnTo>
                    <a:pt x="22" y="352"/>
                  </a:lnTo>
                  <a:lnTo>
                    <a:pt x="30" y="329"/>
                  </a:lnTo>
                  <a:lnTo>
                    <a:pt x="39" y="305"/>
                  </a:lnTo>
                  <a:lnTo>
                    <a:pt x="49" y="283"/>
                  </a:lnTo>
                  <a:lnTo>
                    <a:pt x="61" y="262"/>
                  </a:lnTo>
                  <a:lnTo>
                    <a:pt x="72" y="241"/>
                  </a:lnTo>
                  <a:lnTo>
                    <a:pt x="85" y="221"/>
                  </a:lnTo>
                  <a:lnTo>
                    <a:pt x="99" y="201"/>
                  </a:lnTo>
                  <a:lnTo>
                    <a:pt x="115" y="182"/>
                  </a:lnTo>
                  <a:lnTo>
                    <a:pt x="130" y="164"/>
                  </a:lnTo>
                  <a:lnTo>
                    <a:pt x="147" y="147"/>
                  </a:lnTo>
                  <a:lnTo>
                    <a:pt x="164" y="130"/>
                  </a:lnTo>
                  <a:lnTo>
                    <a:pt x="182" y="115"/>
                  </a:lnTo>
                  <a:lnTo>
                    <a:pt x="202" y="99"/>
                  </a:lnTo>
                  <a:lnTo>
                    <a:pt x="220" y="86"/>
                  </a:lnTo>
                  <a:lnTo>
                    <a:pt x="241" y="73"/>
                  </a:lnTo>
                  <a:lnTo>
                    <a:pt x="262" y="61"/>
                  </a:lnTo>
                  <a:lnTo>
                    <a:pt x="284" y="50"/>
                  </a:lnTo>
                  <a:lnTo>
                    <a:pt x="306" y="40"/>
                  </a:lnTo>
                  <a:lnTo>
                    <a:pt x="329" y="31"/>
                  </a:lnTo>
                  <a:lnTo>
                    <a:pt x="353" y="23"/>
                  </a:lnTo>
                  <a:lnTo>
                    <a:pt x="376" y="17"/>
                  </a:lnTo>
                  <a:lnTo>
                    <a:pt x="400" y="10"/>
                  </a:lnTo>
                  <a:lnTo>
                    <a:pt x="425" y="6"/>
                  </a:lnTo>
                  <a:lnTo>
                    <a:pt x="450" y="3"/>
                  </a:lnTo>
                  <a:lnTo>
                    <a:pt x="476" y="1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528" y="1"/>
                  </a:lnTo>
                  <a:lnTo>
                    <a:pt x="553" y="3"/>
                  </a:lnTo>
                  <a:lnTo>
                    <a:pt x="578" y="6"/>
                  </a:lnTo>
                  <a:lnTo>
                    <a:pt x="602" y="10"/>
                  </a:lnTo>
                  <a:lnTo>
                    <a:pt x="627" y="17"/>
                  </a:lnTo>
                  <a:lnTo>
                    <a:pt x="651" y="23"/>
                  </a:lnTo>
                  <a:lnTo>
                    <a:pt x="674" y="31"/>
                  </a:lnTo>
                  <a:lnTo>
                    <a:pt x="697" y="40"/>
                  </a:lnTo>
                  <a:lnTo>
                    <a:pt x="719" y="50"/>
                  </a:lnTo>
                  <a:lnTo>
                    <a:pt x="740" y="61"/>
                  </a:lnTo>
                  <a:lnTo>
                    <a:pt x="762" y="73"/>
                  </a:lnTo>
                  <a:lnTo>
                    <a:pt x="782" y="86"/>
                  </a:lnTo>
                  <a:lnTo>
                    <a:pt x="802" y="99"/>
                  </a:lnTo>
                  <a:lnTo>
                    <a:pt x="820" y="115"/>
                  </a:lnTo>
                  <a:lnTo>
                    <a:pt x="839" y="130"/>
                  </a:lnTo>
                  <a:lnTo>
                    <a:pt x="856" y="147"/>
                  </a:lnTo>
                  <a:lnTo>
                    <a:pt x="873" y="164"/>
                  </a:lnTo>
                  <a:lnTo>
                    <a:pt x="889" y="182"/>
                  </a:lnTo>
                  <a:lnTo>
                    <a:pt x="903" y="201"/>
                  </a:lnTo>
                  <a:lnTo>
                    <a:pt x="917" y="221"/>
                  </a:lnTo>
                  <a:lnTo>
                    <a:pt x="930" y="241"/>
                  </a:lnTo>
                  <a:lnTo>
                    <a:pt x="942" y="262"/>
                  </a:lnTo>
                  <a:lnTo>
                    <a:pt x="953" y="283"/>
                  </a:lnTo>
                  <a:lnTo>
                    <a:pt x="963" y="305"/>
                  </a:lnTo>
                  <a:lnTo>
                    <a:pt x="972" y="329"/>
                  </a:lnTo>
                  <a:lnTo>
                    <a:pt x="980" y="352"/>
                  </a:lnTo>
                  <a:lnTo>
                    <a:pt x="988" y="375"/>
                  </a:lnTo>
                  <a:lnTo>
                    <a:pt x="993" y="399"/>
                  </a:lnTo>
                  <a:lnTo>
                    <a:pt x="997" y="424"/>
                  </a:lnTo>
                  <a:lnTo>
                    <a:pt x="1001" y="449"/>
                  </a:lnTo>
                  <a:lnTo>
                    <a:pt x="1002" y="474"/>
                  </a:lnTo>
                  <a:lnTo>
                    <a:pt x="1003" y="500"/>
                  </a:lnTo>
                  <a:lnTo>
                    <a:pt x="1003" y="500"/>
                  </a:lnTo>
                  <a:close/>
                  <a:moveTo>
                    <a:pt x="511" y="111"/>
                  </a:moveTo>
                  <a:lnTo>
                    <a:pt x="511" y="111"/>
                  </a:lnTo>
                  <a:lnTo>
                    <a:pt x="491" y="111"/>
                  </a:lnTo>
                  <a:lnTo>
                    <a:pt x="471" y="114"/>
                  </a:lnTo>
                  <a:lnTo>
                    <a:pt x="452" y="116"/>
                  </a:lnTo>
                  <a:lnTo>
                    <a:pt x="433" y="119"/>
                  </a:lnTo>
                  <a:lnTo>
                    <a:pt x="413" y="124"/>
                  </a:lnTo>
                  <a:lnTo>
                    <a:pt x="395" y="129"/>
                  </a:lnTo>
                  <a:lnTo>
                    <a:pt x="377" y="135"/>
                  </a:lnTo>
                  <a:lnTo>
                    <a:pt x="359" y="142"/>
                  </a:lnTo>
                  <a:lnTo>
                    <a:pt x="342" y="150"/>
                  </a:lnTo>
                  <a:lnTo>
                    <a:pt x="325" y="159"/>
                  </a:lnTo>
                  <a:lnTo>
                    <a:pt x="309" y="168"/>
                  </a:lnTo>
                  <a:lnTo>
                    <a:pt x="293" y="178"/>
                  </a:lnTo>
                  <a:lnTo>
                    <a:pt x="278" y="189"/>
                  </a:lnTo>
                  <a:lnTo>
                    <a:pt x="263" y="200"/>
                  </a:lnTo>
                  <a:lnTo>
                    <a:pt x="249" y="213"/>
                  </a:lnTo>
                  <a:lnTo>
                    <a:pt x="235" y="225"/>
                  </a:lnTo>
                  <a:lnTo>
                    <a:pt x="223" y="239"/>
                  </a:lnTo>
                  <a:lnTo>
                    <a:pt x="209" y="252"/>
                  </a:lnTo>
                  <a:lnTo>
                    <a:pt x="198" y="268"/>
                  </a:lnTo>
                  <a:lnTo>
                    <a:pt x="187" y="282"/>
                  </a:lnTo>
                  <a:lnTo>
                    <a:pt x="178" y="299"/>
                  </a:lnTo>
                  <a:lnTo>
                    <a:pt x="168" y="315"/>
                  </a:lnTo>
                  <a:lnTo>
                    <a:pt x="159" y="332"/>
                  </a:lnTo>
                  <a:lnTo>
                    <a:pt x="151" y="348"/>
                  </a:lnTo>
                  <a:lnTo>
                    <a:pt x="145" y="366"/>
                  </a:lnTo>
                  <a:lnTo>
                    <a:pt x="138" y="385"/>
                  </a:lnTo>
                  <a:lnTo>
                    <a:pt x="134" y="403"/>
                  </a:lnTo>
                  <a:lnTo>
                    <a:pt x="129" y="422"/>
                  </a:lnTo>
                  <a:lnTo>
                    <a:pt x="126" y="441"/>
                  </a:lnTo>
                  <a:lnTo>
                    <a:pt x="123" y="461"/>
                  </a:lnTo>
                  <a:lnTo>
                    <a:pt x="121" y="481"/>
                  </a:lnTo>
                  <a:lnTo>
                    <a:pt x="121" y="500"/>
                  </a:lnTo>
                  <a:lnTo>
                    <a:pt x="121" y="500"/>
                  </a:lnTo>
                  <a:lnTo>
                    <a:pt x="121" y="520"/>
                  </a:lnTo>
                  <a:lnTo>
                    <a:pt x="123" y="540"/>
                  </a:lnTo>
                  <a:lnTo>
                    <a:pt x="126" y="559"/>
                  </a:lnTo>
                  <a:lnTo>
                    <a:pt x="129" y="579"/>
                  </a:lnTo>
                  <a:lnTo>
                    <a:pt x="134" y="597"/>
                  </a:lnTo>
                  <a:lnTo>
                    <a:pt x="138" y="616"/>
                  </a:lnTo>
                  <a:lnTo>
                    <a:pt x="145" y="634"/>
                  </a:lnTo>
                  <a:lnTo>
                    <a:pt x="151" y="651"/>
                  </a:lnTo>
                  <a:lnTo>
                    <a:pt x="159" y="669"/>
                  </a:lnTo>
                  <a:lnTo>
                    <a:pt x="168" y="686"/>
                  </a:lnTo>
                  <a:lnTo>
                    <a:pt x="178" y="702"/>
                  </a:lnTo>
                  <a:lnTo>
                    <a:pt x="187" y="718"/>
                  </a:lnTo>
                  <a:lnTo>
                    <a:pt x="198" y="733"/>
                  </a:lnTo>
                  <a:lnTo>
                    <a:pt x="209" y="747"/>
                  </a:lnTo>
                  <a:lnTo>
                    <a:pt x="223" y="762"/>
                  </a:lnTo>
                  <a:lnTo>
                    <a:pt x="235" y="775"/>
                  </a:lnTo>
                  <a:lnTo>
                    <a:pt x="249" y="788"/>
                  </a:lnTo>
                  <a:lnTo>
                    <a:pt x="263" y="800"/>
                  </a:lnTo>
                  <a:lnTo>
                    <a:pt x="278" y="811"/>
                  </a:lnTo>
                  <a:lnTo>
                    <a:pt x="293" y="822"/>
                  </a:lnTo>
                  <a:lnTo>
                    <a:pt x="309" y="832"/>
                  </a:lnTo>
                  <a:lnTo>
                    <a:pt x="325" y="842"/>
                  </a:lnTo>
                  <a:lnTo>
                    <a:pt x="342" y="851"/>
                  </a:lnTo>
                  <a:lnTo>
                    <a:pt x="359" y="859"/>
                  </a:lnTo>
                  <a:lnTo>
                    <a:pt x="377" y="865"/>
                  </a:lnTo>
                  <a:lnTo>
                    <a:pt x="395" y="872"/>
                  </a:lnTo>
                  <a:lnTo>
                    <a:pt x="413" y="876"/>
                  </a:lnTo>
                  <a:lnTo>
                    <a:pt x="433" y="881"/>
                  </a:lnTo>
                  <a:lnTo>
                    <a:pt x="452" y="884"/>
                  </a:lnTo>
                  <a:lnTo>
                    <a:pt x="471" y="887"/>
                  </a:lnTo>
                  <a:lnTo>
                    <a:pt x="491" y="888"/>
                  </a:lnTo>
                  <a:lnTo>
                    <a:pt x="511" y="888"/>
                  </a:lnTo>
                  <a:lnTo>
                    <a:pt x="511" y="888"/>
                  </a:lnTo>
                  <a:lnTo>
                    <a:pt x="531" y="888"/>
                  </a:lnTo>
                  <a:lnTo>
                    <a:pt x="551" y="887"/>
                  </a:lnTo>
                  <a:lnTo>
                    <a:pt x="570" y="884"/>
                  </a:lnTo>
                  <a:lnTo>
                    <a:pt x="589" y="881"/>
                  </a:lnTo>
                  <a:lnTo>
                    <a:pt x="609" y="876"/>
                  </a:lnTo>
                  <a:lnTo>
                    <a:pt x="627" y="872"/>
                  </a:lnTo>
                  <a:lnTo>
                    <a:pt x="645" y="865"/>
                  </a:lnTo>
                  <a:lnTo>
                    <a:pt x="663" y="859"/>
                  </a:lnTo>
                  <a:lnTo>
                    <a:pt x="681" y="851"/>
                  </a:lnTo>
                  <a:lnTo>
                    <a:pt x="697" y="842"/>
                  </a:lnTo>
                  <a:lnTo>
                    <a:pt x="714" y="832"/>
                  </a:lnTo>
                  <a:lnTo>
                    <a:pt x="729" y="822"/>
                  </a:lnTo>
                  <a:lnTo>
                    <a:pt x="744" y="811"/>
                  </a:lnTo>
                  <a:lnTo>
                    <a:pt x="760" y="800"/>
                  </a:lnTo>
                  <a:lnTo>
                    <a:pt x="773" y="788"/>
                  </a:lnTo>
                  <a:lnTo>
                    <a:pt x="787" y="775"/>
                  </a:lnTo>
                  <a:lnTo>
                    <a:pt x="799" y="762"/>
                  </a:lnTo>
                  <a:lnTo>
                    <a:pt x="813" y="747"/>
                  </a:lnTo>
                  <a:lnTo>
                    <a:pt x="824" y="733"/>
                  </a:lnTo>
                  <a:lnTo>
                    <a:pt x="835" y="718"/>
                  </a:lnTo>
                  <a:lnTo>
                    <a:pt x="845" y="702"/>
                  </a:lnTo>
                  <a:lnTo>
                    <a:pt x="854" y="686"/>
                  </a:lnTo>
                  <a:lnTo>
                    <a:pt x="863" y="669"/>
                  </a:lnTo>
                  <a:lnTo>
                    <a:pt x="871" y="651"/>
                  </a:lnTo>
                  <a:lnTo>
                    <a:pt x="878" y="634"/>
                  </a:lnTo>
                  <a:lnTo>
                    <a:pt x="884" y="616"/>
                  </a:lnTo>
                  <a:lnTo>
                    <a:pt x="889" y="597"/>
                  </a:lnTo>
                  <a:lnTo>
                    <a:pt x="893" y="579"/>
                  </a:lnTo>
                  <a:lnTo>
                    <a:pt x="896" y="559"/>
                  </a:lnTo>
                  <a:lnTo>
                    <a:pt x="900" y="540"/>
                  </a:lnTo>
                  <a:lnTo>
                    <a:pt x="901" y="520"/>
                  </a:lnTo>
                  <a:lnTo>
                    <a:pt x="902" y="500"/>
                  </a:lnTo>
                  <a:lnTo>
                    <a:pt x="902" y="500"/>
                  </a:lnTo>
                  <a:lnTo>
                    <a:pt x="901" y="481"/>
                  </a:lnTo>
                  <a:lnTo>
                    <a:pt x="900" y="461"/>
                  </a:lnTo>
                  <a:lnTo>
                    <a:pt x="896" y="441"/>
                  </a:lnTo>
                  <a:lnTo>
                    <a:pt x="893" y="422"/>
                  </a:lnTo>
                  <a:lnTo>
                    <a:pt x="889" y="403"/>
                  </a:lnTo>
                  <a:lnTo>
                    <a:pt x="884" y="385"/>
                  </a:lnTo>
                  <a:lnTo>
                    <a:pt x="878" y="366"/>
                  </a:lnTo>
                  <a:lnTo>
                    <a:pt x="871" y="348"/>
                  </a:lnTo>
                  <a:lnTo>
                    <a:pt x="863" y="332"/>
                  </a:lnTo>
                  <a:lnTo>
                    <a:pt x="854" y="315"/>
                  </a:lnTo>
                  <a:lnTo>
                    <a:pt x="845" y="299"/>
                  </a:lnTo>
                  <a:lnTo>
                    <a:pt x="835" y="282"/>
                  </a:lnTo>
                  <a:lnTo>
                    <a:pt x="824" y="268"/>
                  </a:lnTo>
                  <a:lnTo>
                    <a:pt x="813" y="252"/>
                  </a:lnTo>
                  <a:lnTo>
                    <a:pt x="799" y="239"/>
                  </a:lnTo>
                  <a:lnTo>
                    <a:pt x="787" y="225"/>
                  </a:lnTo>
                  <a:lnTo>
                    <a:pt x="773" y="213"/>
                  </a:lnTo>
                  <a:lnTo>
                    <a:pt x="760" y="200"/>
                  </a:lnTo>
                  <a:lnTo>
                    <a:pt x="744" y="189"/>
                  </a:lnTo>
                  <a:lnTo>
                    <a:pt x="729" y="178"/>
                  </a:lnTo>
                  <a:lnTo>
                    <a:pt x="714" y="168"/>
                  </a:lnTo>
                  <a:lnTo>
                    <a:pt x="697" y="159"/>
                  </a:lnTo>
                  <a:lnTo>
                    <a:pt x="681" y="150"/>
                  </a:lnTo>
                  <a:lnTo>
                    <a:pt x="663" y="142"/>
                  </a:lnTo>
                  <a:lnTo>
                    <a:pt x="645" y="135"/>
                  </a:lnTo>
                  <a:lnTo>
                    <a:pt x="627" y="129"/>
                  </a:lnTo>
                  <a:lnTo>
                    <a:pt x="609" y="124"/>
                  </a:lnTo>
                  <a:lnTo>
                    <a:pt x="589" y="119"/>
                  </a:lnTo>
                  <a:lnTo>
                    <a:pt x="570" y="116"/>
                  </a:lnTo>
                  <a:lnTo>
                    <a:pt x="551" y="114"/>
                  </a:lnTo>
                  <a:lnTo>
                    <a:pt x="531" y="111"/>
                  </a:lnTo>
                  <a:lnTo>
                    <a:pt x="511" y="111"/>
                  </a:lnTo>
                  <a:lnTo>
                    <a:pt x="51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5" name="Freeform 1072">
              <a:extLst>
                <a:ext uri="{FF2B5EF4-FFF2-40B4-BE49-F238E27FC236}">
                  <a16:creationId xmlns:a16="http://schemas.microsoft.com/office/drawing/2014/main" id="{CC210CD5-AD4A-4689-AE92-9FB479D9D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8643" y="4559159"/>
              <a:ext cx="106224" cy="83799"/>
            </a:xfrm>
            <a:custGeom>
              <a:avLst/>
              <a:gdLst>
                <a:gd name="T0" fmla="*/ 446 w 454"/>
                <a:gd name="T1" fmla="*/ 50 h 358"/>
                <a:gd name="T2" fmla="*/ 403 w 454"/>
                <a:gd name="T3" fmla="*/ 7 h 358"/>
                <a:gd name="T4" fmla="*/ 403 w 454"/>
                <a:gd name="T5" fmla="*/ 7 h 358"/>
                <a:gd name="T6" fmla="*/ 399 w 454"/>
                <a:gd name="T7" fmla="*/ 4 h 358"/>
                <a:gd name="T8" fmla="*/ 393 w 454"/>
                <a:gd name="T9" fmla="*/ 1 h 358"/>
                <a:gd name="T10" fmla="*/ 389 w 454"/>
                <a:gd name="T11" fmla="*/ 0 h 358"/>
                <a:gd name="T12" fmla="*/ 383 w 454"/>
                <a:gd name="T13" fmla="*/ 0 h 358"/>
                <a:gd name="T14" fmla="*/ 379 w 454"/>
                <a:gd name="T15" fmla="*/ 0 h 358"/>
                <a:gd name="T16" fmla="*/ 374 w 454"/>
                <a:gd name="T17" fmla="*/ 1 h 358"/>
                <a:gd name="T18" fmla="*/ 369 w 454"/>
                <a:gd name="T19" fmla="*/ 4 h 358"/>
                <a:gd name="T20" fmla="*/ 365 w 454"/>
                <a:gd name="T21" fmla="*/ 7 h 358"/>
                <a:gd name="T22" fmla="*/ 164 w 454"/>
                <a:gd name="T23" fmla="*/ 207 h 358"/>
                <a:gd name="T24" fmla="*/ 90 w 454"/>
                <a:gd name="T25" fmla="*/ 133 h 358"/>
                <a:gd name="T26" fmla="*/ 90 w 454"/>
                <a:gd name="T27" fmla="*/ 133 h 358"/>
                <a:gd name="T28" fmla="*/ 85 w 454"/>
                <a:gd name="T29" fmla="*/ 130 h 358"/>
                <a:gd name="T30" fmla="*/ 81 w 454"/>
                <a:gd name="T31" fmla="*/ 127 h 358"/>
                <a:gd name="T32" fmla="*/ 75 w 454"/>
                <a:gd name="T33" fmla="*/ 126 h 358"/>
                <a:gd name="T34" fmla="*/ 71 w 454"/>
                <a:gd name="T35" fmla="*/ 125 h 358"/>
                <a:gd name="T36" fmla="*/ 65 w 454"/>
                <a:gd name="T37" fmla="*/ 126 h 358"/>
                <a:gd name="T38" fmla="*/ 60 w 454"/>
                <a:gd name="T39" fmla="*/ 127 h 358"/>
                <a:gd name="T40" fmla="*/ 55 w 454"/>
                <a:gd name="T41" fmla="*/ 130 h 358"/>
                <a:gd name="T42" fmla="*/ 51 w 454"/>
                <a:gd name="T43" fmla="*/ 133 h 358"/>
                <a:gd name="T44" fmla="*/ 8 w 454"/>
                <a:gd name="T45" fmla="*/ 176 h 358"/>
                <a:gd name="T46" fmla="*/ 8 w 454"/>
                <a:gd name="T47" fmla="*/ 176 h 358"/>
                <a:gd name="T48" fmla="*/ 5 w 454"/>
                <a:gd name="T49" fmla="*/ 180 h 358"/>
                <a:gd name="T50" fmla="*/ 3 w 454"/>
                <a:gd name="T51" fmla="*/ 185 h 358"/>
                <a:gd name="T52" fmla="*/ 2 w 454"/>
                <a:gd name="T53" fmla="*/ 190 h 358"/>
                <a:gd name="T54" fmla="*/ 0 w 454"/>
                <a:gd name="T55" fmla="*/ 196 h 358"/>
                <a:gd name="T56" fmla="*/ 2 w 454"/>
                <a:gd name="T57" fmla="*/ 200 h 358"/>
                <a:gd name="T58" fmla="*/ 3 w 454"/>
                <a:gd name="T59" fmla="*/ 206 h 358"/>
                <a:gd name="T60" fmla="*/ 5 w 454"/>
                <a:gd name="T61" fmla="*/ 210 h 358"/>
                <a:gd name="T62" fmla="*/ 8 w 454"/>
                <a:gd name="T63" fmla="*/ 214 h 358"/>
                <a:gd name="T64" fmla="*/ 145 w 454"/>
                <a:gd name="T65" fmla="*/ 350 h 358"/>
                <a:gd name="T66" fmla="*/ 145 w 454"/>
                <a:gd name="T67" fmla="*/ 350 h 358"/>
                <a:gd name="T68" fmla="*/ 149 w 454"/>
                <a:gd name="T69" fmla="*/ 353 h 358"/>
                <a:gd name="T70" fmla="*/ 153 w 454"/>
                <a:gd name="T71" fmla="*/ 355 h 358"/>
                <a:gd name="T72" fmla="*/ 159 w 454"/>
                <a:gd name="T73" fmla="*/ 357 h 358"/>
                <a:gd name="T74" fmla="*/ 164 w 454"/>
                <a:gd name="T75" fmla="*/ 358 h 358"/>
                <a:gd name="T76" fmla="*/ 169 w 454"/>
                <a:gd name="T77" fmla="*/ 357 h 358"/>
                <a:gd name="T78" fmla="*/ 174 w 454"/>
                <a:gd name="T79" fmla="*/ 355 h 358"/>
                <a:gd name="T80" fmla="*/ 179 w 454"/>
                <a:gd name="T81" fmla="*/ 353 h 358"/>
                <a:gd name="T82" fmla="*/ 183 w 454"/>
                <a:gd name="T83" fmla="*/ 350 h 358"/>
                <a:gd name="T84" fmla="*/ 208 w 454"/>
                <a:gd name="T85" fmla="*/ 324 h 358"/>
                <a:gd name="T86" fmla="*/ 226 w 454"/>
                <a:gd name="T87" fmla="*/ 307 h 358"/>
                <a:gd name="T88" fmla="*/ 446 w 454"/>
                <a:gd name="T89" fmla="*/ 88 h 358"/>
                <a:gd name="T90" fmla="*/ 446 w 454"/>
                <a:gd name="T91" fmla="*/ 88 h 358"/>
                <a:gd name="T92" fmla="*/ 449 w 454"/>
                <a:gd name="T93" fmla="*/ 83 h 358"/>
                <a:gd name="T94" fmla="*/ 452 w 454"/>
                <a:gd name="T95" fmla="*/ 79 h 358"/>
                <a:gd name="T96" fmla="*/ 453 w 454"/>
                <a:gd name="T97" fmla="*/ 73 h 358"/>
                <a:gd name="T98" fmla="*/ 454 w 454"/>
                <a:gd name="T99" fmla="*/ 69 h 358"/>
                <a:gd name="T100" fmla="*/ 453 w 454"/>
                <a:gd name="T101" fmla="*/ 63 h 358"/>
                <a:gd name="T102" fmla="*/ 452 w 454"/>
                <a:gd name="T103" fmla="*/ 59 h 358"/>
                <a:gd name="T104" fmla="*/ 449 w 454"/>
                <a:gd name="T105" fmla="*/ 54 h 358"/>
                <a:gd name="T106" fmla="*/ 446 w 454"/>
                <a:gd name="T107" fmla="*/ 50 h 358"/>
                <a:gd name="T108" fmla="*/ 446 w 454"/>
                <a:gd name="T109" fmla="*/ 5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4" h="358">
                  <a:moveTo>
                    <a:pt x="446" y="50"/>
                  </a:moveTo>
                  <a:lnTo>
                    <a:pt x="403" y="7"/>
                  </a:lnTo>
                  <a:lnTo>
                    <a:pt x="403" y="7"/>
                  </a:lnTo>
                  <a:lnTo>
                    <a:pt x="399" y="4"/>
                  </a:lnTo>
                  <a:lnTo>
                    <a:pt x="393" y="1"/>
                  </a:lnTo>
                  <a:lnTo>
                    <a:pt x="389" y="0"/>
                  </a:lnTo>
                  <a:lnTo>
                    <a:pt x="383" y="0"/>
                  </a:lnTo>
                  <a:lnTo>
                    <a:pt x="379" y="0"/>
                  </a:lnTo>
                  <a:lnTo>
                    <a:pt x="374" y="1"/>
                  </a:lnTo>
                  <a:lnTo>
                    <a:pt x="369" y="4"/>
                  </a:lnTo>
                  <a:lnTo>
                    <a:pt x="365" y="7"/>
                  </a:lnTo>
                  <a:lnTo>
                    <a:pt x="164" y="207"/>
                  </a:lnTo>
                  <a:lnTo>
                    <a:pt x="90" y="133"/>
                  </a:lnTo>
                  <a:lnTo>
                    <a:pt x="90" y="133"/>
                  </a:lnTo>
                  <a:lnTo>
                    <a:pt x="85" y="130"/>
                  </a:lnTo>
                  <a:lnTo>
                    <a:pt x="81" y="127"/>
                  </a:lnTo>
                  <a:lnTo>
                    <a:pt x="75" y="126"/>
                  </a:lnTo>
                  <a:lnTo>
                    <a:pt x="71" y="125"/>
                  </a:lnTo>
                  <a:lnTo>
                    <a:pt x="65" y="126"/>
                  </a:lnTo>
                  <a:lnTo>
                    <a:pt x="60" y="127"/>
                  </a:lnTo>
                  <a:lnTo>
                    <a:pt x="55" y="130"/>
                  </a:lnTo>
                  <a:lnTo>
                    <a:pt x="51" y="133"/>
                  </a:lnTo>
                  <a:lnTo>
                    <a:pt x="8" y="176"/>
                  </a:lnTo>
                  <a:lnTo>
                    <a:pt x="8" y="176"/>
                  </a:lnTo>
                  <a:lnTo>
                    <a:pt x="5" y="180"/>
                  </a:lnTo>
                  <a:lnTo>
                    <a:pt x="3" y="185"/>
                  </a:lnTo>
                  <a:lnTo>
                    <a:pt x="2" y="190"/>
                  </a:lnTo>
                  <a:lnTo>
                    <a:pt x="0" y="196"/>
                  </a:lnTo>
                  <a:lnTo>
                    <a:pt x="2" y="200"/>
                  </a:lnTo>
                  <a:lnTo>
                    <a:pt x="3" y="206"/>
                  </a:lnTo>
                  <a:lnTo>
                    <a:pt x="5" y="210"/>
                  </a:lnTo>
                  <a:lnTo>
                    <a:pt x="8" y="214"/>
                  </a:lnTo>
                  <a:lnTo>
                    <a:pt x="145" y="350"/>
                  </a:lnTo>
                  <a:lnTo>
                    <a:pt x="145" y="350"/>
                  </a:lnTo>
                  <a:lnTo>
                    <a:pt x="149" y="353"/>
                  </a:lnTo>
                  <a:lnTo>
                    <a:pt x="153" y="355"/>
                  </a:lnTo>
                  <a:lnTo>
                    <a:pt x="159" y="357"/>
                  </a:lnTo>
                  <a:lnTo>
                    <a:pt x="164" y="358"/>
                  </a:lnTo>
                  <a:lnTo>
                    <a:pt x="169" y="357"/>
                  </a:lnTo>
                  <a:lnTo>
                    <a:pt x="174" y="355"/>
                  </a:lnTo>
                  <a:lnTo>
                    <a:pt x="179" y="353"/>
                  </a:lnTo>
                  <a:lnTo>
                    <a:pt x="183" y="350"/>
                  </a:lnTo>
                  <a:lnTo>
                    <a:pt x="208" y="324"/>
                  </a:lnTo>
                  <a:lnTo>
                    <a:pt x="226" y="307"/>
                  </a:lnTo>
                  <a:lnTo>
                    <a:pt x="446" y="88"/>
                  </a:lnTo>
                  <a:lnTo>
                    <a:pt x="446" y="88"/>
                  </a:lnTo>
                  <a:lnTo>
                    <a:pt x="449" y="83"/>
                  </a:lnTo>
                  <a:lnTo>
                    <a:pt x="452" y="79"/>
                  </a:lnTo>
                  <a:lnTo>
                    <a:pt x="453" y="73"/>
                  </a:lnTo>
                  <a:lnTo>
                    <a:pt x="454" y="69"/>
                  </a:lnTo>
                  <a:lnTo>
                    <a:pt x="453" y="63"/>
                  </a:lnTo>
                  <a:lnTo>
                    <a:pt x="452" y="59"/>
                  </a:lnTo>
                  <a:lnTo>
                    <a:pt x="449" y="54"/>
                  </a:lnTo>
                  <a:lnTo>
                    <a:pt x="446" y="50"/>
                  </a:lnTo>
                  <a:lnTo>
                    <a:pt x="446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9DEEE0A0-799F-405E-9555-12AC2006AC51}"/>
              </a:ext>
            </a:extLst>
          </p:cNvPr>
          <p:cNvSpPr txBox="1">
            <a:spLocks/>
          </p:cNvSpPr>
          <p:nvPr/>
        </p:nvSpPr>
        <p:spPr>
          <a:xfrm>
            <a:off x="8847095" y="3953716"/>
            <a:ext cx="3935847" cy="40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Promouvant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la bonne 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gouvernance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9" name="Group 57">
            <a:extLst>
              <a:ext uri="{FF2B5EF4-FFF2-40B4-BE49-F238E27FC236}">
                <a16:creationId xmlns:a16="http://schemas.microsoft.com/office/drawing/2014/main" id="{26F0E63A-EAE9-416A-87EB-79DD9FBC8F8C}"/>
              </a:ext>
            </a:extLst>
          </p:cNvPr>
          <p:cNvGrpSpPr/>
          <p:nvPr/>
        </p:nvGrpSpPr>
        <p:grpSpPr>
          <a:xfrm>
            <a:off x="7287414" y="5352148"/>
            <a:ext cx="385267" cy="383350"/>
            <a:chOff x="10687827" y="4481265"/>
            <a:chExt cx="237233" cy="236053"/>
          </a:xfrm>
          <a:solidFill>
            <a:schemeClr val="accent1"/>
          </a:solidFill>
        </p:grpSpPr>
        <p:sp>
          <p:nvSpPr>
            <p:cNvPr id="80" name="Freeform 1071">
              <a:extLst>
                <a:ext uri="{FF2B5EF4-FFF2-40B4-BE49-F238E27FC236}">
                  <a16:creationId xmlns:a16="http://schemas.microsoft.com/office/drawing/2014/main" id="{0D700D61-DC4A-4928-A56A-66A4658CF5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87827" y="4481265"/>
              <a:ext cx="237233" cy="236053"/>
            </a:xfrm>
            <a:custGeom>
              <a:avLst/>
              <a:gdLst>
                <a:gd name="T0" fmla="*/ 997 w 1003"/>
                <a:gd name="T1" fmla="*/ 576 h 1000"/>
                <a:gd name="T2" fmla="*/ 963 w 1003"/>
                <a:gd name="T3" fmla="*/ 694 h 1000"/>
                <a:gd name="T4" fmla="*/ 903 w 1003"/>
                <a:gd name="T5" fmla="*/ 799 h 1000"/>
                <a:gd name="T6" fmla="*/ 820 w 1003"/>
                <a:gd name="T7" fmla="*/ 886 h 1000"/>
                <a:gd name="T8" fmla="*/ 719 w 1003"/>
                <a:gd name="T9" fmla="*/ 950 h 1000"/>
                <a:gd name="T10" fmla="*/ 602 w 1003"/>
                <a:gd name="T11" fmla="*/ 990 h 1000"/>
                <a:gd name="T12" fmla="*/ 501 w 1003"/>
                <a:gd name="T13" fmla="*/ 1000 h 1000"/>
                <a:gd name="T14" fmla="*/ 376 w 1003"/>
                <a:gd name="T15" fmla="*/ 984 h 1000"/>
                <a:gd name="T16" fmla="*/ 262 w 1003"/>
                <a:gd name="T17" fmla="*/ 939 h 1000"/>
                <a:gd name="T18" fmla="*/ 164 w 1003"/>
                <a:gd name="T19" fmla="*/ 870 h 1000"/>
                <a:gd name="T20" fmla="*/ 85 w 1003"/>
                <a:gd name="T21" fmla="*/ 779 h 1000"/>
                <a:gd name="T22" fmla="*/ 30 w 1003"/>
                <a:gd name="T23" fmla="*/ 672 h 1000"/>
                <a:gd name="T24" fmla="*/ 3 w 1003"/>
                <a:gd name="T25" fmla="*/ 551 h 1000"/>
                <a:gd name="T26" fmla="*/ 3 w 1003"/>
                <a:gd name="T27" fmla="*/ 449 h 1000"/>
                <a:gd name="T28" fmla="*/ 30 w 1003"/>
                <a:gd name="T29" fmla="*/ 329 h 1000"/>
                <a:gd name="T30" fmla="*/ 85 w 1003"/>
                <a:gd name="T31" fmla="*/ 221 h 1000"/>
                <a:gd name="T32" fmla="*/ 164 w 1003"/>
                <a:gd name="T33" fmla="*/ 130 h 1000"/>
                <a:gd name="T34" fmla="*/ 262 w 1003"/>
                <a:gd name="T35" fmla="*/ 61 h 1000"/>
                <a:gd name="T36" fmla="*/ 376 w 1003"/>
                <a:gd name="T37" fmla="*/ 17 h 1000"/>
                <a:gd name="T38" fmla="*/ 501 w 1003"/>
                <a:gd name="T39" fmla="*/ 0 h 1000"/>
                <a:gd name="T40" fmla="*/ 602 w 1003"/>
                <a:gd name="T41" fmla="*/ 10 h 1000"/>
                <a:gd name="T42" fmla="*/ 719 w 1003"/>
                <a:gd name="T43" fmla="*/ 50 h 1000"/>
                <a:gd name="T44" fmla="*/ 820 w 1003"/>
                <a:gd name="T45" fmla="*/ 115 h 1000"/>
                <a:gd name="T46" fmla="*/ 903 w 1003"/>
                <a:gd name="T47" fmla="*/ 201 h 1000"/>
                <a:gd name="T48" fmla="*/ 963 w 1003"/>
                <a:gd name="T49" fmla="*/ 305 h 1000"/>
                <a:gd name="T50" fmla="*/ 997 w 1003"/>
                <a:gd name="T51" fmla="*/ 424 h 1000"/>
                <a:gd name="T52" fmla="*/ 511 w 1003"/>
                <a:gd name="T53" fmla="*/ 111 h 1000"/>
                <a:gd name="T54" fmla="*/ 433 w 1003"/>
                <a:gd name="T55" fmla="*/ 119 h 1000"/>
                <a:gd name="T56" fmla="*/ 342 w 1003"/>
                <a:gd name="T57" fmla="*/ 150 h 1000"/>
                <a:gd name="T58" fmla="*/ 263 w 1003"/>
                <a:gd name="T59" fmla="*/ 200 h 1000"/>
                <a:gd name="T60" fmla="*/ 198 w 1003"/>
                <a:gd name="T61" fmla="*/ 268 h 1000"/>
                <a:gd name="T62" fmla="*/ 151 w 1003"/>
                <a:gd name="T63" fmla="*/ 348 h 1000"/>
                <a:gd name="T64" fmla="*/ 126 w 1003"/>
                <a:gd name="T65" fmla="*/ 441 h 1000"/>
                <a:gd name="T66" fmla="*/ 121 w 1003"/>
                <a:gd name="T67" fmla="*/ 520 h 1000"/>
                <a:gd name="T68" fmla="*/ 138 w 1003"/>
                <a:gd name="T69" fmla="*/ 616 h 1000"/>
                <a:gd name="T70" fmla="*/ 178 w 1003"/>
                <a:gd name="T71" fmla="*/ 702 h 1000"/>
                <a:gd name="T72" fmla="*/ 235 w 1003"/>
                <a:gd name="T73" fmla="*/ 775 h 1000"/>
                <a:gd name="T74" fmla="*/ 309 w 1003"/>
                <a:gd name="T75" fmla="*/ 832 h 1000"/>
                <a:gd name="T76" fmla="*/ 395 w 1003"/>
                <a:gd name="T77" fmla="*/ 872 h 1000"/>
                <a:gd name="T78" fmla="*/ 491 w 1003"/>
                <a:gd name="T79" fmla="*/ 888 h 1000"/>
                <a:gd name="T80" fmla="*/ 570 w 1003"/>
                <a:gd name="T81" fmla="*/ 884 h 1000"/>
                <a:gd name="T82" fmla="*/ 663 w 1003"/>
                <a:gd name="T83" fmla="*/ 859 h 1000"/>
                <a:gd name="T84" fmla="*/ 744 w 1003"/>
                <a:gd name="T85" fmla="*/ 811 h 1000"/>
                <a:gd name="T86" fmla="*/ 813 w 1003"/>
                <a:gd name="T87" fmla="*/ 747 h 1000"/>
                <a:gd name="T88" fmla="*/ 863 w 1003"/>
                <a:gd name="T89" fmla="*/ 669 h 1000"/>
                <a:gd name="T90" fmla="*/ 893 w 1003"/>
                <a:gd name="T91" fmla="*/ 579 h 1000"/>
                <a:gd name="T92" fmla="*/ 902 w 1003"/>
                <a:gd name="T93" fmla="*/ 500 h 1000"/>
                <a:gd name="T94" fmla="*/ 889 w 1003"/>
                <a:gd name="T95" fmla="*/ 403 h 1000"/>
                <a:gd name="T96" fmla="*/ 854 w 1003"/>
                <a:gd name="T97" fmla="*/ 315 h 1000"/>
                <a:gd name="T98" fmla="*/ 799 w 1003"/>
                <a:gd name="T99" fmla="*/ 239 h 1000"/>
                <a:gd name="T100" fmla="*/ 729 w 1003"/>
                <a:gd name="T101" fmla="*/ 178 h 1000"/>
                <a:gd name="T102" fmla="*/ 645 w 1003"/>
                <a:gd name="T103" fmla="*/ 135 h 1000"/>
                <a:gd name="T104" fmla="*/ 551 w 1003"/>
                <a:gd name="T105" fmla="*/ 114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03" h="1000">
                  <a:moveTo>
                    <a:pt x="1003" y="500"/>
                  </a:moveTo>
                  <a:lnTo>
                    <a:pt x="1003" y="500"/>
                  </a:lnTo>
                  <a:lnTo>
                    <a:pt x="1002" y="526"/>
                  </a:lnTo>
                  <a:lnTo>
                    <a:pt x="1001" y="551"/>
                  </a:lnTo>
                  <a:lnTo>
                    <a:pt x="997" y="576"/>
                  </a:lnTo>
                  <a:lnTo>
                    <a:pt x="993" y="601"/>
                  </a:lnTo>
                  <a:lnTo>
                    <a:pt x="988" y="625"/>
                  </a:lnTo>
                  <a:lnTo>
                    <a:pt x="980" y="649"/>
                  </a:lnTo>
                  <a:lnTo>
                    <a:pt x="972" y="672"/>
                  </a:lnTo>
                  <a:lnTo>
                    <a:pt x="963" y="694"/>
                  </a:lnTo>
                  <a:lnTo>
                    <a:pt x="953" y="716"/>
                  </a:lnTo>
                  <a:lnTo>
                    <a:pt x="942" y="738"/>
                  </a:lnTo>
                  <a:lnTo>
                    <a:pt x="930" y="759"/>
                  </a:lnTo>
                  <a:lnTo>
                    <a:pt x="917" y="779"/>
                  </a:lnTo>
                  <a:lnTo>
                    <a:pt x="903" y="799"/>
                  </a:lnTo>
                  <a:lnTo>
                    <a:pt x="889" y="818"/>
                  </a:lnTo>
                  <a:lnTo>
                    <a:pt x="873" y="837"/>
                  </a:lnTo>
                  <a:lnTo>
                    <a:pt x="856" y="853"/>
                  </a:lnTo>
                  <a:lnTo>
                    <a:pt x="839" y="870"/>
                  </a:lnTo>
                  <a:lnTo>
                    <a:pt x="820" y="886"/>
                  </a:lnTo>
                  <a:lnTo>
                    <a:pt x="802" y="900"/>
                  </a:lnTo>
                  <a:lnTo>
                    <a:pt x="782" y="915"/>
                  </a:lnTo>
                  <a:lnTo>
                    <a:pt x="762" y="928"/>
                  </a:lnTo>
                  <a:lnTo>
                    <a:pt x="740" y="939"/>
                  </a:lnTo>
                  <a:lnTo>
                    <a:pt x="719" y="950"/>
                  </a:lnTo>
                  <a:lnTo>
                    <a:pt x="697" y="961"/>
                  </a:lnTo>
                  <a:lnTo>
                    <a:pt x="674" y="970"/>
                  </a:lnTo>
                  <a:lnTo>
                    <a:pt x="651" y="978"/>
                  </a:lnTo>
                  <a:lnTo>
                    <a:pt x="627" y="984"/>
                  </a:lnTo>
                  <a:lnTo>
                    <a:pt x="602" y="990"/>
                  </a:lnTo>
                  <a:lnTo>
                    <a:pt x="578" y="994"/>
                  </a:lnTo>
                  <a:lnTo>
                    <a:pt x="553" y="997"/>
                  </a:lnTo>
                  <a:lnTo>
                    <a:pt x="528" y="1000"/>
                  </a:lnTo>
                  <a:lnTo>
                    <a:pt x="501" y="1000"/>
                  </a:lnTo>
                  <a:lnTo>
                    <a:pt x="501" y="1000"/>
                  </a:lnTo>
                  <a:lnTo>
                    <a:pt x="476" y="1000"/>
                  </a:lnTo>
                  <a:lnTo>
                    <a:pt x="450" y="997"/>
                  </a:lnTo>
                  <a:lnTo>
                    <a:pt x="425" y="994"/>
                  </a:lnTo>
                  <a:lnTo>
                    <a:pt x="400" y="990"/>
                  </a:lnTo>
                  <a:lnTo>
                    <a:pt x="376" y="984"/>
                  </a:lnTo>
                  <a:lnTo>
                    <a:pt x="353" y="978"/>
                  </a:lnTo>
                  <a:lnTo>
                    <a:pt x="329" y="970"/>
                  </a:lnTo>
                  <a:lnTo>
                    <a:pt x="306" y="961"/>
                  </a:lnTo>
                  <a:lnTo>
                    <a:pt x="284" y="950"/>
                  </a:lnTo>
                  <a:lnTo>
                    <a:pt x="262" y="939"/>
                  </a:lnTo>
                  <a:lnTo>
                    <a:pt x="241" y="928"/>
                  </a:lnTo>
                  <a:lnTo>
                    <a:pt x="220" y="915"/>
                  </a:lnTo>
                  <a:lnTo>
                    <a:pt x="202" y="900"/>
                  </a:lnTo>
                  <a:lnTo>
                    <a:pt x="182" y="886"/>
                  </a:lnTo>
                  <a:lnTo>
                    <a:pt x="164" y="870"/>
                  </a:lnTo>
                  <a:lnTo>
                    <a:pt x="147" y="853"/>
                  </a:lnTo>
                  <a:lnTo>
                    <a:pt x="130" y="837"/>
                  </a:lnTo>
                  <a:lnTo>
                    <a:pt x="115" y="818"/>
                  </a:lnTo>
                  <a:lnTo>
                    <a:pt x="99" y="799"/>
                  </a:lnTo>
                  <a:lnTo>
                    <a:pt x="85" y="779"/>
                  </a:lnTo>
                  <a:lnTo>
                    <a:pt x="72" y="759"/>
                  </a:lnTo>
                  <a:lnTo>
                    <a:pt x="61" y="738"/>
                  </a:lnTo>
                  <a:lnTo>
                    <a:pt x="49" y="716"/>
                  </a:lnTo>
                  <a:lnTo>
                    <a:pt x="39" y="694"/>
                  </a:lnTo>
                  <a:lnTo>
                    <a:pt x="30" y="672"/>
                  </a:lnTo>
                  <a:lnTo>
                    <a:pt x="22" y="649"/>
                  </a:lnTo>
                  <a:lnTo>
                    <a:pt x="16" y="625"/>
                  </a:lnTo>
                  <a:lnTo>
                    <a:pt x="10" y="601"/>
                  </a:lnTo>
                  <a:lnTo>
                    <a:pt x="6" y="576"/>
                  </a:lnTo>
                  <a:lnTo>
                    <a:pt x="3" y="551"/>
                  </a:lnTo>
                  <a:lnTo>
                    <a:pt x="0" y="526"/>
                  </a:lnTo>
                  <a:lnTo>
                    <a:pt x="0" y="500"/>
                  </a:lnTo>
                  <a:lnTo>
                    <a:pt x="0" y="500"/>
                  </a:lnTo>
                  <a:lnTo>
                    <a:pt x="0" y="474"/>
                  </a:lnTo>
                  <a:lnTo>
                    <a:pt x="3" y="449"/>
                  </a:lnTo>
                  <a:lnTo>
                    <a:pt x="6" y="424"/>
                  </a:lnTo>
                  <a:lnTo>
                    <a:pt x="10" y="399"/>
                  </a:lnTo>
                  <a:lnTo>
                    <a:pt x="16" y="375"/>
                  </a:lnTo>
                  <a:lnTo>
                    <a:pt x="22" y="352"/>
                  </a:lnTo>
                  <a:lnTo>
                    <a:pt x="30" y="329"/>
                  </a:lnTo>
                  <a:lnTo>
                    <a:pt x="39" y="305"/>
                  </a:lnTo>
                  <a:lnTo>
                    <a:pt x="49" y="283"/>
                  </a:lnTo>
                  <a:lnTo>
                    <a:pt x="61" y="262"/>
                  </a:lnTo>
                  <a:lnTo>
                    <a:pt x="72" y="241"/>
                  </a:lnTo>
                  <a:lnTo>
                    <a:pt x="85" y="221"/>
                  </a:lnTo>
                  <a:lnTo>
                    <a:pt x="99" y="201"/>
                  </a:lnTo>
                  <a:lnTo>
                    <a:pt x="115" y="182"/>
                  </a:lnTo>
                  <a:lnTo>
                    <a:pt x="130" y="164"/>
                  </a:lnTo>
                  <a:lnTo>
                    <a:pt x="147" y="147"/>
                  </a:lnTo>
                  <a:lnTo>
                    <a:pt x="164" y="130"/>
                  </a:lnTo>
                  <a:lnTo>
                    <a:pt x="182" y="115"/>
                  </a:lnTo>
                  <a:lnTo>
                    <a:pt x="202" y="99"/>
                  </a:lnTo>
                  <a:lnTo>
                    <a:pt x="220" y="86"/>
                  </a:lnTo>
                  <a:lnTo>
                    <a:pt x="241" y="73"/>
                  </a:lnTo>
                  <a:lnTo>
                    <a:pt x="262" y="61"/>
                  </a:lnTo>
                  <a:lnTo>
                    <a:pt x="284" y="50"/>
                  </a:lnTo>
                  <a:lnTo>
                    <a:pt x="306" y="40"/>
                  </a:lnTo>
                  <a:lnTo>
                    <a:pt x="329" y="31"/>
                  </a:lnTo>
                  <a:lnTo>
                    <a:pt x="353" y="23"/>
                  </a:lnTo>
                  <a:lnTo>
                    <a:pt x="376" y="17"/>
                  </a:lnTo>
                  <a:lnTo>
                    <a:pt x="400" y="10"/>
                  </a:lnTo>
                  <a:lnTo>
                    <a:pt x="425" y="6"/>
                  </a:lnTo>
                  <a:lnTo>
                    <a:pt x="450" y="3"/>
                  </a:lnTo>
                  <a:lnTo>
                    <a:pt x="476" y="1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528" y="1"/>
                  </a:lnTo>
                  <a:lnTo>
                    <a:pt x="553" y="3"/>
                  </a:lnTo>
                  <a:lnTo>
                    <a:pt x="578" y="6"/>
                  </a:lnTo>
                  <a:lnTo>
                    <a:pt x="602" y="10"/>
                  </a:lnTo>
                  <a:lnTo>
                    <a:pt x="627" y="17"/>
                  </a:lnTo>
                  <a:lnTo>
                    <a:pt x="651" y="23"/>
                  </a:lnTo>
                  <a:lnTo>
                    <a:pt x="674" y="31"/>
                  </a:lnTo>
                  <a:lnTo>
                    <a:pt x="697" y="40"/>
                  </a:lnTo>
                  <a:lnTo>
                    <a:pt x="719" y="50"/>
                  </a:lnTo>
                  <a:lnTo>
                    <a:pt x="740" y="61"/>
                  </a:lnTo>
                  <a:lnTo>
                    <a:pt x="762" y="73"/>
                  </a:lnTo>
                  <a:lnTo>
                    <a:pt x="782" y="86"/>
                  </a:lnTo>
                  <a:lnTo>
                    <a:pt x="802" y="99"/>
                  </a:lnTo>
                  <a:lnTo>
                    <a:pt x="820" y="115"/>
                  </a:lnTo>
                  <a:lnTo>
                    <a:pt x="839" y="130"/>
                  </a:lnTo>
                  <a:lnTo>
                    <a:pt x="856" y="147"/>
                  </a:lnTo>
                  <a:lnTo>
                    <a:pt x="873" y="164"/>
                  </a:lnTo>
                  <a:lnTo>
                    <a:pt x="889" y="182"/>
                  </a:lnTo>
                  <a:lnTo>
                    <a:pt x="903" y="201"/>
                  </a:lnTo>
                  <a:lnTo>
                    <a:pt x="917" y="221"/>
                  </a:lnTo>
                  <a:lnTo>
                    <a:pt x="930" y="241"/>
                  </a:lnTo>
                  <a:lnTo>
                    <a:pt x="942" y="262"/>
                  </a:lnTo>
                  <a:lnTo>
                    <a:pt x="953" y="283"/>
                  </a:lnTo>
                  <a:lnTo>
                    <a:pt x="963" y="305"/>
                  </a:lnTo>
                  <a:lnTo>
                    <a:pt x="972" y="329"/>
                  </a:lnTo>
                  <a:lnTo>
                    <a:pt x="980" y="352"/>
                  </a:lnTo>
                  <a:lnTo>
                    <a:pt x="988" y="375"/>
                  </a:lnTo>
                  <a:lnTo>
                    <a:pt x="993" y="399"/>
                  </a:lnTo>
                  <a:lnTo>
                    <a:pt x="997" y="424"/>
                  </a:lnTo>
                  <a:lnTo>
                    <a:pt x="1001" y="449"/>
                  </a:lnTo>
                  <a:lnTo>
                    <a:pt x="1002" y="474"/>
                  </a:lnTo>
                  <a:lnTo>
                    <a:pt x="1003" y="500"/>
                  </a:lnTo>
                  <a:lnTo>
                    <a:pt x="1003" y="500"/>
                  </a:lnTo>
                  <a:close/>
                  <a:moveTo>
                    <a:pt x="511" y="111"/>
                  </a:moveTo>
                  <a:lnTo>
                    <a:pt x="511" y="111"/>
                  </a:lnTo>
                  <a:lnTo>
                    <a:pt x="491" y="111"/>
                  </a:lnTo>
                  <a:lnTo>
                    <a:pt x="471" y="114"/>
                  </a:lnTo>
                  <a:lnTo>
                    <a:pt x="452" y="116"/>
                  </a:lnTo>
                  <a:lnTo>
                    <a:pt x="433" y="119"/>
                  </a:lnTo>
                  <a:lnTo>
                    <a:pt x="413" y="124"/>
                  </a:lnTo>
                  <a:lnTo>
                    <a:pt x="395" y="129"/>
                  </a:lnTo>
                  <a:lnTo>
                    <a:pt x="377" y="135"/>
                  </a:lnTo>
                  <a:lnTo>
                    <a:pt x="359" y="142"/>
                  </a:lnTo>
                  <a:lnTo>
                    <a:pt x="342" y="150"/>
                  </a:lnTo>
                  <a:lnTo>
                    <a:pt x="325" y="159"/>
                  </a:lnTo>
                  <a:lnTo>
                    <a:pt x="309" y="168"/>
                  </a:lnTo>
                  <a:lnTo>
                    <a:pt x="293" y="178"/>
                  </a:lnTo>
                  <a:lnTo>
                    <a:pt x="278" y="189"/>
                  </a:lnTo>
                  <a:lnTo>
                    <a:pt x="263" y="200"/>
                  </a:lnTo>
                  <a:lnTo>
                    <a:pt x="249" y="213"/>
                  </a:lnTo>
                  <a:lnTo>
                    <a:pt x="235" y="225"/>
                  </a:lnTo>
                  <a:lnTo>
                    <a:pt x="223" y="239"/>
                  </a:lnTo>
                  <a:lnTo>
                    <a:pt x="209" y="252"/>
                  </a:lnTo>
                  <a:lnTo>
                    <a:pt x="198" y="268"/>
                  </a:lnTo>
                  <a:lnTo>
                    <a:pt x="187" y="282"/>
                  </a:lnTo>
                  <a:lnTo>
                    <a:pt x="178" y="299"/>
                  </a:lnTo>
                  <a:lnTo>
                    <a:pt x="168" y="315"/>
                  </a:lnTo>
                  <a:lnTo>
                    <a:pt x="159" y="332"/>
                  </a:lnTo>
                  <a:lnTo>
                    <a:pt x="151" y="348"/>
                  </a:lnTo>
                  <a:lnTo>
                    <a:pt x="145" y="366"/>
                  </a:lnTo>
                  <a:lnTo>
                    <a:pt x="138" y="385"/>
                  </a:lnTo>
                  <a:lnTo>
                    <a:pt x="134" y="403"/>
                  </a:lnTo>
                  <a:lnTo>
                    <a:pt x="129" y="422"/>
                  </a:lnTo>
                  <a:lnTo>
                    <a:pt x="126" y="441"/>
                  </a:lnTo>
                  <a:lnTo>
                    <a:pt x="123" y="461"/>
                  </a:lnTo>
                  <a:lnTo>
                    <a:pt x="121" y="481"/>
                  </a:lnTo>
                  <a:lnTo>
                    <a:pt x="121" y="500"/>
                  </a:lnTo>
                  <a:lnTo>
                    <a:pt x="121" y="500"/>
                  </a:lnTo>
                  <a:lnTo>
                    <a:pt x="121" y="520"/>
                  </a:lnTo>
                  <a:lnTo>
                    <a:pt x="123" y="540"/>
                  </a:lnTo>
                  <a:lnTo>
                    <a:pt x="126" y="559"/>
                  </a:lnTo>
                  <a:lnTo>
                    <a:pt x="129" y="579"/>
                  </a:lnTo>
                  <a:lnTo>
                    <a:pt x="134" y="597"/>
                  </a:lnTo>
                  <a:lnTo>
                    <a:pt x="138" y="616"/>
                  </a:lnTo>
                  <a:lnTo>
                    <a:pt x="145" y="634"/>
                  </a:lnTo>
                  <a:lnTo>
                    <a:pt x="151" y="651"/>
                  </a:lnTo>
                  <a:lnTo>
                    <a:pt x="159" y="669"/>
                  </a:lnTo>
                  <a:lnTo>
                    <a:pt x="168" y="686"/>
                  </a:lnTo>
                  <a:lnTo>
                    <a:pt x="178" y="702"/>
                  </a:lnTo>
                  <a:lnTo>
                    <a:pt x="187" y="718"/>
                  </a:lnTo>
                  <a:lnTo>
                    <a:pt x="198" y="733"/>
                  </a:lnTo>
                  <a:lnTo>
                    <a:pt x="209" y="747"/>
                  </a:lnTo>
                  <a:lnTo>
                    <a:pt x="223" y="762"/>
                  </a:lnTo>
                  <a:lnTo>
                    <a:pt x="235" y="775"/>
                  </a:lnTo>
                  <a:lnTo>
                    <a:pt x="249" y="788"/>
                  </a:lnTo>
                  <a:lnTo>
                    <a:pt x="263" y="800"/>
                  </a:lnTo>
                  <a:lnTo>
                    <a:pt x="278" y="811"/>
                  </a:lnTo>
                  <a:lnTo>
                    <a:pt x="293" y="822"/>
                  </a:lnTo>
                  <a:lnTo>
                    <a:pt x="309" y="832"/>
                  </a:lnTo>
                  <a:lnTo>
                    <a:pt x="325" y="842"/>
                  </a:lnTo>
                  <a:lnTo>
                    <a:pt x="342" y="851"/>
                  </a:lnTo>
                  <a:lnTo>
                    <a:pt x="359" y="859"/>
                  </a:lnTo>
                  <a:lnTo>
                    <a:pt x="377" y="865"/>
                  </a:lnTo>
                  <a:lnTo>
                    <a:pt x="395" y="872"/>
                  </a:lnTo>
                  <a:lnTo>
                    <a:pt x="413" y="876"/>
                  </a:lnTo>
                  <a:lnTo>
                    <a:pt x="433" y="881"/>
                  </a:lnTo>
                  <a:lnTo>
                    <a:pt x="452" y="884"/>
                  </a:lnTo>
                  <a:lnTo>
                    <a:pt x="471" y="887"/>
                  </a:lnTo>
                  <a:lnTo>
                    <a:pt x="491" y="888"/>
                  </a:lnTo>
                  <a:lnTo>
                    <a:pt x="511" y="888"/>
                  </a:lnTo>
                  <a:lnTo>
                    <a:pt x="511" y="888"/>
                  </a:lnTo>
                  <a:lnTo>
                    <a:pt x="531" y="888"/>
                  </a:lnTo>
                  <a:lnTo>
                    <a:pt x="551" y="887"/>
                  </a:lnTo>
                  <a:lnTo>
                    <a:pt x="570" y="884"/>
                  </a:lnTo>
                  <a:lnTo>
                    <a:pt x="589" y="881"/>
                  </a:lnTo>
                  <a:lnTo>
                    <a:pt x="609" y="876"/>
                  </a:lnTo>
                  <a:lnTo>
                    <a:pt x="627" y="872"/>
                  </a:lnTo>
                  <a:lnTo>
                    <a:pt x="645" y="865"/>
                  </a:lnTo>
                  <a:lnTo>
                    <a:pt x="663" y="859"/>
                  </a:lnTo>
                  <a:lnTo>
                    <a:pt x="681" y="851"/>
                  </a:lnTo>
                  <a:lnTo>
                    <a:pt x="697" y="842"/>
                  </a:lnTo>
                  <a:lnTo>
                    <a:pt x="714" y="832"/>
                  </a:lnTo>
                  <a:lnTo>
                    <a:pt x="729" y="822"/>
                  </a:lnTo>
                  <a:lnTo>
                    <a:pt x="744" y="811"/>
                  </a:lnTo>
                  <a:lnTo>
                    <a:pt x="760" y="800"/>
                  </a:lnTo>
                  <a:lnTo>
                    <a:pt x="773" y="788"/>
                  </a:lnTo>
                  <a:lnTo>
                    <a:pt x="787" y="775"/>
                  </a:lnTo>
                  <a:lnTo>
                    <a:pt x="799" y="762"/>
                  </a:lnTo>
                  <a:lnTo>
                    <a:pt x="813" y="747"/>
                  </a:lnTo>
                  <a:lnTo>
                    <a:pt x="824" y="733"/>
                  </a:lnTo>
                  <a:lnTo>
                    <a:pt x="835" y="718"/>
                  </a:lnTo>
                  <a:lnTo>
                    <a:pt x="845" y="702"/>
                  </a:lnTo>
                  <a:lnTo>
                    <a:pt x="854" y="686"/>
                  </a:lnTo>
                  <a:lnTo>
                    <a:pt x="863" y="669"/>
                  </a:lnTo>
                  <a:lnTo>
                    <a:pt x="871" y="651"/>
                  </a:lnTo>
                  <a:lnTo>
                    <a:pt x="878" y="634"/>
                  </a:lnTo>
                  <a:lnTo>
                    <a:pt x="884" y="616"/>
                  </a:lnTo>
                  <a:lnTo>
                    <a:pt x="889" y="597"/>
                  </a:lnTo>
                  <a:lnTo>
                    <a:pt x="893" y="579"/>
                  </a:lnTo>
                  <a:lnTo>
                    <a:pt x="896" y="559"/>
                  </a:lnTo>
                  <a:lnTo>
                    <a:pt x="900" y="540"/>
                  </a:lnTo>
                  <a:lnTo>
                    <a:pt x="901" y="520"/>
                  </a:lnTo>
                  <a:lnTo>
                    <a:pt x="902" y="500"/>
                  </a:lnTo>
                  <a:lnTo>
                    <a:pt x="902" y="500"/>
                  </a:lnTo>
                  <a:lnTo>
                    <a:pt x="901" y="481"/>
                  </a:lnTo>
                  <a:lnTo>
                    <a:pt x="900" y="461"/>
                  </a:lnTo>
                  <a:lnTo>
                    <a:pt x="896" y="441"/>
                  </a:lnTo>
                  <a:lnTo>
                    <a:pt x="893" y="422"/>
                  </a:lnTo>
                  <a:lnTo>
                    <a:pt x="889" y="403"/>
                  </a:lnTo>
                  <a:lnTo>
                    <a:pt x="884" y="385"/>
                  </a:lnTo>
                  <a:lnTo>
                    <a:pt x="878" y="366"/>
                  </a:lnTo>
                  <a:lnTo>
                    <a:pt x="871" y="348"/>
                  </a:lnTo>
                  <a:lnTo>
                    <a:pt x="863" y="332"/>
                  </a:lnTo>
                  <a:lnTo>
                    <a:pt x="854" y="315"/>
                  </a:lnTo>
                  <a:lnTo>
                    <a:pt x="845" y="299"/>
                  </a:lnTo>
                  <a:lnTo>
                    <a:pt x="835" y="282"/>
                  </a:lnTo>
                  <a:lnTo>
                    <a:pt x="824" y="268"/>
                  </a:lnTo>
                  <a:lnTo>
                    <a:pt x="813" y="252"/>
                  </a:lnTo>
                  <a:lnTo>
                    <a:pt x="799" y="239"/>
                  </a:lnTo>
                  <a:lnTo>
                    <a:pt x="787" y="225"/>
                  </a:lnTo>
                  <a:lnTo>
                    <a:pt x="773" y="213"/>
                  </a:lnTo>
                  <a:lnTo>
                    <a:pt x="760" y="200"/>
                  </a:lnTo>
                  <a:lnTo>
                    <a:pt x="744" y="189"/>
                  </a:lnTo>
                  <a:lnTo>
                    <a:pt x="729" y="178"/>
                  </a:lnTo>
                  <a:lnTo>
                    <a:pt x="714" y="168"/>
                  </a:lnTo>
                  <a:lnTo>
                    <a:pt x="697" y="159"/>
                  </a:lnTo>
                  <a:lnTo>
                    <a:pt x="681" y="150"/>
                  </a:lnTo>
                  <a:lnTo>
                    <a:pt x="663" y="142"/>
                  </a:lnTo>
                  <a:lnTo>
                    <a:pt x="645" y="135"/>
                  </a:lnTo>
                  <a:lnTo>
                    <a:pt x="627" y="129"/>
                  </a:lnTo>
                  <a:lnTo>
                    <a:pt x="609" y="124"/>
                  </a:lnTo>
                  <a:lnTo>
                    <a:pt x="589" y="119"/>
                  </a:lnTo>
                  <a:lnTo>
                    <a:pt x="570" y="116"/>
                  </a:lnTo>
                  <a:lnTo>
                    <a:pt x="551" y="114"/>
                  </a:lnTo>
                  <a:lnTo>
                    <a:pt x="531" y="111"/>
                  </a:lnTo>
                  <a:lnTo>
                    <a:pt x="511" y="111"/>
                  </a:lnTo>
                  <a:lnTo>
                    <a:pt x="51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1" name="Freeform 1072">
              <a:extLst>
                <a:ext uri="{FF2B5EF4-FFF2-40B4-BE49-F238E27FC236}">
                  <a16:creationId xmlns:a16="http://schemas.microsoft.com/office/drawing/2014/main" id="{FFDEB037-AE47-4C64-B122-0DA97ACC7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8643" y="4559159"/>
              <a:ext cx="106224" cy="83799"/>
            </a:xfrm>
            <a:custGeom>
              <a:avLst/>
              <a:gdLst>
                <a:gd name="T0" fmla="*/ 446 w 454"/>
                <a:gd name="T1" fmla="*/ 50 h 358"/>
                <a:gd name="T2" fmla="*/ 403 w 454"/>
                <a:gd name="T3" fmla="*/ 7 h 358"/>
                <a:gd name="T4" fmla="*/ 403 w 454"/>
                <a:gd name="T5" fmla="*/ 7 h 358"/>
                <a:gd name="T6" fmla="*/ 399 w 454"/>
                <a:gd name="T7" fmla="*/ 4 h 358"/>
                <a:gd name="T8" fmla="*/ 393 w 454"/>
                <a:gd name="T9" fmla="*/ 1 h 358"/>
                <a:gd name="T10" fmla="*/ 389 w 454"/>
                <a:gd name="T11" fmla="*/ 0 h 358"/>
                <a:gd name="T12" fmla="*/ 383 w 454"/>
                <a:gd name="T13" fmla="*/ 0 h 358"/>
                <a:gd name="T14" fmla="*/ 379 w 454"/>
                <a:gd name="T15" fmla="*/ 0 h 358"/>
                <a:gd name="T16" fmla="*/ 374 w 454"/>
                <a:gd name="T17" fmla="*/ 1 h 358"/>
                <a:gd name="T18" fmla="*/ 369 w 454"/>
                <a:gd name="T19" fmla="*/ 4 h 358"/>
                <a:gd name="T20" fmla="*/ 365 w 454"/>
                <a:gd name="T21" fmla="*/ 7 h 358"/>
                <a:gd name="T22" fmla="*/ 164 w 454"/>
                <a:gd name="T23" fmla="*/ 207 h 358"/>
                <a:gd name="T24" fmla="*/ 90 w 454"/>
                <a:gd name="T25" fmla="*/ 133 h 358"/>
                <a:gd name="T26" fmla="*/ 90 w 454"/>
                <a:gd name="T27" fmla="*/ 133 h 358"/>
                <a:gd name="T28" fmla="*/ 85 w 454"/>
                <a:gd name="T29" fmla="*/ 130 h 358"/>
                <a:gd name="T30" fmla="*/ 81 w 454"/>
                <a:gd name="T31" fmla="*/ 127 h 358"/>
                <a:gd name="T32" fmla="*/ 75 w 454"/>
                <a:gd name="T33" fmla="*/ 126 h 358"/>
                <a:gd name="T34" fmla="*/ 71 w 454"/>
                <a:gd name="T35" fmla="*/ 125 h 358"/>
                <a:gd name="T36" fmla="*/ 65 w 454"/>
                <a:gd name="T37" fmla="*/ 126 h 358"/>
                <a:gd name="T38" fmla="*/ 60 w 454"/>
                <a:gd name="T39" fmla="*/ 127 h 358"/>
                <a:gd name="T40" fmla="*/ 55 w 454"/>
                <a:gd name="T41" fmla="*/ 130 h 358"/>
                <a:gd name="T42" fmla="*/ 51 w 454"/>
                <a:gd name="T43" fmla="*/ 133 h 358"/>
                <a:gd name="T44" fmla="*/ 8 w 454"/>
                <a:gd name="T45" fmla="*/ 176 h 358"/>
                <a:gd name="T46" fmla="*/ 8 w 454"/>
                <a:gd name="T47" fmla="*/ 176 h 358"/>
                <a:gd name="T48" fmla="*/ 5 w 454"/>
                <a:gd name="T49" fmla="*/ 180 h 358"/>
                <a:gd name="T50" fmla="*/ 3 w 454"/>
                <a:gd name="T51" fmla="*/ 185 h 358"/>
                <a:gd name="T52" fmla="*/ 2 w 454"/>
                <a:gd name="T53" fmla="*/ 190 h 358"/>
                <a:gd name="T54" fmla="*/ 0 w 454"/>
                <a:gd name="T55" fmla="*/ 196 h 358"/>
                <a:gd name="T56" fmla="*/ 2 w 454"/>
                <a:gd name="T57" fmla="*/ 200 h 358"/>
                <a:gd name="T58" fmla="*/ 3 w 454"/>
                <a:gd name="T59" fmla="*/ 206 h 358"/>
                <a:gd name="T60" fmla="*/ 5 w 454"/>
                <a:gd name="T61" fmla="*/ 210 h 358"/>
                <a:gd name="T62" fmla="*/ 8 w 454"/>
                <a:gd name="T63" fmla="*/ 214 h 358"/>
                <a:gd name="T64" fmla="*/ 145 w 454"/>
                <a:gd name="T65" fmla="*/ 350 h 358"/>
                <a:gd name="T66" fmla="*/ 145 w 454"/>
                <a:gd name="T67" fmla="*/ 350 h 358"/>
                <a:gd name="T68" fmla="*/ 149 w 454"/>
                <a:gd name="T69" fmla="*/ 353 h 358"/>
                <a:gd name="T70" fmla="*/ 153 w 454"/>
                <a:gd name="T71" fmla="*/ 355 h 358"/>
                <a:gd name="T72" fmla="*/ 159 w 454"/>
                <a:gd name="T73" fmla="*/ 357 h 358"/>
                <a:gd name="T74" fmla="*/ 164 w 454"/>
                <a:gd name="T75" fmla="*/ 358 h 358"/>
                <a:gd name="T76" fmla="*/ 169 w 454"/>
                <a:gd name="T77" fmla="*/ 357 h 358"/>
                <a:gd name="T78" fmla="*/ 174 w 454"/>
                <a:gd name="T79" fmla="*/ 355 h 358"/>
                <a:gd name="T80" fmla="*/ 179 w 454"/>
                <a:gd name="T81" fmla="*/ 353 h 358"/>
                <a:gd name="T82" fmla="*/ 183 w 454"/>
                <a:gd name="T83" fmla="*/ 350 h 358"/>
                <a:gd name="T84" fmla="*/ 208 w 454"/>
                <a:gd name="T85" fmla="*/ 324 h 358"/>
                <a:gd name="T86" fmla="*/ 226 w 454"/>
                <a:gd name="T87" fmla="*/ 307 h 358"/>
                <a:gd name="T88" fmla="*/ 446 w 454"/>
                <a:gd name="T89" fmla="*/ 88 h 358"/>
                <a:gd name="T90" fmla="*/ 446 w 454"/>
                <a:gd name="T91" fmla="*/ 88 h 358"/>
                <a:gd name="T92" fmla="*/ 449 w 454"/>
                <a:gd name="T93" fmla="*/ 83 h 358"/>
                <a:gd name="T94" fmla="*/ 452 w 454"/>
                <a:gd name="T95" fmla="*/ 79 h 358"/>
                <a:gd name="T96" fmla="*/ 453 w 454"/>
                <a:gd name="T97" fmla="*/ 73 h 358"/>
                <a:gd name="T98" fmla="*/ 454 w 454"/>
                <a:gd name="T99" fmla="*/ 69 h 358"/>
                <a:gd name="T100" fmla="*/ 453 w 454"/>
                <a:gd name="T101" fmla="*/ 63 h 358"/>
                <a:gd name="T102" fmla="*/ 452 w 454"/>
                <a:gd name="T103" fmla="*/ 59 h 358"/>
                <a:gd name="T104" fmla="*/ 449 w 454"/>
                <a:gd name="T105" fmla="*/ 54 h 358"/>
                <a:gd name="T106" fmla="*/ 446 w 454"/>
                <a:gd name="T107" fmla="*/ 50 h 358"/>
                <a:gd name="T108" fmla="*/ 446 w 454"/>
                <a:gd name="T109" fmla="*/ 5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4" h="358">
                  <a:moveTo>
                    <a:pt x="446" y="50"/>
                  </a:moveTo>
                  <a:lnTo>
                    <a:pt x="403" y="7"/>
                  </a:lnTo>
                  <a:lnTo>
                    <a:pt x="403" y="7"/>
                  </a:lnTo>
                  <a:lnTo>
                    <a:pt x="399" y="4"/>
                  </a:lnTo>
                  <a:lnTo>
                    <a:pt x="393" y="1"/>
                  </a:lnTo>
                  <a:lnTo>
                    <a:pt x="389" y="0"/>
                  </a:lnTo>
                  <a:lnTo>
                    <a:pt x="383" y="0"/>
                  </a:lnTo>
                  <a:lnTo>
                    <a:pt x="379" y="0"/>
                  </a:lnTo>
                  <a:lnTo>
                    <a:pt x="374" y="1"/>
                  </a:lnTo>
                  <a:lnTo>
                    <a:pt x="369" y="4"/>
                  </a:lnTo>
                  <a:lnTo>
                    <a:pt x="365" y="7"/>
                  </a:lnTo>
                  <a:lnTo>
                    <a:pt x="164" y="207"/>
                  </a:lnTo>
                  <a:lnTo>
                    <a:pt x="90" y="133"/>
                  </a:lnTo>
                  <a:lnTo>
                    <a:pt x="90" y="133"/>
                  </a:lnTo>
                  <a:lnTo>
                    <a:pt x="85" y="130"/>
                  </a:lnTo>
                  <a:lnTo>
                    <a:pt x="81" y="127"/>
                  </a:lnTo>
                  <a:lnTo>
                    <a:pt x="75" y="126"/>
                  </a:lnTo>
                  <a:lnTo>
                    <a:pt x="71" y="125"/>
                  </a:lnTo>
                  <a:lnTo>
                    <a:pt x="65" y="126"/>
                  </a:lnTo>
                  <a:lnTo>
                    <a:pt x="60" y="127"/>
                  </a:lnTo>
                  <a:lnTo>
                    <a:pt x="55" y="130"/>
                  </a:lnTo>
                  <a:lnTo>
                    <a:pt x="51" y="133"/>
                  </a:lnTo>
                  <a:lnTo>
                    <a:pt x="8" y="176"/>
                  </a:lnTo>
                  <a:lnTo>
                    <a:pt x="8" y="176"/>
                  </a:lnTo>
                  <a:lnTo>
                    <a:pt x="5" y="180"/>
                  </a:lnTo>
                  <a:lnTo>
                    <a:pt x="3" y="185"/>
                  </a:lnTo>
                  <a:lnTo>
                    <a:pt x="2" y="190"/>
                  </a:lnTo>
                  <a:lnTo>
                    <a:pt x="0" y="196"/>
                  </a:lnTo>
                  <a:lnTo>
                    <a:pt x="2" y="200"/>
                  </a:lnTo>
                  <a:lnTo>
                    <a:pt x="3" y="206"/>
                  </a:lnTo>
                  <a:lnTo>
                    <a:pt x="5" y="210"/>
                  </a:lnTo>
                  <a:lnTo>
                    <a:pt x="8" y="214"/>
                  </a:lnTo>
                  <a:lnTo>
                    <a:pt x="145" y="350"/>
                  </a:lnTo>
                  <a:lnTo>
                    <a:pt x="145" y="350"/>
                  </a:lnTo>
                  <a:lnTo>
                    <a:pt x="149" y="353"/>
                  </a:lnTo>
                  <a:lnTo>
                    <a:pt x="153" y="355"/>
                  </a:lnTo>
                  <a:lnTo>
                    <a:pt x="159" y="357"/>
                  </a:lnTo>
                  <a:lnTo>
                    <a:pt x="164" y="358"/>
                  </a:lnTo>
                  <a:lnTo>
                    <a:pt x="169" y="357"/>
                  </a:lnTo>
                  <a:lnTo>
                    <a:pt x="174" y="355"/>
                  </a:lnTo>
                  <a:lnTo>
                    <a:pt x="179" y="353"/>
                  </a:lnTo>
                  <a:lnTo>
                    <a:pt x="183" y="350"/>
                  </a:lnTo>
                  <a:lnTo>
                    <a:pt x="208" y="324"/>
                  </a:lnTo>
                  <a:lnTo>
                    <a:pt x="226" y="307"/>
                  </a:lnTo>
                  <a:lnTo>
                    <a:pt x="446" y="88"/>
                  </a:lnTo>
                  <a:lnTo>
                    <a:pt x="446" y="88"/>
                  </a:lnTo>
                  <a:lnTo>
                    <a:pt x="449" y="83"/>
                  </a:lnTo>
                  <a:lnTo>
                    <a:pt x="452" y="79"/>
                  </a:lnTo>
                  <a:lnTo>
                    <a:pt x="453" y="73"/>
                  </a:lnTo>
                  <a:lnTo>
                    <a:pt x="454" y="69"/>
                  </a:lnTo>
                  <a:lnTo>
                    <a:pt x="453" y="63"/>
                  </a:lnTo>
                  <a:lnTo>
                    <a:pt x="452" y="59"/>
                  </a:lnTo>
                  <a:lnTo>
                    <a:pt x="449" y="54"/>
                  </a:lnTo>
                  <a:lnTo>
                    <a:pt x="446" y="50"/>
                  </a:lnTo>
                  <a:lnTo>
                    <a:pt x="446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E801BC41-9E0B-40CF-A2D6-CBC79DEA9C36}"/>
              </a:ext>
            </a:extLst>
          </p:cNvPr>
          <p:cNvSpPr txBox="1">
            <a:spLocks/>
          </p:cNvSpPr>
          <p:nvPr/>
        </p:nvSpPr>
        <p:spPr>
          <a:xfrm>
            <a:off x="7656651" y="5227220"/>
            <a:ext cx="45121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fr-F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Établissant des partenariats efficaces à l'échelle nationale </a:t>
            </a:r>
            <a:br>
              <a:rPr lang="fr-F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 internationale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3" name="Group 62">
            <a:extLst>
              <a:ext uri="{FF2B5EF4-FFF2-40B4-BE49-F238E27FC236}">
                <a16:creationId xmlns:a16="http://schemas.microsoft.com/office/drawing/2014/main" id="{067BE673-47C3-4A7C-A8DD-E333A6B49D72}"/>
              </a:ext>
            </a:extLst>
          </p:cNvPr>
          <p:cNvGrpSpPr/>
          <p:nvPr/>
        </p:nvGrpSpPr>
        <p:grpSpPr>
          <a:xfrm>
            <a:off x="184379" y="3963924"/>
            <a:ext cx="385267" cy="383350"/>
            <a:chOff x="10687827" y="4481265"/>
            <a:chExt cx="237233" cy="236053"/>
          </a:xfrm>
          <a:solidFill>
            <a:schemeClr val="accent1"/>
          </a:solidFill>
        </p:grpSpPr>
        <p:sp>
          <p:nvSpPr>
            <p:cNvPr id="84" name="Freeform 1071">
              <a:extLst>
                <a:ext uri="{FF2B5EF4-FFF2-40B4-BE49-F238E27FC236}">
                  <a16:creationId xmlns:a16="http://schemas.microsoft.com/office/drawing/2014/main" id="{F65476CD-6101-4858-8CCF-48D01EA32D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87827" y="4481265"/>
              <a:ext cx="237233" cy="236053"/>
            </a:xfrm>
            <a:custGeom>
              <a:avLst/>
              <a:gdLst>
                <a:gd name="T0" fmla="*/ 997 w 1003"/>
                <a:gd name="T1" fmla="*/ 576 h 1000"/>
                <a:gd name="T2" fmla="*/ 963 w 1003"/>
                <a:gd name="T3" fmla="*/ 694 h 1000"/>
                <a:gd name="T4" fmla="*/ 903 w 1003"/>
                <a:gd name="T5" fmla="*/ 799 h 1000"/>
                <a:gd name="T6" fmla="*/ 820 w 1003"/>
                <a:gd name="T7" fmla="*/ 886 h 1000"/>
                <a:gd name="T8" fmla="*/ 719 w 1003"/>
                <a:gd name="T9" fmla="*/ 950 h 1000"/>
                <a:gd name="T10" fmla="*/ 602 w 1003"/>
                <a:gd name="T11" fmla="*/ 990 h 1000"/>
                <a:gd name="T12" fmla="*/ 501 w 1003"/>
                <a:gd name="T13" fmla="*/ 1000 h 1000"/>
                <a:gd name="T14" fmla="*/ 376 w 1003"/>
                <a:gd name="T15" fmla="*/ 984 h 1000"/>
                <a:gd name="T16" fmla="*/ 262 w 1003"/>
                <a:gd name="T17" fmla="*/ 939 h 1000"/>
                <a:gd name="T18" fmla="*/ 164 w 1003"/>
                <a:gd name="T19" fmla="*/ 870 h 1000"/>
                <a:gd name="T20" fmla="*/ 85 w 1003"/>
                <a:gd name="T21" fmla="*/ 779 h 1000"/>
                <a:gd name="T22" fmla="*/ 30 w 1003"/>
                <a:gd name="T23" fmla="*/ 672 h 1000"/>
                <a:gd name="T24" fmla="*/ 3 w 1003"/>
                <a:gd name="T25" fmla="*/ 551 h 1000"/>
                <a:gd name="T26" fmla="*/ 3 w 1003"/>
                <a:gd name="T27" fmla="*/ 449 h 1000"/>
                <a:gd name="T28" fmla="*/ 30 w 1003"/>
                <a:gd name="T29" fmla="*/ 329 h 1000"/>
                <a:gd name="T30" fmla="*/ 85 w 1003"/>
                <a:gd name="T31" fmla="*/ 221 h 1000"/>
                <a:gd name="T32" fmla="*/ 164 w 1003"/>
                <a:gd name="T33" fmla="*/ 130 h 1000"/>
                <a:gd name="T34" fmla="*/ 262 w 1003"/>
                <a:gd name="T35" fmla="*/ 61 h 1000"/>
                <a:gd name="T36" fmla="*/ 376 w 1003"/>
                <a:gd name="T37" fmla="*/ 17 h 1000"/>
                <a:gd name="T38" fmla="*/ 501 w 1003"/>
                <a:gd name="T39" fmla="*/ 0 h 1000"/>
                <a:gd name="T40" fmla="*/ 602 w 1003"/>
                <a:gd name="T41" fmla="*/ 10 h 1000"/>
                <a:gd name="T42" fmla="*/ 719 w 1003"/>
                <a:gd name="T43" fmla="*/ 50 h 1000"/>
                <a:gd name="T44" fmla="*/ 820 w 1003"/>
                <a:gd name="T45" fmla="*/ 115 h 1000"/>
                <a:gd name="T46" fmla="*/ 903 w 1003"/>
                <a:gd name="T47" fmla="*/ 201 h 1000"/>
                <a:gd name="T48" fmla="*/ 963 w 1003"/>
                <a:gd name="T49" fmla="*/ 305 h 1000"/>
                <a:gd name="T50" fmla="*/ 997 w 1003"/>
                <a:gd name="T51" fmla="*/ 424 h 1000"/>
                <a:gd name="T52" fmla="*/ 511 w 1003"/>
                <a:gd name="T53" fmla="*/ 111 h 1000"/>
                <a:gd name="T54" fmla="*/ 433 w 1003"/>
                <a:gd name="T55" fmla="*/ 119 h 1000"/>
                <a:gd name="T56" fmla="*/ 342 w 1003"/>
                <a:gd name="T57" fmla="*/ 150 h 1000"/>
                <a:gd name="T58" fmla="*/ 263 w 1003"/>
                <a:gd name="T59" fmla="*/ 200 h 1000"/>
                <a:gd name="T60" fmla="*/ 198 w 1003"/>
                <a:gd name="T61" fmla="*/ 268 h 1000"/>
                <a:gd name="T62" fmla="*/ 151 w 1003"/>
                <a:gd name="T63" fmla="*/ 348 h 1000"/>
                <a:gd name="T64" fmla="*/ 126 w 1003"/>
                <a:gd name="T65" fmla="*/ 441 h 1000"/>
                <a:gd name="T66" fmla="*/ 121 w 1003"/>
                <a:gd name="T67" fmla="*/ 520 h 1000"/>
                <a:gd name="T68" fmla="*/ 138 w 1003"/>
                <a:gd name="T69" fmla="*/ 616 h 1000"/>
                <a:gd name="T70" fmla="*/ 178 w 1003"/>
                <a:gd name="T71" fmla="*/ 702 h 1000"/>
                <a:gd name="T72" fmla="*/ 235 w 1003"/>
                <a:gd name="T73" fmla="*/ 775 h 1000"/>
                <a:gd name="T74" fmla="*/ 309 w 1003"/>
                <a:gd name="T75" fmla="*/ 832 h 1000"/>
                <a:gd name="T76" fmla="*/ 395 w 1003"/>
                <a:gd name="T77" fmla="*/ 872 h 1000"/>
                <a:gd name="T78" fmla="*/ 491 w 1003"/>
                <a:gd name="T79" fmla="*/ 888 h 1000"/>
                <a:gd name="T80" fmla="*/ 570 w 1003"/>
                <a:gd name="T81" fmla="*/ 884 h 1000"/>
                <a:gd name="T82" fmla="*/ 663 w 1003"/>
                <a:gd name="T83" fmla="*/ 859 h 1000"/>
                <a:gd name="T84" fmla="*/ 744 w 1003"/>
                <a:gd name="T85" fmla="*/ 811 h 1000"/>
                <a:gd name="T86" fmla="*/ 813 w 1003"/>
                <a:gd name="T87" fmla="*/ 747 h 1000"/>
                <a:gd name="T88" fmla="*/ 863 w 1003"/>
                <a:gd name="T89" fmla="*/ 669 h 1000"/>
                <a:gd name="T90" fmla="*/ 893 w 1003"/>
                <a:gd name="T91" fmla="*/ 579 h 1000"/>
                <a:gd name="T92" fmla="*/ 902 w 1003"/>
                <a:gd name="T93" fmla="*/ 500 h 1000"/>
                <a:gd name="T94" fmla="*/ 889 w 1003"/>
                <a:gd name="T95" fmla="*/ 403 h 1000"/>
                <a:gd name="T96" fmla="*/ 854 w 1003"/>
                <a:gd name="T97" fmla="*/ 315 h 1000"/>
                <a:gd name="T98" fmla="*/ 799 w 1003"/>
                <a:gd name="T99" fmla="*/ 239 h 1000"/>
                <a:gd name="T100" fmla="*/ 729 w 1003"/>
                <a:gd name="T101" fmla="*/ 178 h 1000"/>
                <a:gd name="T102" fmla="*/ 645 w 1003"/>
                <a:gd name="T103" fmla="*/ 135 h 1000"/>
                <a:gd name="T104" fmla="*/ 551 w 1003"/>
                <a:gd name="T105" fmla="*/ 114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03" h="1000">
                  <a:moveTo>
                    <a:pt x="1003" y="500"/>
                  </a:moveTo>
                  <a:lnTo>
                    <a:pt x="1003" y="500"/>
                  </a:lnTo>
                  <a:lnTo>
                    <a:pt x="1002" y="526"/>
                  </a:lnTo>
                  <a:lnTo>
                    <a:pt x="1001" y="551"/>
                  </a:lnTo>
                  <a:lnTo>
                    <a:pt x="997" y="576"/>
                  </a:lnTo>
                  <a:lnTo>
                    <a:pt x="993" y="601"/>
                  </a:lnTo>
                  <a:lnTo>
                    <a:pt x="988" y="625"/>
                  </a:lnTo>
                  <a:lnTo>
                    <a:pt x="980" y="649"/>
                  </a:lnTo>
                  <a:lnTo>
                    <a:pt x="972" y="672"/>
                  </a:lnTo>
                  <a:lnTo>
                    <a:pt x="963" y="694"/>
                  </a:lnTo>
                  <a:lnTo>
                    <a:pt x="953" y="716"/>
                  </a:lnTo>
                  <a:lnTo>
                    <a:pt x="942" y="738"/>
                  </a:lnTo>
                  <a:lnTo>
                    <a:pt x="930" y="759"/>
                  </a:lnTo>
                  <a:lnTo>
                    <a:pt x="917" y="779"/>
                  </a:lnTo>
                  <a:lnTo>
                    <a:pt x="903" y="799"/>
                  </a:lnTo>
                  <a:lnTo>
                    <a:pt x="889" y="818"/>
                  </a:lnTo>
                  <a:lnTo>
                    <a:pt x="873" y="837"/>
                  </a:lnTo>
                  <a:lnTo>
                    <a:pt x="856" y="853"/>
                  </a:lnTo>
                  <a:lnTo>
                    <a:pt x="839" y="870"/>
                  </a:lnTo>
                  <a:lnTo>
                    <a:pt x="820" y="886"/>
                  </a:lnTo>
                  <a:lnTo>
                    <a:pt x="802" y="900"/>
                  </a:lnTo>
                  <a:lnTo>
                    <a:pt x="782" y="915"/>
                  </a:lnTo>
                  <a:lnTo>
                    <a:pt x="762" y="928"/>
                  </a:lnTo>
                  <a:lnTo>
                    <a:pt x="740" y="939"/>
                  </a:lnTo>
                  <a:lnTo>
                    <a:pt x="719" y="950"/>
                  </a:lnTo>
                  <a:lnTo>
                    <a:pt x="697" y="961"/>
                  </a:lnTo>
                  <a:lnTo>
                    <a:pt x="674" y="970"/>
                  </a:lnTo>
                  <a:lnTo>
                    <a:pt x="651" y="978"/>
                  </a:lnTo>
                  <a:lnTo>
                    <a:pt x="627" y="984"/>
                  </a:lnTo>
                  <a:lnTo>
                    <a:pt x="602" y="990"/>
                  </a:lnTo>
                  <a:lnTo>
                    <a:pt x="578" y="994"/>
                  </a:lnTo>
                  <a:lnTo>
                    <a:pt x="553" y="997"/>
                  </a:lnTo>
                  <a:lnTo>
                    <a:pt x="528" y="1000"/>
                  </a:lnTo>
                  <a:lnTo>
                    <a:pt x="501" y="1000"/>
                  </a:lnTo>
                  <a:lnTo>
                    <a:pt x="501" y="1000"/>
                  </a:lnTo>
                  <a:lnTo>
                    <a:pt x="476" y="1000"/>
                  </a:lnTo>
                  <a:lnTo>
                    <a:pt x="450" y="997"/>
                  </a:lnTo>
                  <a:lnTo>
                    <a:pt x="425" y="994"/>
                  </a:lnTo>
                  <a:lnTo>
                    <a:pt x="400" y="990"/>
                  </a:lnTo>
                  <a:lnTo>
                    <a:pt x="376" y="984"/>
                  </a:lnTo>
                  <a:lnTo>
                    <a:pt x="353" y="978"/>
                  </a:lnTo>
                  <a:lnTo>
                    <a:pt x="329" y="970"/>
                  </a:lnTo>
                  <a:lnTo>
                    <a:pt x="306" y="961"/>
                  </a:lnTo>
                  <a:lnTo>
                    <a:pt x="284" y="950"/>
                  </a:lnTo>
                  <a:lnTo>
                    <a:pt x="262" y="939"/>
                  </a:lnTo>
                  <a:lnTo>
                    <a:pt x="241" y="928"/>
                  </a:lnTo>
                  <a:lnTo>
                    <a:pt x="220" y="915"/>
                  </a:lnTo>
                  <a:lnTo>
                    <a:pt x="202" y="900"/>
                  </a:lnTo>
                  <a:lnTo>
                    <a:pt x="182" y="886"/>
                  </a:lnTo>
                  <a:lnTo>
                    <a:pt x="164" y="870"/>
                  </a:lnTo>
                  <a:lnTo>
                    <a:pt x="147" y="853"/>
                  </a:lnTo>
                  <a:lnTo>
                    <a:pt x="130" y="837"/>
                  </a:lnTo>
                  <a:lnTo>
                    <a:pt x="115" y="818"/>
                  </a:lnTo>
                  <a:lnTo>
                    <a:pt x="99" y="799"/>
                  </a:lnTo>
                  <a:lnTo>
                    <a:pt x="85" y="779"/>
                  </a:lnTo>
                  <a:lnTo>
                    <a:pt x="72" y="759"/>
                  </a:lnTo>
                  <a:lnTo>
                    <a:pt x="61" y="738"/>
                  </a:lnTo>
                  <a:lnTo>
                    <a:pt x="49" y="716"/>
                  </a:lnTo>
                  <a:lnTo>
                    <a:pt x="39" y="694"/>
                  </a:lnTo>
                  <a:lnTo>
                    <a:pt x="30" y="672"/>
                  </a:lnTo>
                  <a:lnTo>
                    <a:pt x="22" y="649"/>
                  </a:lnTo>
                  <a:lnTo>
                    <a:pt x="16" y="625"/>
                  </a:lnTo>
                  <a:lnTo>
                    <a:pt x="10" y="601"/>
                  </a:lnTo>
                  <a:lnTo>
                    <a:pt x="6" y="576"/>
                  </a:lnTo>
                  <a:lnTo>
                    <a:pt x="3" y="551"/>
                  </a:lnTo>
                  <a:lnTo>
                    <a:pt x="0" y="526"/>
                  </a:lnTo>
                  <a:lnTo>
                    <a:pt x="0" y="500"/>
                  </a:lnTo>
                  <a:lnTo>
                    <a:pt x="0" y="500"/>
                  </a:lnTo>
                  <a:lnTo>
                    <a:pt x="0" y="474"/>
                  </a:lnTo>
                  <a:lnTo>
                    <a:pt x="3" y="449"/>
                  </a:lnTo>
                  <a:lnTo>
                    <a:pt x="6" y="424"/>
                  </a:lnTo>
                  <a:lnTo>
                    <a:pt x="10" y="399"/>
                  </a:lnTo>
                  <a:lnTo>
                    <a:pt x="16" y="375"/>
                  </a:lnTo>
                  <a:lnTo>
                    <a:pt x="22" y="352"/>
                  </a:lnTo>
                  <a:lnTo>
                    <a:pt x="30" y="329"/>
                  </a:lnTo>
                  <a:lnTo>
                    <a:pt x="39" y="305"/>
                  </a:lnTo>
                  <a:lnTo>
                    <a:pt x="49" y="283"/>
                  </a:lnTo>
                  <a:lnTo>
                    <a:pt x="61" y="262"/>
                  </a:lnTo>
                  <a:lnTo>
                    <a:pt x="72" y="241"/>
                  </a:lnTo>
                  <a:lnTo>
                    <a:pt x="85" y="221"/>
                  </a:lnTo>
                  <a:lnTo>
                    <a:pt x="99" y="201"/>
                  </a:lnTo>
                  <a:lnTo>
                    <a:pt x="115" y="182"/>
                  </a:lnTo>
                  <a:lnTo>
                    <a:pt x="130" y="164"/>
                  </a:lnTo>
                  <a:lnTo>
                    <a:pt x="147" y="147"/>
                  </a:lnTo>
                  <a:lnTo>
                    <a:pt x="164" y="130"/>
                  </a:lnTo>
                  <a:lnTo>
                    <a:pt x="182" y="115"/>
                  </a:lnTo>
                  <a:lnTo>
                    <a:pt x="202" y="99"/>
                  </a:lnTo>
                  <a:lnTo>
                    <a:pt x="220" y="86"/>
                  </a:lnTo>
                  <a:lnTo>
                    <a:pt x="241" y="73"/>
                  </a:lnTo>
                  <a:lnTo>
                    <a:pt x="262" y="61"/>
                  </a:lnTo>
                  <a:lnTo>
                    <a:pt x="284" y="50"/>
                  </a:lnTo>
                  <a:lnTo>
                    <a:pt x="306" y="40"/>
                  </a:lnTo>
                  <a:lnTo>
                    <a:pt x="329" y="31"/>
                  </a:lnTo>
                  <a:lnTo>
                    <a:pt x="353" y="23"/>
                  </a:lnTo>
                  <a:lnTo>
                    <a:pt x="376" y="17"/>
                  </a:lnTo>
                  <a:lnTo>
                    <a:pt x="400" y="10"/>
                  </a:lnTo>
                  <a:lnTo>
                    <a:pt x="425" y="6"/>
                  </a:lnTo>
                  <a:lnTo>
                    <a:pt x="450" y="3"/>
                  </a:lnTo>
                  <a:lnTo>
                    <a:pt x="476" y="1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528" y="1"/>
                  </a:lnTo>
                  <a:lnTo>
                    <a:pt x="553" y="3"/>
                  </a:lnTo>
                  <a:lnTo>
                    <a:pt x="578" y="6"/>
                  </a:lnTo>
                  <a:lnTo>
                    <a:pt x="602" y="10"/>
                  </a:lnTo>
                  <a:lnTo>
                    <a:pt x="627" y="17"/>
                  </a:lnTo>
                  <a:lnTo>
                    <a:pt x="651" y="23"/>
                  </a:lnTo>
                  <a:lnTo>
                    <a:pt x="674" y="31"/>
                  </a:lnTo>
                  <a:lnTo>
                    <a:pt x="697" y="40"/>
                  </a:lnTo>
                  <a:lnTo>
                    <a:pt x="719" y="50"/>
                  </a:lnTo>
                  <a:lnTo>
                    <a:pt x="740" y="61"/>
                  </a:lnTo>
                  <a:lnTo>
                    <a:pt x="762" y="73"/>
                  </a:lnTo>
                  <a:lnTo>
                    <a:pt x="782" y="86"/>
                  </a:lnTo>
                  <a:lnTo>
                    <a:pt x="802" y="99"/>
                  </a:lnTo>
                  <a:lnTo>
                    <a:pt x="820" y="115"/>
                  </a:lnTo>
                  <a:lnTo>
                    <a:pt x="839" y="130"/>
                  </a:lnTo>
                  <a:lnTo>
                    <a:pt x="856" y="147"/>
                  </a:lnTo>
                  <a:lnTo>
                    <a:pt x="873" y="164"/>
                  </a:lnTo>
                  <a:lnTo>
                    <a:pt x="889" y="182"/>
                  </a:lnTo>
                  <a:lnTo>
                    <a:pt x="903" y="201"/>
                  </a:lnTo>
                  <a:lnTo>
                    <a:pt x="917" y="221"/>
                  </a:lnTo>
                  <a:lnTo>
                    <a:pt x="930" y="241"/>
                  </a:lnTo>
                  <a:lnTo>
                    <a:pt x="942" y="262"/>
                  </a:lnTo>
                  <a:lnTo>
                    <a:pt x="953" y="283"/>
                  </a:lnTo>
                  <a:lnTo>
                    <a:pt x="963" y="305"/>
                  </a:lnTo>
                  <a:lnTo>
                    <a:pt x="972" y="329"/>
                  </a:lnTo>
                  <a:lnTo>
                    <a:pt x="980" y="352"/>
                  </a:lnTo>
                  <a:lnTo>
                    <a:pt x="988" y="375"/>
                  </a:lnTo>
                  <a:lnTo>
                    <a:pt x="993" y="399"/>
                  </a:lnTo>
                  <a:lnTo>
                    <a:pt x="997" y="424"/>
                  </a:lnTo>
                  <a:lnTo>
                    <a:pt x="1001" y="449"/>
                  </a:lnTo>
                  <a:lnTo>
                    <a:pt x="1002" y="474"/>
                  </a:lnTo>
                  <a:lnTo>
                    <a:pt x="1003" y="500"/>
                  </a:lnTo>
                  <a:lnTo>
                    <a:pt x="1003" y="500"/>
                  </a:lnTo>
                  <a:close/>
                  <a:moveTo>
                    <a:pt x="511" y="111"/>
                  </a:moveTo>
                  <a:lnTo>
                    <a:pt x="511" y="111"/>
                  </a:lnTo>
                  <a:lnTo>
                    <a:pt x="491" y="111"/>
                  </a:lnTo>
                  <a:lnTo>
                    <a:pt x="471" y="114"/>
                  </a:lnTo>
                  <a:lnTo>
                    <a:pt x="452" y="116"/>
                  </a:lnTo>
                  <a:lnTo>
                    <a:pt x="433" y="119"/>
                  </a:lnTo>
                  <a:lnTo>
                    <a:pt x="413" y="124"/>
                  </a:lnTo>
                  <a:lnTo>
                    <a:pt x="395" y="129"/>
                  </a:lnTo>
                  <a:lnTo>
                    <a:pt x="377" y="135"/>
                  </a:lnTo>
                  <a:lnTo>
                    <a:pt x="359" y="142"/>
                  </a:lnTo>
                  <a:lnTo>
                    <a:pt x="342" y="150"/>
                  </a:lnTo>
                  <a:lnTo>
                    <a:pt x="325" y="159"/>
                  </a:lnTo>
                  <a:lnTo>
                    <a:pt x="309" y="168"/>
                  </a:lnTo>
                  <a:lnTo>
                    <a:pt x="293" y="178"/>
                  </a:lnTo>
                  <a:lnTo>
                    <a:pt x="278" y="189"/>
                  </a:lnTo>
                  <a:lnTo>
                    <a:pt x="263" y="200"/>
                  </a:lnTo>
                  <a:lnTo>
                    <a:pt x="249" y="213"/>
                  </a:lnTo>
                  <a:lnTo>
                    <a:pt x="235" y="225"/>
                  </a:lnTo>
                  <a:lnTo>
                    <a:pt x="223" y="239"/>
                  </a:lnTo>
                  <a:lnTo>
                    <a:pt x="209" y="252"/>
                  </a:lnTo>
                  <a:lnTo>
                    <a:pt x="198" y="268"/>
                  </a:lnTo>
                  <a:lnTo>
                    <a:pt x="187" y="282"/>
                  </a:lnTo>
                  <a:lnTo>
                    <a:pt x="178" y="299"/>
                  </a:lnTo>
                  <a:lnTo>
                    <a:pt x="168" y="315"/>
                  </a:lnTo>
                  <a:lnTo>
                    <a:pt x="159" y="332"/>
                  </a:lnTo>
                  <a:lnTo>
                    <a:pt x="151" y="348"/>
                  </a:lnTo>
                  <a:lnTo>
                    <a:pt x="145" y="366"/>
                  </a:lnTo>
                  <a:lnTo>
                    <a:pt x="138" y="385"/>
                  </a:lnTo>
                  <a:lnTo>
                    <a:pt x="134" y="403"/>
                  </a:lnTo>
                  <a:lnTo>
                    <a:pt x="129" y="422"/>
                  </a:lnTo>
                  <a:lnTo>
                    <a:pt x="126" y="441"/>
                  </a:lnTo>
                  <a:lnTo>
                    <a:pt x="123" y="461"/>
                  </a:lnTo>
                  <a:lnTo>
                    <a:pt x="121" y="481"/>
                  </a:lnTo>
                  <a:lnTo>
                    <a:pt x="121" y="500"/>
                  </a:lnTo>
                  <a:lnTo>
                    <a:pt x="121" y="500"/>
                  </a:lnTo>
                  <a:lnTo>
                    <a:pt x="121" y="520"/>
                  </a:lnTo>
                  <a:lnTo>
                    <a:pt x="123" y="540"/>
                  </a:lnTo>
                  <a:lnTo>
                    <a:pt x="126" y="559"/>
                  </a:lnTo>
                  <a:lnTo>
                    <a:pt x="129" y="579"/>
                  </a:lnTo>
                  <a:lnTo>
                    <a:pt x="134" y="597"/>
                  </a:lnTo>
                  <a:lnTo>
                    <a:pt x="138" y="616"/>
                  </a:lnTo>
                  <a:lnTo>
                    <a:pt x="145" y="634"/>
                  </a:lnTo>
                  <a:lnTo>
                    <a:pt x="151" y="651"/>
                  </a:lnTo>
                  <a:lnTo>
                    <a:pt x="159" y="669"/>
                  </a:lnTo>
                  <a:lnTo>
                    <a:pt x="168" y="686"/>
                  </a:lnTo>
                  <a:lnTo>
                    <a:pt x="178" y="702"/>
                  </a:lnTo>
                  <a:lnTo>
                    <a:pt x="187" y="718"/>
                  </a:lnTo>
                  <a:lnTo>
                    <a:pt x="198" y="733"/>
                  </a:lnTo>
                  <a:lnTo>
                    <a:pt x="209" y="747"/>
                  </a:lnTo>
                  <a:lnTo>
                    <a:pt x="223" y="762"/>
                  </a:lnTo>
                  <a:lnTo>
                    <a:pt x="235" y="775"/>
                  </a:lnTo>
                  <a:lnTo>
                    <a:pt x="249" y="788"/>
                  </a:lnTo>
                  <a:lnTo>
                    <a:pt x="263" y="800"/>
                  </a:lnTo>
                  <a:lnTo>
                    <a:pt x="278" y="811"/>
                  </a:lnTo>
                  <a:lnTo>
                    <a:pt x="293" y="822"/>
                  </a:lnTo>
                  <a:lnTo>
                    <a:pt x="309" y="832"/>
                  </a:lnTo>
                  <a:lnTo>
                    <a:pt x="325" y="842"/>
                  </a:lnTo>
                  <a:lnTo>
                    <a:pt x="342" y="851"/>
                  </a:lnTo>
                  <a:lnTo>
                    <a:pt x="359" y="859"/>
                  </a:lnTo>
                  <a:lnTo>
                    <a:pt x="377" y="865"/>
                  </a:lnTo>
                  <a:lnTo>
                    <a:pt x="395" y="872"/>
                  </a:lnTo>
                  <a:lnTo>
                    <a:pt x="413" y="876"/>
                  </a:lnTo>
                  <a:lnTo>
                    <a:pt x="433" y="881"/>
                  </a:lnTo>
                  <a:lnTo>
                    <a:pt x="452" y="884"/>
                  </a:lnTo>
                  <a:lnTo>
                    <a:pt x="471" y="887"/>
                  </a:lnTo>
                  <a:lnTo>
                    <a:pt x="491" y="888"/>
                  </a:lnTo>
                  <a:lnTo>
                    <a:pt x="511" y="888"/>
                  </a:lnTo>
                  <a:lnTo>
                    <a:pt x="511" y="888"/>
                  </a:lnTo>
                  <a:lnTo>
                    <a:pt x="531" y="888"/>
                  </a:lnTo>
                  <a:lnTo>
                    <a:pt x="551" y="887"/>
                  </a:lnTo>
                  <a:lnTo>
                    <a:pt x="570" y="884"/>
                  </a:lnTo>
                  <a:lnTo>
                    <a:pt x="589" y="881"/>
                  </a:lnTo>
                  <a:lnTo>
                    <a:pt x="609" y="876"/>
                  </a:lnTo>
                  <a:lnTo>
                    <a:pt x="627" y="872"/>
                  </a:lnTo>
                  <a:lnTo>
                    <a:pt x="645" y="865"/>
                  </a:lnTo>
                  <a:lnTo>
                    <a:pt x="663" y="859"/>
                  </a:lnTo>
                  <a:lnTo>
                    <a:pt x="681" y="851"/>
                  </a:lnTo>
                  <a:lnTo>
                    <a:pt x="697" y="842"/>
                  </a:lnTo>
                  <a:lnTo>
                    <a:pt x="714" y="832"/>
                  </a:lnTo>
                  <a:lnTo>
                    <a:pt x="729" y="822"/>
                  </a:lnTo>
                  <a:lnTo>
                    <a:pt x="744" y="811"/>
                  </a:lnTo>
                  <a:lnTo>
                    <a:pt x="760" y="800"/>
                  </a:lnTo>
                  <a:lnTo>
                    <a:pt x="773" y="788"/>
                  </a:lnTo>
                  <a:lnTo>
                    <a:pt x="787" y="775"/>
                  </a:lnTo>
                  <a:lnTo>
                    <a:pt x="799" y="762"/>
                  </a:lnTo>
                  <a:lnTo>
                    <a:pt x="813" y="747"/>
                  </a:lnTo>
                  <a:lnTo>
                    <a:pt x="824" y="733"/>
                  </a:lnTo>
                  <a:lnTo>
                    <a:pt x="835" y="718"/>
                  </a:lnTo>
                  <a:lnTo>
                    <a:pt x="845" y="702"/>
                  </a:lnTo>
                  <a:lnTo>
                    <a:pt x="854" y="686"/>
                  </a:lnTo>
                  <a:lnTo>
                    <a:pt x="863" y="669"/>
                  </a:lnTo>
                  <a:lnTo>
                    <a:pt x="871" y="651"/>
                  </a:lnTo>
                  <a:lnTo>
                    <a:pt x="878" y="634"/>
                  </a:lnTo>
                  <a:lnTo>
                    <a:pt x="884" y="616"/>
                  </a:lnTo>
                  <a:lnTo>
                    <a:pt x="889" y="597"/>
                  </a:lnTo>
                  <a:lnTo>
                    <a:pt x="893" y="579"/>
                  </a:lnTo>
                  <a:lnTo>
                    <a:pt x="896" y="559"/>
                  </a:lnTo>
                  <a:lnTo>
                    <a:pt x="900" y="540"/>
                  </a:lnTo>
                  <a:lnTo>
                    <a:pt x="901" y="520"/>
                  </a:lnTo>
                  <a:lnTo>
                    <a:pt x="902" y="500"/>
                  </a:lnTo>
                  <a:lnTo>
                    <a:pt x="902" y="500"/>
                  </a:lnTo>
                  <a:lnTo>
                    <a:pt x="901" y="481"/>
                  </a:lnTo>
                  <a:lnTo>
                    <a:pt x="900" y="461"/>
                  </a:lnTo>
                  <a:lnTo>
                    <a:pt x="896" y="441"/>
                  </a:lnTo>
                  <a:lnTo>
                    <a:pt x="893" y="422"/>
                  </a:lnTo>
                  <a:lnTo>
                    <a:pt x="889" y="403"/>
                  </a:lnTo>
                  <a:lnTo>
                    <a:pt x="884" y="385"/>
                  </a:lnTo>
                  <a:lnTo>
                    <a:pt x="878" y="366"/>
                  </a:lnTo>
                  <a:lnTo>
                    <a:pt x="871" y="348"/>
                  </a:lnTo>
                  <a:lnTo>
                    <a:pt x="863" y="332"/>
                  </a:lnTo>
                  <a:lnTo>
                    <a:pt x="854" y="315"/>
                  </a:lnTo>
                  <a:lnTo>
                    <a:pt x="845" y="299"/>
                  </a:lnTo>
                  <a:lnTo>
                    <a:pt x="835" y="282"/>
                  </a:lnTo>
                  <a:lnTo>
                    <a:pt x="824" y="268"/>
                  </a:lnTo>
                  <a:lnTo>
                    <a:pt x="813" y="252"/>
                  </a:lnTo>
                  <a:lnTo>
                    <a:pt x="799" y="239"/>
                  </a:lnTo>
                  <a:lnTo>
                    <a:pt x="787" y="225"/>
                  </a:lnTo>
                  <a:lnTo>
                    <a:pt x="773" y="213"/>
                  </a:lnTo>
                  <a:lnTo>
                    <a:pt x="760" y="200"/>
                  </a:lnTo>
                  <a:lnTo>
                    <a:pt x="744" y="189"/>
                  </a:lnTo>
                  <a:lnTo>
                    <a:pt x="729" y="178"/>
                  </a:lnTo>
                  <a:lnTo>
                    <a:pt x="714" y="168"/>
                  </a:lnTo>
                  <a:lnTo>
                    <a:pt x="697" y="159"/>
                  </a:lnTo>
                  <a:lnTo>
                    <a:pt x="681" y="150"/>
                  </a:lnTo>
                  <a:lnTo>
                    <a:pt x="663" y="142"/>
                  </a:lnTo>
                  <a:lnTo>
                    <a:pt x="645" y="135"/>
                  </a:lnTo>
                  <a:lnTo>
                    <a:pt x="627" y="129"/>
                  </a:lnTo>
                  <a:lnTo>
                    <a:pt x="609" y="124"/>
                  </a:lnTo>
                  <a:lnTo>
                    <a:pt x="589" y="119"/>
                  </a:lnTo>
                  <a:lnTo>
                    <a:pt x="570" y="116"/>
                  </a:lnTo>
                  <a:lnTo>
                    <a:pt x="551" y="114"/>
                  </a:lnTo>
                  <a:lnTo>
                    <a:pt x="531" y="111"/>
                  </a:lnTo>
                  <a:lnTo>
                    <a:pt x="511" y="111"/>
                  </a:lnTo>
                  <a:lnTo>
                    <a:pt x="51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5" name="Freeform 1072">
              <a:extLst>
                <a:ext uri="{FF2B5EF4-FFF2-40B4-BE49-F238E27FC236}">
                  <a16:creationId xmlns:a16="http://schemas.microsoft.com/office/drawing/2014/main" id="{456A48C6-01EF-4B39-9F3C-ADC690C09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8643" y="4559159"/>
              <a:ext cx="106224" cy="83799"/>
            </a:xfrm>
            <a:custGeom>
              <a:avLst/>
              <a:gdLst>
                <a:gd name="T0" fmla="*/ 446 w 454"/>
                <a:gd name="T1" fmla="*/ 50 h 358"/>
                <a:gd name="T2" fmla="*/ 403 w 454"/>
                <a:gd name="T3" fmla="*/ 7 h 358"/>
                <a:gd name="T4" fmla="*/ 403 w 454"/>
                <a:gd name="T5" fmla="*/ 7 h 358"/>
                <a:gd name="T6" fmla="*/ 399 w 454"/>
                <a:gd name="T7" fmla="*/ 4 h 358"/>
                <a:gd name="T8" fmla="*/ 393 w 454"/>
                <a:gd name="T9" fmla="*/ 1 h 358"/>
                <a:gd name="T10" fmla="*/ 389 w 454"/>
                <a:gd name="T11" fmla="*/ 0 h 358"/>
                <a:gd name="T12" fmla="*/ 383 w 454"/>
                <a:gd name="T13" fmla="*/ 0 h 358"/>
                <a:gd name="T14" fmla="*/ 379 w 454"/>
                <a:gd name="T15" fmla="*/ 0 h 358"/>
                <a:gd name="T16" fmla="*/ 374 w 454"/>
                <a:gd name="T17" fmla="*/ 1 h 358"/>
                <a:gd name="T18" fmla="*/ 369 w 454"/>
                <a:gd name="T19" fmla="*/ 4 h 358"/>
                <a:gd name="T20" fmla="*/ 365 w 454"/>
                <a:gd name="T21" fmla="*/ 7 h 358"/>
                <a:gd name="T22" fmla="*/ 164 w 454"/>
                <a:gd name="T23" fmla="*/ 207 h 358"/>
                <a:gd name="T24" fmla="*/ 90 w 454"/>
                <a:gd name="T25" fmla="*/ 133 h 358"/>
                <a:gd name="T26" fmla="*/ 90 w 454"/>
                <a:gd name="T27" fmla="*/ 133 h 358"/>
                <a:gd name="T28" fmla="*/ 85 w 454"/>
                <a:gd name="T29" fmla="*/ 130 h 358"/>
                <a:gd name="T30" fmla="*/ 81 w 454"/>
                <a:gd name="T31" fmla="*/ 127 h 358"/>
                <a:gd name="T32" fmla="*/ 75 w 454"/>
                <a:gd name="T33" fmla="*/ 126 h 358"/>
                <a:gd name="T34" fmla="*/ 71 w 454"/>
                <a:gd name="T35" fmla="*/ 125 h 358"/>
                <a:gd name="T36" fmla="*/ 65 w 454"/>
                <a:gd name="T37" fmla="*/ 126 h 358"/>
                <a:gd name="T38" fmla="*/ 60 w 454"/>
                <a:gd name="T39" fmla="*/ 127 h 358"/>
                <a:gd name="T40" fmla="*/ 55 w 454"/>
                <a:gd name="T41" fmla="*/ 130 h 358"/>
                <a:gd name="T42" fmla="*/ 51 w 454"/>
                <a:gd name="T43" fmla="*/ 133 h 358"/>
                <a:gd name="T44" fmla="*/ 8 w 454"/>
                <a:gd name="T45" fmla="*/ 176 h 358"/>
                <a:gd name="T46" fmla="*/ 8 w 454"/>
                <a:gd name="T47" fmla="*/ 176 h 358"/>
                <a:gd name="T48" fmla="*/ 5 w 454"/>
                <a:gd name="T49" fmla="*/ 180 h 358"/>
                <a:gd name="T50" fmla="*/ 3 w 454"/>
                <a:gd name="T51" fmla="*/ 185 h 358"/>
                <a:gd name="T52" fmla="*/ 2 w 454"/>
                <a:gd name="T53" fmla="*/ 190 h 358"/>
                <a:gd name="T54" fmla="*/ 0 w 454"/>
                <a:gd name="T55" fmla="*/ 196 h 358"/>
                <a:gd name="T56" fmla="*/ 2 w 454"/>
                <a:gd name="T57" fmla="*/ 200 h 358"/>
                <a:gd name="T58" fmla="*/ 3 w 454"/>
                <a:gd name="T59" fmla="*/ 206 h 358"/>
                <a:gd name="T60" fmla="*/ 5 w 454"/>
                <a:gd name="T61" fmla="*/ 210 h 358"/>
                <a:gd name="T62" fmla="*/ 8 w 454"/>
                <a:gd name="T63" fmla="*/ 214 h 358"/>
                <a:gd name="T64" fmla="*/ 145 w 454"/>
                <a:gd name="T65" fmla="*/ 350 h 358"/>
                <a:gd name="T66" fmla="*/ 145 w 454"/>
                <a:gd name="T67" fmla="*/ 350 h 358"/>
                <a:gd name="T68" fmla="*/ 149 w 454"/>
                <a:gd name="T69" fmla="*/ 353 h 358"/>
                <a:gd name="T70" fmla="*/ 153 w 454"/>
                <a:gd name="T71" fmla="*/ 355 h 358"/>
                <a:gd name="T72" fmla="*/ 159 w 454"/>
                <a:gd name="T73" fmla="*/ 357 h 358"/>
                <a:gd name="T74" fmla="*/ 164 w 454"/>
                <a:gd name="T75" fmla="*/ 358 h 358"/>
                <a:gd name="T76" fmla="*/ 169 w 454"/>
                <a:gd name="T77" fmla="*/ 357 h 358"/>
                <a:gd name="T78" fmla="*/ 174 w 454"/>
                <a:gd name="T79" fmla="*/ 355 h 358"/>
                <a:gd name="T80" fmla="*/ 179 w 454"/>
                <a:gd name="T81" fmla="*/ 353 h 358"/>
                <a:gd name="T82" fmla="*/ 183 w 454"/>
                <a:gd name="T83" fmla="*/ 350 h 358"/>
                <a:gd name="T84" fmla="*/ 208 w 454"/>
                <a:gd name="T85" fmla="*/ 324 h 358"/>
                <a:gd name="T86" fmla="*/ 226 w 454"/>
                <a:gd name="T87" fmla="*/ 307 h 358"/>
                <a:gd name="T88" fmla="*/ 446 w 454"/>
                <a:gd name="T89" fmla="*/ 88 h 358"/>
                <a:gd name="T90" fmla="*/ 446 w 454"/>
                <a:gd name="T91" fmla="*/ 88 h 358"/>
                <a:gd name="T92" fmla="*/ 449 w 454"/>
                <a:gd name="T93" fmla="*/ 83 h 358"/>
                <a:gd name="T94" fmla="*/ 452 w 454"/>
                <a:gd name="T95" fmla="*/ 79 h 358"/>
                <a:gd name="T96" fmla="*/ 453 w 454"/>
                <a:gd name="T97" fmla="*/ 73 h 358"/>
                <a:gd name="T98" fmla="*/ 454 w 454"/>
                <a:gd name="T99" fmla="*/ 69 h 358"/>
                <a:gd name="T100" fmla="*/ 453 w 454"/>
                <a:gd name="T101" fmla="*/ 63 h 358"/>
                <a:gd name="T102" fmla="*/ 452 w 454"/>
                <a:gd name="T103" fmla="*/ 59 h 358"/>
                <a:gd name="T104" fmla="*/ 449 w 454"/>
                <a:gd name="T105" fmla="*/ 54 h 358"/>
                <a:gd name="T106" fmla="*/ 446 w 454"/>
                <a:gd name="T107" fmla="*/ 50 h 358"/>
                <a:gd name="T108" fmla="*/ 446 w 454"/>
                <a:gd name="T109" fmla="*/ 5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4" h="358">
                  <a:moveTo>
                    <a:pt x="446" y="50"/>
                  </a:moveTo>
                  <a:lnTo>
                    <a:pt x="403" y="7"/>
                  </a:lnTo>
                  <a:lnTo>
                    <a:pt x="403" y="7"/>
                  </a:lnTo>
                  <a:lnTo>
                    <a:pt x="399" y="4"/>
                  </a:lnTo>
                  <a:lnTo>
                    <a:pt x="393" y="1"/>
                  </a:lnTo>
                  <a:lnTo>
                    <a:pt x="389" y="0"/>
                  </a:lnTo>
                  <a:lnTo>
                    <a:pt x="383" y="0"/>
                  </a:lnTo>
                  <a:lnTo>
                    <a:pt x="379" y="0"/>
                  </a:lnTo>
                  <a:lnTo>
                    <a:pt x="374" y="1"/>
                  </a:lnTo>
                  <a:lnTo>
                    <a:pt x="369" y="4"/>
                  </a:lnTo>
                  <a:lnTo>
                    <a:pt x="365" y="7"/>
                  </a:lnTo>
                  <a:lnTo>
                    <a:pt x="164" y="207"/>
                  </a:lnTo>
                  <a:lnTo>
                    <a:pt x="90" y="133"/>
                  </a:lnTo>
                  <a:lnTo>
                    <a:pt x="90" y="133"/>
                  </a:lnTo>
                  <a:lnTo>
                    <a:pt x="85" y="130"/>
                  </a:lnTo>
                  <a:lnTo>
                    <a:pt x="81" y="127"/>
                  </a:lnTo>
                  <a:lnTo>
                    <a:pt x="75" y="126"/>
                  </a:lnTo>
                  <a:lnTo>
                    <a:pt x="71" y="125"/>
                  </a:lnTo>
                  <a:lnTo>
                    <a:pt x="65" y="126"/>
                  </a:lnTo>
                  <a:lnTo>
                    <a:pt x="60" y="127"/>
                  </a:lnTo>
                  <a:lnTo>
                    <a:pt x="55" y="130"/>
                  </a:lnTo>
                  <a:lnTo>
                    <a:pt x="51" y="133"/>
                  </a:lnTo>
                  <a:lnTo>
                    <a:pt x="8" y="176"/>
                  </a:lnTo>
                  <a:lnTo>
                    <a:pt x="8" y="176"/>
                  </a:lnTo>
                  <a:lnTo>
                    <a:pt x="5" y="180"/>
                  </a:lnTo>
                  <a:lnTo>
                    <a:pt x="3" y="185"/>
                  </a:lnTo>
                  <a:lnTo>
                    <a:pt x="2" y="190"/>
                  </a:lnTo>
                  <a:lnTo>
                    <a:pt x="0" y="196"/>
                  </a:lnTo>
                  <a:lnTo>
                    <a:pt x="2" y="200"/>
                  </a:lnTo>
                  <a:lnTo>
                    <a:pt x="3" y="206"/>
                  </a:lnTo>
                  <a:lnTo>
                    <a:pt x="5" y="210"/>
                  </a:lnTo>
                  <a:lnTo>
                    <a:pt x="8" y="214"/>
                  </a:lnTo>
                  <a:lnTo>
                    <a:pt x="145" y="350"/>
                  </a:lnTo>
                  <a:lnTo>
                    <a:pt x="145" y="350"/>
                  </a:lnTo>
                  <a:lnTo>
                    <a:pt x="149" y="353"/>
                  </a:lnTo>
                  <a:lnTo>
                    <a:pt x="153" y="355"/>
                  </a:lnTo>
                  <a:lnTo>
                    <a:pt x="159" y="357"/>
                  </a:lnTo>
                  <a:lnTo>
                    <a:pt x="164" y="358"/>
                  </a:lnTo>
                  <a:lnTo>
                    <a:pt x="169" y="357"/>
                  </a:lnTo>
                  <a:lnTo>
                    <a:pt x="174" y="355"/>
                  </a:lnTo>
                  <a:lnTo>
                    <a:pt x="179" y="353"/>
                  </a:lnTo>
                  <a:lnTo>
                    <a:pt x="183" y="350"/>
                  </a:lnTo>
                  <a:lnTo>
                    <a:pt x="208" y="324"/>
                  </a:lnTo>
                  <a:lnTo>
                    <a:pt x="226" y="307"/>
                  </a:lnTo>
                  <a:lnTo>
                    <a:pt x="446" y="88"/>
                  </a:lnTo>
                  <a:lnTo>
                    <a:pt x="446" y="88"/>
                  </a:lnTo>
                  <a:lnTo>
                    <a:pt x="449" y="83"/>
                  </a:lnTo>
                  <a:lnTo>
                    <a:pt x="452" y="79"/>
                  </a:lnTo>
                  <a:lnTo>
                    <a:pt x="453" y="73"/>
                  </a:lnTo>
                  <a:lnTo>
                    <a:pt x="454" y="69"/>
                  </a:lnTo>
                  <a:lnTo>
                    <a:pt x="453" y="63"/>
                  </a:lnTo>
                  <a:lnTo>
                    <a:pt x="452" y="59"/>
                  </a:lnTo>
                  <a:lnTo>
                    <a:pt x="449" y="54"/>
                  </a:lnTo>
                  <a:lnTo>
                    <a:pt x="446" y="50"/>
                  </a:lnTo>
                  <a:lnTo>
                    <a:pt x="446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C180815E-414D-4D49-86B6-DE3E21F8D6B0}"/>
              </a:ext>
            </a:extLst>
          </p:cNvPr>
          <p:cNvSpPr txBox="1">
            <a:spLocks/>
          </p:cNvSpPr>
          <p:nvPr/>
        </p:nvSpPr>
        <p:spPr>
          <a:xfrm>
            <a:off x="562525" y="3765043"/>
            <a:ext cx="3644274" cy="78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fr-F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Offrant un environnement </a:t>
            </a:r>
          </a:p>
          <a:p>
            <a:r>
              <a:rPr lang="fr-F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motivant et de qualité</a:t>
            </a: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DDF7CF16-EDA2-40E5-B618-C7BBD011DEC1}"/>
              </a:ext>
            </a:extLst>
          </p:cNvPr>
          <p:cNvSpPr txBox="1">
            <a:spLocks/>
          </p:cNvSpPr>
          <p:nvPr/>
        </p:nvSpPr>
        <p:spPr>
          <a:xfrm>
            <a:off x="4056582" y="1425150"/>
            <a:ext cx="3989686" cy="548328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txBody>
          <a:bodyPr wrap="square" lIns="91440" tIns="45720" rIns="91440" bIns="45720"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2400" kern="0" smtClean="0">
                <a:solidFill>
                  <a:srgbClr val="DD2067"/>
                </a:solidFill>
                <a:latin typeface="+mj-lt"/>
                <a:ea typeface="+mj-ea"/>
                <a:cs typeface="Arial" pitchFamily="-109" charset="0"/>
                <a:sym typeface="Calibri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sz="3600" dirty="0">
                <a:solidFill>
                  <a:srgbClr val="163561"/>
                </a:solidFill>
                <a:latin typeface="Playfair Display" pitchFamily="2" charset="0"/>
                <a:ea typeface="Open Sans" panose="020B0606030504020204" pitchFamily="34" charset="0"/>
                <a:cs typeface="Lato" panose="020F0502020204030203" pitchFamily="34" charset="0"/>
              </a:rPr>
              <a:t>Mission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C43486A-56A6-44C8-A13A-D99F178ECFF9}"/>
              </a:ext>
            </a:extLst>
          </p:cNvPr>
          <p:cNvSpPr/>
          <p:nvPr/>
        </p:nvSpPr>
        <p:spPr>
          <a:xfrm>
            <a:off x="1032593" y="352299"/>
            <a:ext cx="6749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FE6519"/>
                </a:solidFill>
                <a:latin typeface="Franklin Gothic Book" panose="020B0503020102020204" pitchFamily="34" charset="0"/>
              </a:rPr>
              <a:t>Mission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rPr>
              <a:t>, Vision, Values and Strategic Orientations</a:t>
            </a:r>
          </a:p>
          <a:p>
            <a:r>
              <a:rPr lang="en" sz="2400" dirty="0">
                <a:solidFill>
                  <a:srgbClr val="FE6519"/>
                </a:solidFill>
                <a:latin typeface="Franklin Gothic Book" panose="020B0503020102020204" pitchFamily="34" charset="0"/>
              </a:rPr>
              <a:t> </a:t>
            </a:r>
          </a:p>
        </p:txBody>
      </p: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1925103F-CE76-451E-B10D-6F43EB50123F}"/>
              </a:ext>
            </a:extLst>
          </p:cNvPr>
          <p:cNvGrpSpPr/>
          <p:nvPr/>
        </p:nvGrpSpPr>
        <p:grpSpPr>
          <a:xfrm>
            <a:off x="347687" y="347810"/>
            <a:ext cx="567426" cy="567427"/>
            <a:chOff x="1940106" y="2516849"/>
            <a:chExt cx="567426" cy="567427"/>
          </a:xfrm>
        </p:grpSpPr>
        <p:grpSp>
          <p:nvGrpSpPr>
            <p:cNvPr id="70" name="Groupe 69">
              <a:extLst>
                <a:ext uri="{FF2B5EF4-FFF2-40B4-BE49-F238E27FC236}">
                  <a16:creationId xmlns:a16="http://schemas.microsoft.com/office/drawing/2014/main" id="{37244039-097B-4F34-88DA-140EB5798ED5}"/>
                </a:ext>
              </a:extLst>
            </p:cNvPr>
            <p:cNvGrpSpPr/>
            <p:nvPr/>
          </p:nvGrpSpPr>
          <p:grpSpPr>
            <a:xfrm>
              <a:off x="1940106" y="2516849"/>
              <a:ext cx="567426" cy="567427"/>
              <a:chOff x="8510588" y="1707914"/>
              <a:chExt cx="461962" cy="461963"/>
            </a:xfrm>
          </p:grpSpPr>
          <p:sp>
            <p:nvSpPr>
              <p:cNvPr id="72" name="Ellipse 71">
                <a:extLst>
                  <a:ext uri="{FF2B5EF4-FFF2-40B4-BE49-F238E27FC236}">
                    <a16:creationId xmlns:a16="http://schemas.microsoft.com/office/drawing/2014/main" id="{3EE4740F-B536-4DF1-9D1F-F15596F64421}"/>
                  </a:ext>
                </a:extLst>
              </p:cNvPr>
              <p:cNvSpPr/>
              <p:nvPr/>
            </p:nvSpPr>
            <p:spPr>
              <a:xfrm>
                <a:off x="8510588" y="1707914"/>
                <a:ext cx="461962" cy="461963"/>
              </a:xfrm>
              <a:prstGeom prst="ellipse">
                <a:avLst/>
              </a:prstGeom>
              <a:solidFill>
                <a:srgbClr val="FE65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  <p:sp>
            <p:nvSpPr>
              <p:cNvPr id="73" name="Ellipse 72">
                <a:extLst>
                  <a:ext uri="{FF2B5EF4-FFF2-40B4-BE49-F238E27FC236}">
                    <a16:creationId xmlns:a16="http://schemas.microsoft.com/office/drawing/2014/main" id="{DE9C13D7-F40D-4965-8166-624B341D8CC0}"/>
                  </a:ext>
                </a:extLst>
              </p:cNvPr>
              <p:cNvSpPr/>
              <p:nvPr/>
            </p:nvSpPr>
            <p:spPr>
              <a:xfrm>
                <a:off x="8615568" y="1812895"/>
                <a:ext cx="252000" cy="252000"/>
              </a:xfrm>
              <a:prstGeom prst="ellipse">
                <a:avLst/>
              </a:prstGeom>
              <a:solidFill>
                <a:srgbClr val="F8B5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</p:grp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83C9DC5-AD66-4C5E-91E6-D8CC6912301C}"/>
                </a:ext>
              </a:extLst>
            </p:cNvPr>
            <p:cNvSpPr/>
            <p:nvPr/>
          </p:nvSpPr>
          <p:spPr>
            <a:xfrm>
              <a:off x="2014005" y="2621858"/>
              <a:ext cx="43847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>
                  <a:solidFill>
                    <a:srgbClr val="1F4782"/>
                  </a:solidFill>
                  <a:latin typeface="Franklin Gothic Book" panose="020B0503020102020204" pitchFamily="34" charset="0"/>
                </a:rPr>
                <a:t>01</a:t>
              </a:r>
            </a:p>
          </p:txBody>
        </p:sp>
      </p:grpSp>
      <p:pic>
        <p:nvPicPr>
          <p:cNvPr id="74" name="Image 73">
            <a:extLst>
              <a:ext uri="{FF2B5EF4-FFF2-40B4-BE49-F238E27FC236}">
                <a16:creationId xmlns:a16="http://schemas.microsoft.com/office/drawing/2014/main" id="{47DF10EC-75CA-47BF-A69A-4567BE61A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62" y="6014301"/>
            <a:ext cx="452126" cy="631470"/>
          </a:xfrm>
          <a:prstGeom prst="rect">
            <a:avLst/>
          </a:prstGeom>
        </p:spPr>
      </p:pic>
      <p:sp>
        <p:nvSpPr>
          <p:cNvPr id="76" name="Rectangle 75"/>
          <p:cNvSpPr/>
          <p:nvPr/>
        </p:nvSpPr>
        <p:spPr>
          <a:xfrm flipH="1">
            <a:off x="8132522" y="191978"/>
            <a:ext cx="1331588" cy="984425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69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8CD7084-68E2-4775-B707-323D29D3C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62" y="6014301"/>
            <a:ext cx="452126" cy="63147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12056882" y="6014301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rot="5400000">
            <a:off x="11726944" y="63441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rot="5400000">
            <a:off x="576082" y="-107099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10800000">
            <a:off x="246144" y="2227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1000" y="330200"/>
            <a:ext cx="88900" cy="736600"/>
          </a:xfrm>
          <a:prstGeom prst="rect">
            <a:avLst/>
          </a:prstGeom>
          <a:solidFill>
            <a:srgbClr val="FE6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E651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9326" y="405877"/>
            <a:ext cx="8949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E6519"/>
                </a:solidFill>
                <a:latin typeface="Franklin Gothic Book" panose="020B0503020102020204" pitchFamily="34" charset="0"/>
              </a:rPr>
              <a:t>Equipe de pilotage</a:t>
            </a:r>
          </a:p>
        </p:txBody>
      </p:sp>
      <p:sp>
        <p:nvSpPr>
          <p:cNvPr id="9" name="Google Shape;1008;p73">
            <a:extLst>
              <a:ext uri="{FF2B5EF4-FFF2-40B4-BE49-F238E27FC236}">
                <a16:creationId xmlns:a16="http://schemas.microsoft.com/office/drawing/2014/main" id="{C9FB6937-8FE6-4E47-8C31-9D19F49CE260}"/>
              </a:ext>
            </a:extLst>
          </p:cNvPr>
          <p:cNvSpPr txBox="1">
            <a:spLocks/>
          </p:cNvSpPr>
          <p:nvPr/>
        </p:nvSpPr>
        <p:spPr>
          <a:xfrm>
            <a:off x="6808556" y="1988272"/>
            <a:ext cx="2457204" cy="3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0">
                <a:solidFill>
                  <a:srgbClr val="163561"/>
                </a:solidFill>
                <a:latin typeface="Playfair Display" pitchFamily="2" charset="0"/>
                <a:ea typeface="Open Sans" panose="020B0606030504020204" pitchFamily="34" charset="0"/>
                <a:cs typeface="Lato" panose="020F0502020204030203" pitchFamily="34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</a:rPr>
              <a:t>Président de l’Université</a:t>
            </a:r>
          </a:p>
        </p:txBody>
      </p:sp>
      <p:sp>
        <p:nvSpPr>
          <p:cNvPr id="10" name="Google Shape;1009;p73">
            <a:extLst>
              <a:ext uri="{FF2B5EF4-FFF2-40B4-BE49-F238E27FC236}">
                <a16:creationId xmlns:a16="http://schemas.microsoft.com/office/drawing/2014/main" id="{2F3D7958-8675-4204-88F6-DEEF1CB6E431}"/>
              </a:ext>
            </a:extLst>
          </p:cNvPr>
          <p:cNvSpPr txBox="1">
            <a:spLocks/>
          </p:cNvSpPr>
          <p:nvPr/>
        </p:nvSpPr>
        <p:spPr>
          <a:xfrm>
            <a:off x="6808556" y="1595712"/>
            <a:ext cx="2535336" cy="557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C00000"/>
                </a:solidFill>
                <a:latin typeface="Franklin Gothic Demi" panose="020B0703020102020204" pitchFamily="34" charset="0"/>
              </a:rPr>
              <a:t>Pr. Hédi BEL HADJ SALAH</a:t>
            </a:r>
            <a:endParaRPr lang="en-US" sz="1600" b="1" dirty="0">
              <a:solidFill>
                <a:srgbClr val="C00000"/>
              </a:solidFill>
              <a:latin typeface="Franklin Gothic Demi" panose="020B0703020102020204" pitchFamily="34" charset="0"/>
              <a:sym typeface="Roboto"/>
            </a:endParaRPr>
          </a:p>
        </p:txBody>
      </p:sp>
      <p:cxnSp>
        <p:nvCxnSpPr>
          <p:cNvPr id="11" name="Google Shape;1014;p73">
            <a:extLst>
              <a:ext uri="{FF2B5EF4-FFF2-40B4-BE49-F238E27FC236}">
                <a16:creationId xmlns:a16="http://schemas.microsoft.com/office/drawing/2014/main" id="{2B0AB246-A68E-4049-BB14-952DE674D0CF}"/>
              </a:ext>
            </a:extLst>
          </p:cNvPr>
          <p:cNvCxnSpPr>
            <a:cxnSpLocks/>
          </p:cNvCxnSpPr>
          <p:nvPr/>
        </p:nvCxnSpPr>
        <p:spPr>
          <a:xfrm>
            <a:off x="3597047" y="3136393"/>
            <a:ext cx="0" cy="1335453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015;p73">
            <a:extLst>
              <a:ext uri="{FF2B5EF4-FFF2-40B4-BE49-F238E27FC236}">
                <a16:creationId xmlns:a16="http://schemas.microsoft.com/office/drawing/2014/main" id="{137E48DF-9AD3-450E-AB5A-77303A61EE2D}"/>
              </a:ext>
            </a:extLst>
          </p:cNvPr>
          <p:cNvCxnSpPr>
            <a:cxnSpLocks/>
          </p:cNvCxnSpPr>
          <p:nvPr/>
        </p:nvCxnSpPr>
        <p:spPr>
          <a:xfrm>
            <a:off x="8249744" y="3136116"/>
            <a:ext cx="0" cy="1420235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016;p73">
            <a:extLst>
              <a:ext uri="{FF2B5EF4-FFF2-40B4-BE49-F238E27FC236}">
                <a16:creationId xmlns:a16="http://schemas.microsoft.com/office/drawing/2014/main" id="{83512354-ED5F-4D73-AA16-D1B921F74E7D}"/>
              </a:ext>
            </a:extLst>
          </p:cNvPr>
          <p:cNvCxnSpPr/>
          <p:nvPr/>
        </p:nvCxnSpPr>
        <p:spPr>
          <a:xfrm>
            <a:off x="6702725" y="1579902"/>
            <a:ext cx="0" cy="11109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Image 13" descr="Une image contenant personne, homme, intérieur&#10;&#10;Description générée automatiquement">
            <a:extLst>
              <a:ext uri="{FF2B5EF4-FFF2-40B4-BE49-F238E27FC236}">
                <a16:creationId xmlns:a16="http://schemas.microsoft.com/office/drawing/2014/main" id="{DEF75A25-E697-4648-B799-10599F6B02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7" r="5839"/>
          <a:stretch/>
        </p:blipFill>
        <p:spPr>
          <a:xfrm>
            <a:off x="5180290" y="1408051"/>
            <a:ext cx="1385029" cy="1504838"/>
          </a:xfrm>
          <a:prstGeom prst="rect">
            <a:avLst/>
          </a:prstGeom>
        </p:spPr>
      </p:pic>
      <p:pic>
        <p:nvPicPr>
          <p:cNvPr id="15" name="Image 14" descr="Une image contenant homme, personne, complet, cravate&#10;&#10;Description générée automatiquement">
            <a:extLst>
              <a:ext uri="{FF2B5EF4-FFF2-40B4-BE49-F238E27FC236}">
                <a16:creationId xmlns:a16="http://schemas.microsoft.com/office/drawing/2014/main" id="{06D7C6B4-A8FB-450B-B1BA-73112017C4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983" y="2994547"/>
            <a:ext cx="1344307" cy="1678711"/>
          </a:xfrm>
          <a:prstGeom prst="rect">
            <a:avLst/>
          </a:prstGeom>
        </p:spPr>
      </p:pic>
      <p:sp>
        <p:nvSpPr>
          <p:cNvPr id="16" name="Google Shape;1008;p73">
            <a:extLst>
              <a:ext uri="{FF2B5EF4-FFF2-40B4-BE49-F238E27FC236}">
                <a16:creationId xmlns:a16="http://schemas.microsoft.com/office/drawing/2014/main" id="{A18AFCF9-F18F-4FA9-8136-6638FFAD33F5}"/>
              </a:ext>
            </a:extLst>
          </p:cNvPr>
          <p:cNvSpPr txBox="1">
            <a:spLocks/>
          </p:cNvSpPr>
          <p:nvPr/>
        </p:nvSpPr>
        <p:spPr>
          <a:xfrm>
            <a:off x="344888" y="3400444"/>
            <a:ext cx="3237881" cy="7026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0">
                <a:solidFill>
                  <a:srgbClr val="163561"/>
                </a:solidFill>
                <a:latin typeface="Playfair Display" pitchFamily="2" charset="0"/>
                <a:ea typeface="Open Sans" panose="020B0606030504020204" pitchFamily="34" charset="0"/>
                <a:cs typeface="Lato" panose="020F0502020204030203" pitchFamily="34" charset="0"/>
              </a:defRPr>
            </a:lvl1pPr>
          </a:lstStyle>
          <a:p>
            <a:pPr algn="r">
              <a:spcBef>
                <a:spcPts val="0"/>
              </a:spcBef>
            </a:pP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</a:rPr>
              <a:t>Vice-président chargé des programmes, de la formation et de l'intégration professionnelle</a:t>
            </a:r>
          </a:p>
        </p:txBody>
      </p:sp>
      <p:sp>
        <p:nvSpPr>
          <p:cNvPr id="17" name="Google Shape;1009;p73">
            <a:extLst>
              <a:ext uri="{FF2B5EF4-FFF2-40B4-BE49-F238E27FC236}">
                <a16:creationId xmlns:a16="http://schemas.microsoft.com/office/drawing/2014/main" id="{48BD5EE9-F277-4651-BAA9-4D69628B84C5}"/>
              </a:ext>
            </a:extLst>
          </p:cNvPr>
          <p:cNvSpPr txBox="1">
            <a:spLocks/>
          </p:cNvSpPr>
          <p:nvPr/>
        </p:nvSpPr>
        <p:spPr>
          <a:xfrm>
            <a:off x="1424506" y="3058605"/>
            <a:ext cx="2535336" cy="557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1600" b="1" dirty="0">
                <a:solidFill>
                  <a:srgbClr val="C00000"/>
                </a:solidFill>
                <a:latin typeface="Franklin Gothic Demi" panose="020B0703020102020204" pitchFamily="34" charset="0"/>
              </a:rPr>
              <a:t>Pr. Kamel CHARRADA</a:t>
            </a:r>
            <a:endParaRPr lang="en-US" sz="1600" b="1" dirty="0">
              <a:latin typeface="Franklin Gothic Demi" panose="020B07030201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009;p73">
            <a:extLst>
              <a:ext uri="{FF2B5EF4-FFF2-40B4-BE49-F238E27FC236}">
                <a16:creationId xmlns:a16="http://schemas.microsoft.com/office/drawing/2014/main" id="{1944BA15-A69C-4AEA-B5B5-78DC1864EE9F}"/>
              </a:ext>
            </a:extLst>
          </p:cNvPr>
          <p:cNvSpPr txBox="1">
            <a:spLocks/>
          </p:cNvSpPr>
          <p:nvPr/>
        </p:nvSpPr>
        <p:spPr>
          <a:xfrm>
            <a:off x="1073235" y="4213755"/>
            <a:ext cx="3237877" cy="29712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FR" sz="1400" kern="0" dirty="0">
                <a:solidFill>
                  <a:srgbClr val="0000CC"/>
                </a:solidFill>
                <a:latin typeface="Franklin Gothic Book" panose="020B0503020102020204" pitchFamily="34" charset="0"/>
                <a:ea typeface="Open Sans" panose="020B0606030504020204" pitchFamily="34" charset="0"/>
                <a:hlinkClick r:id="rId5" tooltip="Pr. Kamel CHARRADA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kamel.charrada@u-monastir.tn</a:t>
            </a:r>
            <a:endParaRPr lang="fr-FR" sz="1400" kern="0" dirty="0">
              <a:solidFill>
                <a:srgbClr val="0000CC"/>
              </a:solidFill>
              <a:latin typeface="Franklin Gothic Book" panose="020B0503020102020204" pitchFamily="34" charset="0"/>
              <a:ea typeface="Open Sans" panose="020B0606030504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1400" kern="0" dirty="0">
              <a:solidFill>
                <a:srgbClr val="0000CC"/>
              </a:solidFill>
              <a:latin typeface="Franklin Gothic Book" panose="020B0503020102020204" pitchFamily="34" charset="0"/>
              <a:ea typeface="Open Sans" panose="020B0606030504020204" pitchFamily="34" charset="0"/>
            </a:endParaRPr>
          </a:p>
        </p:txBody>
      </p:sp>
      <p:sp>
        <p:nvSpPr>
          <p:cNvPr id="19" name="Google Shape;1009;p73">
            <a:extLst>
              <a:ext uri="{FF2B5EF4-FFF2-40B4-BE49-F238E27FC236}">
                <a16:creationId xmlns:a16="http://schemas.microsoft.com/office/drawing/2014/main" id="{0E8A2691-80F7-4B14-8104-0F3195B5E90E}"/>
              </a:ext>
            </a:extLst>
          </p:cNvPr>
          <p:cNvSpPr txBox="1">
            <a:spLocks/>
          </p:cNvSpPr>
          <p:nvPr/>
        </p:nvSpPr>
        <p:spPr>
          <a:xfrm>
            <a:off x="6808556" y="2337400"/>
            <a:ext cx="3237877" cy="40863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FR" sz="1400" kern="0" dirty="0">
                <a:solidFill>
                  <a:srgbClr val="0000CC"/>
                </a:solidFill>
                <a:latin typeface="Franklin Gothic Book" panose="020B0503020102020204" pitchFamily="34" charset="0"/>
                <a:ea typeface="Open Sans" panose="020B0606030504020204" pitchFamily="34" charset="0"/>
                <a:hlinkClick r:id="rId6"/>
              </a:rPr>
              <a:t>hedibelhadjsalah1@gmail.com</a:t>
            </a:r>
            <a:endParaRPr lang="fr-FR" sz="1400" kern="0" dirty="0">
              <a:solidFill>
                <a:srgbClr val="0000CC"/>
              </a:solidFill>
              <a:latin typeface="Franklin Gothic Book" panose="020B0503020102020204" pitchFamily="34" charset="0"/>
              <a:ea typeface="Open Sans" panose="020B0606030504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1400" kern="0" dirty="0">
              <a:solidFill>
                <a:srgbClr val="0000CC"/>
              </a:solidFill>
              <a:latin typeface="Franklin Gothic Book" panose="020B0503020102020204" pitchFamily="34" charset="0"/>
              <a:ea typeface="Open Sans" panose="020B0606030504020204" pitchFamily="34" charset="0"/>
            </a:endParaRPr>
          </a:p>
        </p:txBody>
      </p:sp>
      <p:pic>
        <p:nvPicPr>
          <p:cNvPr id="20" name="Image 19" descr="Une image contenant personne, femme, intérieur&#10;&#10;Description générée automatiquement">
            <a:extLst>
              <a:ext uri="{FF2B5EF4-FFF2-40B4-BE49-F238E27FC236}">
                <a16:creationId xmlns:a16="http://schemas.microsoft.com/office/drawing/2014/main" id="{EA1066E0-5F15-4CE3-9979-66A96D5AAAC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5"/>
          <a:stretch/>
        </p:blipFill>
        <p:spPr>
          <a:xfrm>
            <a:off x="6676799" y="2950706"/>
            <a:ext cx="1399425" cy="1736084"/>
          </a:xfrm>
          <a:prstGeom prst="rect">
            <a:avLst/>
          </a:prstGeom>
        </p:spPr>
      </p:pic>
      <p:sp>
        <p:nvSpPr>
          <p:cNvPr id="21" name="Google Shape;1008;p73">
            <a:extLst>
              <a:ext uri="{FF2B5EF4-FFF2-40B4-BE49-F238E27FC236}">
                <a16:creationId xmlns:a16="http://schemas.microsoft.com/office/drawing/2014/main" id="{3475EF88-8750-4582-A38F-4DBF7E3876B9}"/>
              </a:ext>
            </a:extLst>
          </p:cNvPr>
          <p:cNvSpPr txBox="1">
            <a:spLocks/>
          </p:cNvSpPr>
          <p:nvPr/>
        </p:nvSpPr>
        <p:spPr>
          <a:xfrm>
            <a:off x="8305065" y="3358499"/>
            <a:ext cx="3442000" cy="7755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0">
                <a:solidFill>
                  <a:srgbClr val="163561"/>
                </a:solidFill>
                <a:latin typeface="Playfair Display" pitchFamily="2" charset="0"/>
                <a:ea typeface="Open Sans" panose="020B0606030504020204" pitchFamily="34" charset="0"/>
                <a:cs typeface="Lato" panose="020F0502020204030203" pitchFamily="34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</a:rPr>
              <a:t>Vice-président chargée de la recherche scientifique, du développement technologique et du partenariat avec l'environnement</a:t>
            </a:r>
          </a:p>
        </p:txBody>
      </p:sp>
      <p:sp>
        <p:nvSpPr>
          <p:cNvPr id="22" name="Google Shape;1009;p73">
            <a:extLst>
              <a:ext uri="{FF2B5EF4-FFF2-40B4-BE49-F238E27FC236}">
                <a16:creationId xmlns:a16="http://schemas.microsoft.com/office/drawing/2014/main" id="{AE4BED98-2CE2-4172-B5F8-40D0B14FA885}"/>
              </a:ext>
            </a:extLst>
          </p:cNvPr>
          <p:cNvSpPr txBox="1">
            <a:spLocks/>
          </p:cNvSpPr>
          <p:nvPr/>
        </p:nvSpPr>
        <p:spPr>
          <a:xfrm>
            <a:off x="8305065" y="2994547"/>
            <a:ext cx="2535336" cy="557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i-FI" sz="1600" b="1" dirty="0">
                <a:solidFill>
                  <a:srgbClr val="C00000"/>
                </a:solidFill>
                <a:latin typeface="Franklin Gothic Demi" panose="020B0703020102020204" pitchFamily="34" charset="0"/>
              </a:rPr>
              <a:t>P.H.U. Sana SALAH</a:t>
            </a:r>
          </a:p>
        </p:txBody>
      </p:sp>
      <p:sp>
        <p:nvSpPr>
          <p:cNvPr id="23" name="Google Shape;1009;p73">
            <a:extLst>
              <a:ext uri="{FF2B5EF4-FFF2-40B4-BE49-F238E27FC236}">
                <a16:creationId xmlns:a16="http://schemas.microsoft.com/office/drawing/2014/main" id="{C8D433D2-94D7-44D9-B9C8-BC0E4857A282}"/>
              </a:ext>
            </a:extLst>
          </p:cNvPr>
          <p:cNvSpPr txBox="1">
            <a:spLocks/>
          </p:cNvSpPr>
          <p:nvPr/>
        </p:nvSpPr>
        <p:spPr>
          <a:xfrm>
            <a:off x="8315686" y="4335569"/>
            <a:ext cx="3237877" cy="29712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FR" sz="1400" kern="0" dirty="0">
                <a:solidFill>
                  <a:srgbClr val="0000CC"/>
                </a:solidFill>
                <a:latin typeface="Franklin Gothic Book" panose="020B0503020102020204" pitchFamily="34" charset="0"/>
                <a:ea typeface="Open Sans" panose="020B0606030504020204" pitchFamily="34" charset="0"/>
                <a:hlinkClick r:id="rId8"/>
              </a:rPr>
              <a:t>sana.salah@u-monastir.tn</a:t>
            </a:r>
            <a:endParaRPr lang="fr-FR" sz="1400" kern="0" dirty="0">
              <a:solidFill>
                <a:srgbClr val="0000CC"/>
              </a:solidFill>
              <a:latin typeface="Franklin Gothic Book" panose="020B0503020102020204" pitchFamily="34" charset="0"/>
              <a:ea typeface="Open Sans" panose="020B0606030504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1400" kern="0" dirty="0">
              <a:solidFill>
                <a:srgbClr val="0000CC"/>
              </a:solidFill>
              <a:latin typeface="Franklin Gothic Book" panose="020B0503020102020204" pitchFamily="34" charset="0"/>
              <a:ea typeface="Open Sans" panose="020B0606030504020204" pitchFamily="34" charset="0"/>
            </a:endParaRPr>
          </a:p>
        </p:txBody>
      </p:sp>
      <p:pic>
        <p:nvPicPr>
          <p:cNvPr id="24" name="Image 23" descr="Une image contenant homme, personne, ciel, complet&#10;&#10;Description générée automatiquement">
            <a:extLst>
              <a:ext uri="{FF2B5EF4-FFF2-40B4-BE49-F238E27FC236}">
                <a16:creationId xmlns:a16="http://schemas.microsoft.com/office/drawing/2014/main" id="{C9B7E6C9-8F0E-46E8-BFA0-C4A0485F43A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45" y="4738217"/>
            <a:ext cx="1277874" cy="1423463"/>
          </a:xfrm>
          <a:prstGeom prst="rect">
            <a:avLst/>
          </a:prstGeom>
        </p:spPr>
      </p:pic>
      <p:sp>
        <p:nvSpPr>
          <p:cNvPr id="25" name="Google Shape;1008;p73">
            <a:extLst>
              <a:ext uri="{FF2B5EF4-FFF2-40B4-BE49-F238E27FC236}">
                <a16:creationId xmlns:a16="http://schemas.microsoft.com/office/drawing/2014/main" id="{F004FF5E-88B0-42D5-B9ED-C4DBCBBEFFAA}"/>
              </a:ext>
            </a:extLst>
          </p:cNvPr>
          <p:cNvSpPr txBox="1">
            <a:spLocks/>
          </p:cNvSpPr>
          <p:nvPr/>
        </p:nvSpPr>
        <p:spPr>
          <a:xfrm>
            <a:off x="2692174" y="5327239"/>
            <a:ext cx="2457204" cy="3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0">
                <a:solidFill>
                  <a:srgbClr val="163561"/>
                </a:solidFill>
                <a:latin typeface="Playfair Display" pitchFamily="2" charset="0"/>
                <a:ea typeface="Open Sans" panose="020B0606030504020204" pitchFamily="34" charset="0"/>
                <a:cs typeface="Lato" panose="020F0502020204030203" pitchFamily="34" charset="0"/>
              </a:defRPr>
            </a:lvl1pPr>
          </a:lstStyle>
          <a:p>
            <a:pPr algn="r">
              <a:spcBef>
                <a:spcPts val="0"/>
              </a:spcBef>
            </a:pP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</a:rPr>
              <a:t>Secrétaire Général</a:t>
            </a:r>
          </a:p>
        </p:txBody>
      </p:sp>
      <p:sp>
        <p:nvSpPr>
          <p:cNvPr id="26" name="Google Shape;1009;p73">
            <a:extLst>
              <a:ext uri="{FF2B5EF4-FFF2-40B4-BE49-F238E27FC236}">
                <a16:creationId xmlns:a16="http://schemas.microsoft.com/office/drawing/2014/main" id="{72E88F05-7E59-46C8-821B-8E9208DD37B3}"/>
              </a:ext>
            </a:extLst>
          </p:cNvPr>
          <p:cNvSpPr txBox="1">
            <a:spLocks/>
          </p:cNvSpPr>
          <p:nvPr/>
        </p:nvSpPr>
        <p:spPr>
          <a:xfrm>
            <a:off x="2614042" y="4991548"/>
            <a:ext cx="2535336" cy="557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C00000"/>
                </a:solidFill>
                <a:latin typeface="Franklin Gothic Demi" panose="020B0703020102020204" pitchFamily="34" charset="0"/>
              </a:rPr>
              <a:t>Mr. Hatem MSEKNI</a:t>
            </a:r>
            <a:endParaRPr lang="en-US" sz="1600" b="1" dirty="0">
              <a:solidFill>
                <a:srgbClr val="C00000"/>
              </a:solidFill>
              <a:latin typeface="Franklin Gothic Demi" panose="020B0703020102020204" pitchFamily="34" charset="0"/>
              <a:sym typeface="Roboto"/>
            </a:endParaRPr>
          </a:p>
        </p:txBody>
      </p:sp>
      <p:sp>
        <p:nvSpPr>
          <p:cNvPr id="27" name="Google Shape;1009;p73">
            <a:extLst>
              <a:ext uri="{FF2B5EF4-FFF2-40B4-BE49-F238E27FC236}">
                <a16:creationId xmlns:a16="http://schemas.microsoft.com/office/drawing/2014/main" id="{B22579A2-E82D-4586-BC6E-91003187796D}"/>
              </a:ext>
            </a:extLst>
          </p:cNvPr>
          <p:cNvSpPr txBox="1">
            <a:spLocks/>
          </p:cNvSpPr>
          <p:nvPr/>
        </p:nvSpPr>
        <p:spPr>
          <a:xfrm>
            <a:off x="2772084" y="5681860"/>
            <a:ext cx="3237877" cy="40863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FR" sz="1400" kern="0" dirty="0">
                <a:solidFill>
                  <a:srgbClr val="0000CC"/>
                </a:solidFill>
                <a:latin typeface="Franklin Gothic Book" panose="020B0503020102020204" pitchFamily="34" charset="0"/>
                <a:ea typeface="Open Sans" panose="020B0606030504020204" pitchFamily="34" charset="0"/>
                <a:hlinkClick r:id="rId10"/>
              </a:rPr>
              <a:t>mseknihatemum@gmail.com</a:t>
            </a:r>
            <a:endParaRPr lang="fr-FR" sz="1400" kern="0" dirty="0">
              <a:solidFill>
                <a:srgbClr val="0000CC"/>
              </a:solidFill>
              <a:latin typeface="Franklin Gothic Book" panose="020B0503020102020204" pitchFamily="34" charset="0"/>
              <a:ea typeface="Open Sans" panose="020B0606030504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1400" kern="0" dirty="0">
              <a:solidFill>
                <a:srgbClr val="0000CC"/>
              </a:solidFill>
              <a:latin typeface="Franklin Gothic Book" panose="020B0503020102020204" pitchFamily="34" charset="0"/>
              <a:ea typeface="Open Sans" panose="020B0606030504020204" pitchFamily="34" charset="0"/>
            </a:endParaRPr>
          </a:p>
        </p:txBody>
      </p:sp>
      <p:cxnSp>
        <p:nvCxnSpPr>
          <p:cNvPr id="28" name="Google Shape;1015;p73">
            <a:extLst>
              <a:ext uri="{FF2B5EF4-FFF2-40B4-BE49-F238E27FC236}">
                <a16:creationId xmlns:a16="http://schemas.microsoft.com/office/drawing/2014/main" id="{5DD1E543-EFD4-4EF8-85D3-8523440CFB77}"/>
              </a:ext>
            </a:extLst>
          </p:cNvPr>
          <p:cNvCxnSpPr/>
          <p:nvPr/>
        </p:nvCxnSpPr>
        <p:spPr>
          <a:xfrm>
            <a:off x="5180290" y="5023893"/>
            <a:ext cx="0" cy="11109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4526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ADEC50-A357-4841-A234-6895D298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254" y="525439"/>
            <a:ext cx="3336545" cy="16576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600" dirty="0">
                <a:solidFill>
                  <a:srgbClr val="FE6519"/>
                </a:solidFill>
                <a:latin typeface="Franklin Gothic Book" panose="020B0503020102020204" pitchFamily="34" charset="0"/>
              </a:rPr>
              <a:t>Cellule d’appui</a:t>
            </a:r>
            <a:endParaRPr lang="fr-FR" sz="3600" dirty="0">
              <a:solidFill>
                <a:srgbClr val="FE6519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098" name="Picture 2" descr="RÃ©sultat de recherche d'images pour &quot;BuTT universitÃ© de Monastir&quot;">
            <a:extLst>
              <a:ext uri="{FF2B5EF4-FFF2-40B4-BE49-F238E27FC236}">
                <a16:creationId xmlns:a16="http://schemas.microsoft.com/office/drawing/2014/main" id="{EF06248A-7C40-4D8B-9B70-49BECC3E8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0151" y="2453556"/>
            <a:ext cx="2003986" cy="200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4564439-D92B-4BA0-8B40-66C4A69029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370" y="783600"/>
            <a:ext cx="2628285" cy="841051"/>
          </a:xfrm>
          <a:prstGeom prst="rect">
            <a:avLst/>
          </a:prstGeom>
        </p:spPr>
      </p:pic>
      <p:pic>
        <p:nvPicPr>
          <p:cNvPr id="4100" name="Picture 4" descr="RÃ©sultat de recherche d'images pour &quot;BuTT universitÃ© de Monastir&quot;">
            <a:extLst>
              <a:ext uri="{FF2B5EF4-FFF2-40B4-BE49-F238E27FC236}">
                <a16:creationId xmlns:a16="http://schemas.microsoft.com/office/drawing/2014/main" id="{2C60DAEB-3EAE-47C9-B4A8-3E9AA0763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260500"/>
            <a:ext cx="3248689" cy="21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4A2E404-2324-4A16-9DCF-1092B1A593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609" y="4969526"/>
            <a:ext cx="2221053" cy="1332632"/>
          </a:xfrm>
          <a:prstGeom prst="rect">
            <a:avLst/>
          </a:prstGeom>
          <a:noFill/>
        </p:spPr>
      </p:pic>
      <p:pic>
        <p:nvPicPr>
          <p:cNvPr id="19" name="Picture 2" descr="Image en ligne">
            <a:extLst>
              <a:ext uri="{FF2B5EF4-FFF2-40B4-BE49-F238E27FC236}">
                <a16:creationId xmlns:a16="http://schemas.microsoft.com/office/drawing/2014/main" id="{85FED9C6-06E6-4313-A361-1F6B4DC6B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2822" y="5187168"/>
            <a:ext cx="4364400" cy="89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B324DB8-3A65-4519-99E4-A309A0748EB6}"/>
              </a:ext>
            </a:extLst>
          </p:cNvPr>
          <p:cNvSpPr txBox="1"/>
          <p:nvPr/>
        </p:nvSpPr>
        <p:spPr>
          <a:xfrm>
            <a:off x="8017254" y="2274491"/>
            <a:ext cx="3336546" cy="3902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700" dirty="0"/>
              <a:t>Le </a:t>
            </a:r>
            <a:r>
              <a:rPr lang="fr-FR" sz="1700" b="1" dirty="0"/>
              <a:t>C</a:t>
            </a:r>
            <a:r>
              <a:rPr lang="fr-FR" sz="1700" dirty="0"/>
              <a:t>entre de </a:t>
            </a:r>
            <a:r>
              <a:rPr lang="fr-FR" sz="1700" b="1" dirty="0"/>
              <a:t>C</a:t>
            </a:r>
            <a:r>
              <a:rPr lang="fr-FR" sz="1700" dirty="0"/>
              <a:t>arrières et de </a:t>
            </a:r>
            <a:r>
              <a:rPr lang="fr-FR" sz="1700" b="1" dirty="0"/>
              <a:t>C</a:t>
            </a:r>
            <a:r>
              <a:rPr lang="fr-FR" sz="1700" dirty="0"/>
              <a:t>ertification des </a:t>
            </a:r>
            <a:r>
              <a:rPr lang="fr-FR" sz="1700" b="1" dirty="0"/>
              <a:t>C</a:t>
            </a:r>
            <a:r>
              <a:rPr lang="fr-FR" sz="1700" dirty="0"/>
              <a:t>ompétences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b-NO" altLang="nb-NO" sz="1700" b="1" dirty="0"/>
              <a:t>B</a:t>
            </a:r>
            <a:r>
              <a:rPr lang="nb-NO" altLang="nb-NO" sz="1700" dirty="0"/>
              <a:t>ureau de </a:t>
            </a:r>
            <a:r>
              <a:rPr lang="nb-NO" altLang="nb-NO" sz="1700" b="1" dirty="0"/>
              <a:t>T</a:t>
            </a:r>
            <a:r>
              <a:rPr lang="nb-NO" altLang="nb-NO" sz="1700" dirty="0"/>
              <a:t>ransfert de Technologie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b="1" dirty="0"/>
              <a:t>B</a:t>
            </a:r>
            <a:r>
              <a:rPr lang="en-US" sz="1700" dirty="0"/>
              <a:t>ureau de </a:t>
            </a:r>
            <a:r>
              <a:rPr lang="en-US" sz="1700" b="1" dirty="0" err="1"/>
              <a:t>Q</a:t>
            </a:r>
            <a:r>
              <a:rPr lang="en-US" sz="1700" dirty="0" err="1"/>
              <a:t>ualité</a:t>
            </a:r>
            <a:endParaRPr lang="en-US" sz="17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b="1" dirty="0" err="1"/>
              <a:t>C</a:t>
            </a:r>
            <a:r>
              <a:rPr lang="en-US" sz="1700" dirty="0" err="1"/>
              <a:t>omité</a:t>
            </a:r>
            <a:r>
              <a:rPr lang="en-US" sz="1700" dirty="0"/>
              <a:t> de </a:t>
            </a:r>
            <a:r>
              <a:rPr lang="en-US" sz="1700" b="1" dirty="0" err="1"/>
              <a:t>R</a:t>
            </a:r>
            <a:r>
              <a:rPr lang="en-US" sz="1700" dirty="0" err="1"/>
              <a:t>echerche</a:t>
            </a:r>
            <a:endParaRPr lang="en-US" sz="17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b="1" dirty="0" err="1" smtClean="0"/>
              <a:t>C</a:t>
            </a:r>
            <a:r>
              <a:rPr lang="en-US" sz="1700" dirty="0" err="1" smtClean="0"/>
              <a:t>omité</a:t>
            </a:r>
            <a:r>
              <a:rPr lang="en-US" sz="1700" dirty="0" smtClean="0"/>
              <a:t> </a:t>
            </a:r>
            <a:r>
              <a:rPr lang="en-US" sz="1700" dirty="0"/>
              <a:t>de </a:t>
            </a:r>
            <a:r>
              <a:rPr lang="en-US" sz="1700" b="1" dirty="0"/>
              <a:t>R</a:t>
            </a:r>
            <a:r>
              <a:rPr lang="en-US" sz="1700" dirty="0"/>
              <a:t>anking</a:t>
            </a:r>
            <a:endParaRPr lang="en-US" sz="17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b="1" dirty="0" err="1"/>
              <a:t>C</a:t>
            </a:r>
            <a:r>
              <a:rPr lang="en-US" sz="1700" dirty="0" err="1" smtClean="0"/>
              <a:t>omité</a:t>
            </a:r>
            <a:r>
              <a:rPr lang="en-US" sz="1700" dirty="0" smtClean="0"/>
              <a:t> </a:t>
            </a:r>
            <a:r>
              <a:rPr lang="en-US" sz="1700" dirty="0"/>
              <a:t>de </a:t>
            </a:r>
            <a:r>
              <a:rPr lang="en-US" sz="1700" b="1" dirty="0"/>
              <a:t>C</a:t>
            </a:r>
            <a:r>
              <a:rPr lang="en-US" sz="1700" dirty="0"/>
              <a:t>ommunication</a:t>
            </a:r>
            <a:endParaRPr lang="en-US" sz="17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b="1" dirty="0" err="1" smtClean="0"/>
              <a:t>O</a:t>
            </a:r>
            <a:r>
              <a:rPr lang="en-US" sz="1700" dirty="0" err="1" smtClean="0"/>
              <a:t>bservatoire</a:t>
            </a:r>
            <a:endParaRPr lang="en-US" sz="1700" dirty="0"/>
          </a:p>
          <a:p>
            <a:pPr marL="114300">
              <a:lnSpc>
                <a:spcPct val="90000"/>
              </a:lnSpc>
              <a:spcAft>
                <a:spcPts val="600"/>
              </a:spcAft>
              <a:defRPr/>
            </a:pPr>
            <a:endParaRPr lang="en-US" sz="1700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69C9132-7363-4ED7-85E5-22F023B6F97E}"/>
              </a:ext>
            </a:extLst>
          </p:cNvPr>
          <p:cNvCxnSpPr/>
          <p:nvPr/>
        </p:nvCxnSpPr>
        <p:spPr>
          <a:xfrm>
            <a:off x="12056882" y="6014301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04ED5F9-1E05-4597-ACBB-F7200B591A03}"/>
              </a:ext>
            </a:extLst>
          </p:cNvPr>
          <p:cNvCxnSpPr/>
          <p:nvPr/>
        </p:nvCxnSpPr>
        <p:spPr>
          <a:xfrm rot="5400000">
            <a:off x="11726944" y="63441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EFBB98F5-79F6-4F86-BD60-FA608D29F1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62" y="6014301"/>
            <a:ext cx="452126" cy="6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3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8CD7084-68E2-4775-B707-323D29D3C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62" y="6014301"/>
            <a:ext cx="452126" cy="63147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12056882" y="6014301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rot="5400000">
            <a:off x="11726944" y="63441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rot="5400000">
            <a:off x="576082" y="-107099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10800000">
            <a:off x="246144" y="2227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1000" y="330200"/>
            <a:ext cx="88900" cy="736600"/>
          </a:xfrm>
          <a:prstGeom prst="rect">
            <a:avLst/>
          </a:prstGeom>
          <a:solidFill>
            <a:srgbClr val="FE6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E651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9326" y="405877"/>
            <a:ext cx="8949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E6519"/>
                </a:solidFill>
                <a:latin typeface="Franklin Gothic Book" panose="020B0503020102020204" pitchFamily="34" charset="0"/>
              </a:rPr>
              <a:t>Etablissements de l’Université de Monastir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88060" y="1329646"/>
            <a:ext cx="5331399" cy="22744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</a:rPr>
              <a:t>5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</a:rPr>
              <a:t>Facultés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Demi" panose="020B07030201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Faculté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des Sciences de Monastir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hlinkClick r:id="rId3"/>
              </a:rPr>
              <a:t>FSM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)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hlinkClick r:id="rId3"/>
              </a:rPr>
              <a:t>https://fsm.rnu.tn/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Faculté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Médecine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de Monastir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hlinkClick r:id="rId4"/>
              </a:rPr>
              <a:t>FMM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)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hlinkClick r:id="rId4"/>
              </a:rPr>
              <a:t>https://www.fmm.tn/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hlinkClick r:id="rId4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Faculté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Pharmacie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de Monastir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hlinkClick r:id="rId5"/>
              </a:rPr>
              <a:t>FPHM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)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hlinkClick r:id="rId5"/>
              </a:rPr>
              <a:t>http://www.fphm.rnu.tn/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Faculté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Médecine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Dentaire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de Monastir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hlinkClick r:id="rId6"/>
              </a:rPr>
              <a:t>FMDM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)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hlinkClick r:id="rId6"/>
              </a:rPr>
              <a:t>https://fmdm.rnu.tn/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Facultés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des Sciences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Economiques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Gestion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Mahdia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hlinkClick r:id="rId7"/>
              </a:rPr>
              <a:t>FSEGM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)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hlinkClick r:id="rId7"/>
              </a:rPr>
              <a:t>https://fsegma.rnu.tn/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940752" y="1329646"/>
            <a:ext cx="5809673" cy="47673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</a:rPr>
              <a:t>9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</a:rPr>
              <a:t>Instituts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Demi" panose="020B07030201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Institut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Supérieur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Biotechnologie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de Monastir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hlinkClick r:id="rId8"/>
              </a:rPr>
              <a:t>ISBM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)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hlinkClick r:id="rId8"/>
              </a:rPr>
              <a:t>http://www.isbm.rnu.tn/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Institut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des Etudes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Préparatoires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de Monastir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hlinkClick r:id="rId9"/>
              </a:rPr>
              <a:t>IPEIM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)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hlinkClick r:id="rId9"/>
              </a:rPr>
              <a:t>https://ipeim.rnu.tn/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Institut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des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Langues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Appliquées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Moknine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hlinkClick r:id="rId10"/>
              </a:rPr>
              <a:t>ISLAM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)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hlinkClick r:id="rId10"/>
              </a:rPr>
              <a:t>https://islaatm.rnu.tn/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Institut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Supérieur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d’iIformatique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et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Mathématiques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de Monastir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hlinkClick r:id="rId11"/>
              </a:rPr>
              <a:t>ISIMM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)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hlinkClick r:id="rId11"/>
              </a:rPr>
              <a:t>http://www.isimm.rnu.tn/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Institut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Supérieur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des Etudes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Appliquées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Humanité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Mahdia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hlinkClick r:id="rId12"/>
              </a:rPr>
              <a:t>ISEAHM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)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hlinkClick r:id="rId12"/>
              </a:rPr>
              <a:t>http://www.iseahm.rnu.tn/fr/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hlinkClick r:id="rId12"/>
              </a:rPr>
              <a:t> 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Institut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Supérieur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de Mode de Monastir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hlinkClick r:id="rId13"/>
              </a:rPr>
              <a:t>ISMM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)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hlinkClick r:id="rId13"/>
              </a:rPr>
              <a:t>http://www.ismmm.rnu.tn/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Institut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Supérieur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des Sciences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Appliquées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et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Technologie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Mahdia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hlinkClick r:id="rId14"/>
              </a:rPr>
              <a:t>ISSATM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)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hlinkClick r:id="rId14"/>
              </a:rPr>
              <a:t>https://issatmh.rnu.tn/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Institut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Supérieur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des Arts et Métiers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Mahdia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hlinkClick r:id="rId15"/>
              </a:rPr>
              <a:t>ISAMM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)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hlinkClick r:id="rId15"/>
              </a:rPr>
              <a:t>https://isammh.rnu.tn/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Institut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Supérieur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d’Informatique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Mahdia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hlinkClick r:id="rId16"/>
              </a:rPr>
              <a:t>ISIMA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)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hlinkClick r:id="rId16"/>
              </a:rPr>
              <a:t>https://isima.rnu.tn/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12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12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9900" y="3690781"/>
            <a:ext cx="5340133" cy="14434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</a:rPr>
              <a:t>2 Écoles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Ecole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National des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ingénieurs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de Monastir(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hlinkClick r:id="rId17"/>
              </a:rPr>
              <a:t>ENIM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)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hlinkClick r:id="rId17"/>
              </a:rPr>
              <a:t>https://enim.rnu.tn/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Ecole Supérieure des Sciences et Techniques de la Santé de Monastir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hlinkClick r:id="rId18"/>
              </a:rPr>
              <a:t>ESSTSM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)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hlinkClick r:id="rId18"/>
              </a:rPr>
              <a:t>http://www.esstsm.tn/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9899" y="5266045"/>
            <a:ext cx="5340133" cy="8894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</a:rPr>
              <a:t>1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</a:rPr>
              <a:t>Village de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703020102020204" pitchFamily="34" charset="0"/>
              </a:rPr>
              <a:t>langues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Demi" panose="020B070302010202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Village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langues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Mahdia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97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8CD7084-68E2-4775-B707-323D29D3C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62" y="6014301"/>
            <a:ext cx="452126" cy="63147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12056882" y="6014301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rot="5400000">
            <a:off x="11726944" y="63441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rot="5400000">
            <a:off x="576082" y="-107099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10800000">
            <a:off x="246144" y="2227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1000" y="330200"/>
            <a:ext cx="88900" cy="736600"/>
          </a:xfrm>
          <a:prstGeom prst="rect">
            <a:avLst/>
          </a:prstGeom>
          <a:solidFill>
            <a:srgbClr val="FE6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E651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9326" y="405877"/>
            <a:ext cx="8949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E6519"/>
                </a:solidFill>
                <a:latin typeface="Franklin Gothic Book" panose="020B0503020102020204" pitchFamily="34" charset="0"/>
              </a:rPr>
              <a:t>Contact</a:t>
            </a:r>
          </a:p>
        </p:txBody>
      </p:sp>
      <p:pic>
        <p:nvPicPr>
          <p:cNvPr id="9" name="Image 8">
            <a:hlinkClick r:id="rId3"/>
            <a:extLst>
              <a:ext uri="{FF2B5EF4-FFF2-40B4-BE49-F238E27FC236}">
                <a16:creationId xmlns:a16="http://schemas.microsoft.com/office/drawing/2014/main" id="{3EC0BF83-905A-4485-B80E-B3F55ABCB6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1" t="13685" r="25726" b="7619"/>
          <a:stretch/>
        </p:blipFill>
        <p:spPr>
          <a:xfrm>
            <a:off x="8369212" y="2736499"/>
            <a:ext cx="1133349" cy="95657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54BFE15-8608-4479-AF37-B6227AB3CBAC}"/>
              </a:ext>
            </a:extLst>
          </p:cNvPr>
          <p:cNvSpPr txBox="1"/>
          <p:nvPr/>
        </p:nvSpPr>
        <p:spPr>
          <a:xfrm>
            <a:off x="613676" y="1845485"/>
            <a:ext cx="5482324" cy="34614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Franklin Gothic Book" panose="020B05030201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Site Web: </a:t>
            </a:r>
            <a:r>
              <a:rPr lang="en-US" sz="2400" dirty="0">
                <a:latin typeface="Franklin Gothic Book" panose="020B0503020102020204" pitchFamily="34" charset="0"/>
                <a:hlinkClick r:id="rId5"/>
              </a:rPr>
              <a:t>www.um.rnu.tn</a:t>
            </a:r>
            <a:endParaRPr lang="en-US" sz="2400" dirty="0">
              <a:latin typeface="Franklin Gothic Book" panose="020B05030201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Email: </a:t>
            </a:r>
            <a:r>
              <a:rPr lang="en-US" sz="2400" dirty="0">
                <a:latin typeface="Franklin Gothic Book" panose="020B0503020102020204" pitchFamily="34" charset="0"/>
                <a:hlinkClick r:id="rId6"/>
              </a:rPr>
              <a:t>um@um.rnu.tn</a:t>
            </a:r>
            <a:endParaRPr lang="en-US" sz="2400" dirty="0">
              <a:latin typeface="Franklin Gothic Book" panose="020B05030201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Franklin Gothic Demi" panose="020B0703020102020204" pitchFamily="34" charset="0"/>
              </a:rPr>
              <a:t>Adresse</a:t>
            </a:r>
            <a:r>
              <a:rPr lang="en-US" sz="2400" dirty="0">
                <a:latin typeface="Franklin Gothic Demi" panose="020B0703020102020204" pitchFamily="34" charset="0"/>
              </a:rPr>
              <a:t>: </a:t>
            </a:r>
            <a:r>
              <a:rPr lang="en-US" sz="2400" dirty="0">
                <a:latin typeface="Franklin Gothic Book" panose="020B0503020102020204" pitchFamily="34" charset="0"/>
              </a:rPr>
              <a:t>Avenue Taher </a:t>
            </a:r>
            <a:r>
              <a:rPr lang="en-US" sz="2400" dirty="0" err="1">
                <a:latin typeface="Franklin Gothic Book" panose="020B0503020102020204" pitchFamily="34" charset="0"/>
              </a:rPr>
              <a:t>Hadded</a:t>
            </a:r>
            <a:r>
              <a:rPr lang="en-US" sz="2400" dirty="0">
                <a:latin typeface="Franklin Gothic Book" panose="020B0503020102020204" pitchFamily="34" charset="0"/>
              </a:rPr>
              <a:t> B.P 56 Monastir 5000 Tunisia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Franklin Gothic Demi" panose="020B0703020102020204" pitchFamily="34" charset="0"/>
              </a:rPr>
              <a:t>Téléphone</a:t>
            </a:r>
            <a:r>
              <a:rPr lang="en-US" sz="2400" dirty="0">
                <a:latin typeface="Franklin Gothic Demi" panose="020B0703020102020204" pitchFamily="34" charset="0"/>
              </a:rPr>
              <a:t>: </a:t>
            </a:r>
            <a:r>
              <a:rPr lang="en-US" sz="2400" dirty="0">
                <a:latin typeface="Franklin Gothic Book" panose="020B0503020102020204" pitchFamily="34" charset="0"/>
              </a:rPr>
              <a:t>(+216) 73 462853 -73 462 907</a:t>
            </a:r>
          </a:p>
        </p:txBody>
      </p:sp>
      <p:pic>
        <p:nvPicPr>
          <p:cNvPr id="11" name="Image 10">
            <a:hlinkClick r:id="rId7"/>
            <a:extLst>
              <a:ext uri="{FF2B5EF4-FFF2-40B4-BE49-F238E27FC236}">
                <a16:creationId xmlns:a16="http://schemas.microsoft.com/office/drawing/2014/main" id="{DB0A6A65-0F0D-4938-8579-123F2F7FB1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73" y="2736499"/>
            <a:ext cx="1876043" cy="1091708"/>
          </a:xfrm>
          <a:prstGeom prst="rect">
            <a:avLst/>
          </a:prstGeom>
        </p:spPr>
      </p:pic>
      <p:pic>
        <p:nvPicPr>
          <p:cNvPr id="12" name="Image 11">
            <a:hlinkClick r:id="rId9"/>
            <a:extLst>
              <a:ext uri="{FF2B5EF4-FFF2-40B4-BE49-F238E27FC236}">
                <a16:creationId xmlns:a16="http://schemas.microsoft.com/office/drawing/2014/main" id="{913FD304-FE39-4EC6-A794-77EC0B5A59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483" y="2632288"/>
            <a:ext cx="1300131" cy="130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6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8CD7084-68E2-4775-B707-323D29D3C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62" y="6014301"/>
            <a:ext cx="452126" cy="63147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12056882" y="6014301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rot="5400000">
            <a:off x="11726944" y="63441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rot="5400000">
            <a:off x="576082" y="-107099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10800000">
            <a:off x="246144" y="2227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347687" y="347810"/>
            <a:ext cx="567426" cy="567427"/>
            <a:chOff x="1940106" y="2516849"/>
            <a:chExt cx="567426" cy="567427"/>
          </a:xfrm>
        </p:grpSpPr>
        <p:grpSp>
          <p:nvGrpSpPr>
            <p:cNvPr id="8" name="Groupe 7"/>
            <p:cNvGrpSpPr/>
            <p:nvPr/>
          </p:nvGrpSpPr>
          <p:grpSpPr>
            <a:xfrm>
              <a:off x="1940106" y="2516849"/>
              <a:ext cx="567426" cy="567427"/>
              <a:chOff x="8510588" y="1707914"/>
              <a:chExt cx="461962" cy="461963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8510588" y="1707914"/>
                <a:ext cx="461962" cy="461963"/>
              </a:xfrm>
              <a:prstGeom prst="ellipse">
                <a:avLst/>
              </a:prstGeom>
              <a:solidFill>
                <a:srgbClr val="FE65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8615568" y="1812895"/>
                <a:ext cx="252000" cy="252000"/>
              </a:xfrm>
              <a:prstGeom prst="ellipse">
                <a:avLst/>
              </a:prstGeom>
              <a:solidFill>
                <a:srgbClr val="F8B5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014005" y="2621858"/>
              <a:ext cx="43847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>
                  <a:solidFill>
                    <a:srgbClr val="1F4782"/>
                  </a:solidFill>
                  <a:latin typeface="Franklin Gothic Book" panose="020B0503020102020204" pitchFamily="34" charset="0"/>
                </a:rPr>
                <a:t>01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34938" y="394945"/>
            <a:ext cx="6003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400" dirty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rPr>
              <a:t>Mission, </a:t>
            </a:r>
            <a:r>
              <a:rPr lang="en" sz="2400" dirty="0">
                <a:solidFill>
                  <a:srgbClr val="FE6519"/>
                </a:solidFill>
                <a:latin typeface="Franklin Gothic Book" panose="020B0503020102020204" pitchFamily="34" charset="0"/>
              </a:rPr>
              <a:t>Vision, Valeurs </a:t>
            </a:r>
            <a:r>
              <a:rPr lang="en" sz="2400" dirty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rPr>
              <a:t>et axes Stratégiques</a:t>
            </a:r>
          </a:p>
        </p:txBody>
      </p:sp>
      <p:pic>
        <p:nvPicPr>
          <p:cNvPr id="2052" name="Picture 4" descr="Mission Vision and Values Icon Set with mission... - Stock Illustration  [79225581] - PIX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5" t="17713" r="42269" b="49298"/>
          <a:stretch/>
        </p:blipFill>
        <p:spPr bwMode="auto">
          <a:xfrm>
            <a:off x="815096" y="1654048"/>
            <a:ext cx="650450" cy="75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Mission Vision and Values Icon Set with mission... - Stock Illustration  [79225581] - PIX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3" t="15445" r="8303" b="49091"/>
          <a:stretch/>
        </p:blipFill>
        <p:spPr bwMode="auto">
          <a:xfrm>
            <a:off x="9883130" y="3809898"/>
            <a:ext cx="782426" cy="81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40825" y="2408192"/>
            <a:ext cx="998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163561"/>
                </a:solidFill>
                <a:latin typeface="Franklin Gothic Demi" panose="020B0703020102020204" pitchFamily="34" charset="0"/>
                <a:ea typeface="Open Sans"/>
                <a:cs typeface="Lato"/>
              </a:rPr>
              <a:t>Vision</a:t>
            </a:r>
            <a:endParaRPr lang="fr-FR" sz="2400" dirty="0">
              <a:latin typeface="Franklin Gothic Demi" panose="020B07030201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682546" y="4564041"/>
            <a:ext cx="1183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163561"/>
                </a:solidFill>
                <a:latin typeface="Franklin Gothic Demi" panose="020B0703020102020204" pitchFamily="34" charset="0"/>
                <a:ea typeface="Open Sans"/>
                <a:cs typeface="Lato"/>
              </a:rPr>
              <a:t>Valeurs</a:t>
            </a:r>
            <a:endParaRPr lang="fr-FR" sz="2400" dirty="0">
              <a:latin typeface="Franklin Gothic Demi" panose="020B07030201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30236" y="1841865"/>
            <a:ext cx="7464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Franklin Gothic Book" panose="020B0503020102020204" pitchFamily="34" charset="0"/>
              </a:rPr>
              <a:t>Vers</a:t>
            </a:r>
            <a:r>
              <a:rPr lang="en-US" sz="2400" dirty="0">
                <a:latin typeface="Franklin Gothic Book" panose="020B0503020102020204" pitchFamily="34" charset="0"/>
              </a:rPr>
              <a:t> </a:t>
            </a:r>
            <a:r>
              <a:rPr lang="en-US" sz="2400" dirty="0" err="1">
                <a:latin typeface="Franklin Gothic Book" panose="020B0503020102020204" pitchFamily="34" charset="0"/>
              </a:rPr>
              <a:t>une</a:t>
            </a:r>
            <a:r>
              <a:rPr lang="en-US" sz="2400" dirty="0">
                <a:latin typeface="Franklin Gothic Book" panose="020B0503020102020204" pitchFamily="34" charset="0"/>
              </a:rPr>
              <a:t> </a:t>
            </a:r>
            <a:r>
              <a:rPr lang="en-US" sz="2400" dirty="0" err="1">
                <a:latin typeface="Franklin Gothic Book" panose="020B0503020102020204" pitchFamily="34" charset="0"/>
              </a:rPr>
              <a:t>université</a:t>
            </a:r>
            <a:r>
              <a:rPr lang="en-US" sz="2400" dirty="0">
                <a:latin typeface="Franklin Gothic Book" panose="020B0503020102020204" pitchFamily="34" charset="0"/>
              </a:rPr>
              <a:t> </a:t>
            </a:r>
            <a:r>
              <a:rPr lang="en-US" sz="2400" b="1" dirty="0" err="1">
                <a:latin typeface="Franklin Gothic Book" panose="020B0503020102020204" pitchFamily="34" charset="0"/>
              </a:rPr>
              <a:t>innovante</a:t>
            </a:r>
            <a:r>
              <a:rPr lang="en-US" sz="2400" b="1" dirty="0">
                <a:latin typeface="Franklin Gothic Book" panose="020B0503020102020204" pitchFamily="34" charset="0"/>
              </a:rPr>
              <a:t>, </a:t>
            </a:r>
            <a:r>
              <a:rPr lang="en-US" sz="2400" b="1" dirty="0" err="1">
                <a:latin typeface="Franklin Gothic Book" panose="020B0503020102020204" pitchFamily="34" charset="0"/>
              </a:rPr>
              <a:t>entrepreneuriale</a:t>
            </a:r>
            <a:r>
              <a:rPr lang="en-US" sz="2400" b="1" dirty="0">
                <a:latin typeface="Franklin Gothic Book" panose="020B0503020102020204" pitchFamily="34" charset="0"/>
              </a:rPr>
              <a:t>, </a:t>
            </a:r>
            <a:r>
              <a:rPr lang="en-US" sz="2400" b="1" dirty="0" err="1">
                <a:latin typeface="Franklin Gothic Book" panose="020B0503020102020204" pitchFamily="34" charset="0"/>
              </a:rPr>
              <a:t>excellente</a:t>
            </a:r>
            <a:r>
              <a:rPr lang="en-US" sz="2400" b="1" dirty="0">
                <a:latin typeface="Franklin Gothic Book" panose="020B0503020102020204" pitchFamily="34" charset="0"/>
              </a:rPr>
              <a:t>, </a:t>
            </a:r>
            <a:r>
              <a:rPr lang="en-US" sz="2400" b="1" dirty="0" err="1">
                <a:latin typeface="Franklin Gothic Book" panose="020B0503020102020204" pitchFamily="34" charset="0"/>
              </a:rPr>
              <a:t>socialement</a:t>
            </a:r>
            <a:r>
              <a:rPr lang="en-US" sz="2400" b="1" dirty="0">
                <a:latin typeface="Franklin Gothic Book" panose="020B0503020102020204" pitchFamily="34" charset="0"/>
              </a:rPr>
              <a:t> </a:t>
            </a:r>
            <a:r>
              <a:rPr lang="en-US" sz="2400" b="1" dirty="0" err="1">
                <a:latin typeface="Franklin Gothic Book" panose="020B0503020102020204" pitchFamily="34" charset="0"/>
              </a:rPr>
              <a:t>responsable</a:t>
            </a:r>
            <a:r>
              <a:rPr lang="en-US" sz="2400" b="1" dirty="0">
                <a:latin typeface="Franklin Gothic Book" panose="020B0503020102020204" pitchFamily="34" charset="0"/>
              </a:rPr>
              <a:t> et à forte </a:t>
            </a:r>
            <a:r>
              <a:rPr lang="en-US" sz="2400" b="1" dirty="0" err="1">
                <a:latin typeface="Franklin Gothic Book" panose="020B0503020102020204" pitchFamily="34" charset="0"/>
              </a:rPr>
              <a:t>visibilité</a:t>
            </a:r>
            <a:r>
              <a:rPr lang="en-US" sz="2400" dirty="0">
                <a:latin typeface="Franklin Gothic Book" panose="020B0503020102020204" pitchFamily="34" charset="0"/>
              </a:rPr>
              <a:t>.</a:t>
            </a:r>
            <a:endParaRPr lang="fr-FR" sz="2400" dirty="0">
              <a:latin typeface="Franklin Gothic Book" panose="020B05030201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55966" y="1522073"/>
            <a:ext cx="45719" cy="1470582"/>
          </a:xfrm>
          <a:prstGeom prst="rect">
            <a:avLst/>
          </a:prstGeom>
          <a:solidFill>
            <a:srgbClr val="FE6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9556433" y="2992655"/>
            <a:ext cx="45719" cy="3142771"/>
          </a:xfrm>
          <a:prstGeom prst="rect">
            <a:avLst/>
          </a:prstGeom>
          <a:solidFill>
            <a:srgbClr val="FE6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2584990" y="3040546"/>
            <a:ext cx="70975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Franklin Gothic Book" panose="020B0503020102020204" pitchFamily="34" charset="0"/>
              </a:rPr>
              <a:t>L'université veille au respect de : </a:t>
            </a:r>
          </a:p>
          <a:p>
            <a:r>
              <a:rPr lang="fr-FR" sz="2400" b="1" dirty="0">
                <a:solidFill>
                  <a:srgbClr val="FE6519"/>
                </a:solidFill>
                <a:latin typeface="Franklin Gothic Book" panose="020B0503020102020204" pitchFamily="34" charset="0"/>
              </a:rPr>
              <a:t>1. </a:t>
            </a:r>
            <a:r>
              <a:rPr lang="fr-FR" sz="2400" dirty="0">
                <a:latin typeface="Franklin Gothic Book" panose="020B0503020102020204" pitchFamily="34" charset="0"/>
              </a:rPr>
              <a:t>L’intelligence et du savoir, </a:t>
            </a:r>
          </a:p>
          <a:p>
            <a:r>
              <a:rPr lang="fr-FR" sz="2400" b="1" dirty="0">
                <a:solidFill>
                  <a:srgbClr val="FE6519"/>
                </a:solidFill>
                <a:latin typeface="Franklin Gothic Book" panose="020B0503020102020204" pitchFamily="34" charset="0"/>
              </a:rPr>
              <a:t>2. </a:t>
            </a:r>
            <a:r>
              <a:rPr lang="fr-FR" sz="2400" dirty="0">
                <a:latin typeface="Franklin Gothic Book" panose="020B0503020102020204" pitchFamily="34" charset="0"/>
              </a:rPr>
              <a:t>La créativité et de l’entreprenariat dans une perspective d'ouverture et de responsabilité sociétale,</a:t>
            </a:r>
          </a:p>
          <a:p>
            <a:r>
              <a:rPr lang="fr-FR" sz="2400" b="1" dirty="0">
                <a:solidFill>
                  <a:srgbClr val="FE6519"/>
                </a:solidFill>
                <a:latin typeface="Franklin Gothic Book" panose="020B0503020102020204" pitchFamily="34" charset="0"/>
              </a:rPr>
              <a:t>3. </a:t>
            </a:r>
            <a:r>
              <a:rPr lang="fr-FR" sz="2400" dirty="0">
                <a:latin typeface="Franklin Gothic Book" panose="020B0503020102020204" pitchFamily="34" charset="0"/>
              </a:rPr>
              <a:t>La citoyenneté, la démocratie, la liberté, l’éthique, l’équité, l'intégrité, la tolérance et la transparence,</a:t>
            </a:r>
          </a:p>
          <a:p>
            <a:r>
              <a:rPr lang="fr-FR" sz="2400" b="1" dirty="0">
                <a:solidFill>
                  <a:srgbClr val="FE6519"/>
                </a:solidFill>
                <a:latin typeface="Franklin Gothic Book" panose="020B0503020102020204" pitchFamily="34" charset="0"/>
              </a:rPr>
              <a:t>4. </a:t>
            </a:r>
            <a:r>
              <a:rPr lang="fr-FR" sz="2400" dirty="0">
                <a:latin typeface="Franklin Gothic Book" panose="020B0503020102020204" pitchFamily="34" charset="0"/>
              </a:rPr>
              <a:t>La culture d'échange, d'ouverture et de solidarité</a:t>
            </a:r>
            <a:r>
              <a:rPr lang="en-US" sz="2400" dirty="0">
                <a:latin typeface="Franklin Gothic Book" panose="020B0503020102020204" pitchFamily="34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521161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e 14"/>
          <p:cNvSpPr/>
          <p:nvPr/>
        </p:nvSpPr>
        <p:spPr>
          <a:xfrm>
            <a:off x="4947088" y="1117242"/>
            <a:ext cx="1933383" cy="2830164"/>
          </a:xfrm>
          <a:prstGeom prst="ellipse">
            <a:avLst/>
          </a:prstGeom>
          <a:solidFill>
            <a:srgbClr val="1F4782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 rot="3660135">
            <a:off x="6013472" y="1717036"/>
            <a:ext cx="2040427" cy="2805153"/>
          </a:xfrm>
          <a:prstGeom prst="ellipse">
            <a:avLst/>
          </a:prstGeom>
          <a:solidFill>
            <a:srgbClr val="1F4782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Franklin Gothic Book" panose="020B0503020102020204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 rot="7301613">
            <a:off x="6101898" y="3217715"/>
            <a:ext cx="1881160" cy="2769089"/>
          </a:xfrm>
          <a:prstGeom prst="ellipse">
            <a:avLst/>
          </a:prstGeom>
          <a:solidFill>
            <a:srgbClr val="1F4782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 rot="12737701">
            <a:off x="4369527" y="3429028"/>
            <a:ext cx="1846068" cy="2756333"/>
          </a:xfrm>
          <a:prstGeom prst="ellipse">
            <a:avLst/>
          </a:prstGeom>
          <a:solidFill>
            <a:srgbClr val="1F4782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 rot="15485487">
            <a:off x="3481275" y="2573999"/>
            <a:ext cx="1752426" cy="2848056"/>
          </a:xfrm>
          <a:prstGeom prst="ellipse">
            <a:avLst/>
          </a:prstGeom>
          <a:solidFill>
            <a:srgbClr val="1F4782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Franklin Gothic Book" panose="020B05030201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8CD7084-68E2-4775-B707-323D29D3C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62" y="6014301"/>
            <a:ext cx="452126" cy="631470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12056882" y="6014301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5400000">
            <a:off x="11726944" y="63441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rot="5400000">
            <a:off x="576082" y="-107099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rot="10800000">
            <a:off x="246144" y="2227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9" name="Groupe 8"/>
          <p:cNvGrpSpPr/>
          <p:nvPr/>
        </p:nvGrpSpPr>
        <p:grpSpPr>
          <a:xfrm>
            <a:off x="347687" y="347810"/>
            <a:ext cx="567426" cy="567427"/>
            <a:chOff x="1940106" y="2516849"/>
            <a:chExt cx="567426" cy="567427"/>
          </a:xfrm>
        </p:grpSpPr>
        <p:grpSp>
          <p:nvGrpSpPr>
            <p:cNvPr id="10" name="Groupe 9"/>
            <p:cNvGrpSpPr/>
            <p:nvPr/>
          </p:nvGrpSpPr>
          <p:grpSpPr>
            <a:xfrm>
              <a:off x="1940106" y="2516849"/>
              <a:ext cx="567426" cy="567427"/>
              <a:chOff x="8510588" y="1707914"/>
              <a:chExt cx="461962" cy="461963"/>
            </a:xfrm>
          </p:grpSpPr>
          <p:sp>
            <p:nvSpPr>
              <p:cNvPr id="12" name="Ellipse 11"/>
              <p:cNvSpPr/>
              <p:nvPr/>
            </p:nvSpPr>
            <p:spPr>
              <a:xfrm>
                <a:off x="8510588" y="1707914"/>
                <a:ext cx="461962" cy="461963"/>
              </a:xfrm>
              <a:prstGeom prst="ellipse">
                <a:avLst/>
              </a:prstGeom>
              <a:solidFill>
                <a:srgbClr val="FE65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  <p:sp>
            <p:nvSpPr>
              <p:cNvPr id="13" name="Ellipse 12"/>
              <p:cNvSpPr/>
              <p:nvPr/>
            </p:nvSpPr>
            <p:spPr>
              <a:xfrm>
                <a:off x="8615568" y="1812895"/>
                <a:ext cx="252000" cy="252000"/>
              </a:xfrm>
              <a:prstGeom prst="ellipse">
                <a:avLst/>
              </a:prstGeom>
              <a:solidFill>
                <a:srgbClr val="F8B5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2014005" y="2621858"/>
              <a:ext cx="43847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 smtClean="0">
                  <a:solidFill>
                    <a:srgbClr val="1F4782"/>
                  </a:solidFill>
                  <a:latin typeface="Franklin Gothic Book" panose="020B0503020102020204" pitchFamily="34" charset="0"/>
                </a:rPr>
                <a:t>03</a:t>
              </a:r>
              <a:endParaRPr lang="fr-FR" sz="1600" dirty="0">
                <a:solidFill>
                  <a:srgbClr val="1F4782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934938" y="394945"/>
            <a:ext cx="6003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400" dirty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rPr>
              <a:t>Mission, Vision, Valeurs et </a:t>
            </a:r>
            <a:r>
              <a:rPr lang="en" sz="2400" dirty="0">
                <a:solidFill>
                  <a:srgbClr val="FE6519"/>
                </a:solidFill>
                <a:latin typeface="Franklin Gothic Book" panose="020B0503020102020204" pitchFamily="34" charset="0"/>
              </a:rPr>
              <a:t>axes Stratégiques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39690" y="1547359"/>
            <a:ext cx="1953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FORMATION, EMPLOYABILITÉ </a:t>
            </a:r>
          </a:p>
          <a:p>
            <a:pPr lvl="0" algn="ctr"/>
            <a:r>
              <a:rPr lang="fr-FR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ET ENTREPRENEURIAT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28921" y="2419002"/>
            <a:ext cx="21876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RECHERCHE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SCIENTIFIQUE, VALORISATION DE LA RECHERCHE, INNOVATION ET OUVERTURE SUR L’ENVIRONNEMENT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954910" y="3922622"/>
            <a:ext cx="19538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VIE À L’UNIVERSITÉ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208240" y="4908835"/>
            <a:ext cx="20444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INTERNATIONALISATION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272173" y="4774999"/>
            <a:ext cx="19538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GOUVERNANCE</a:t>
            </a:r>
          </a:p>
        </p:txBody>
      </p:sp>
      <p:sp>
        <p:nvSpPr>
          <p:cNvPr id="36" name="Ellipse 35"/>
          <p:cNvSpPr/>
          <p:nvPr/>
        </p:nvSpPr>
        <p:spPr>
          <a:xfrm>
            <a:off x="5717647" y="1171479"/>
            <a:ext cx="355174" cy="351483"/>
          </a:xfrm>
          <a:prstGeom prst="ellipse">
            <a:avLst/>
          </a:prstGeom>
          <a:solidFill>
            <a:srgbClr val="E53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1</a:t>
            </a:r>
          </a:p>
        </p:txBody>
      </p:sp>
      <p:sp>
        <p:nvSpPr>
          <p:cNvPr id="37" name="Ellipse 36"/>
          <p:cNvSpPr/>
          <p:nvPr/>
        </p:nvSpPr>
        <p:spPr>
          <a:xfrm>
            <a:off x="7169329" y="2137451"/>
            <a:ext cx="355174" cy="351483"/>
          </a:xfrm>
          <a:prstGeom prst="ellipse">
            <a:avLst/>
          </a:prstGeom>
          <a:solidFill>
            <a:srgbClr val="E53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2</a:t>
            </a:r>
          </a:p>
        </p:txBody>
      </p:sp>
      <p:sp>
        <p:nvSpPr>
          <p:cNvPr id="38" name="Ellipse 37"/>
          <p:cNvSpPr/>
          <p:nvPr/>
        </p:nvSpPr>
        <p:spPr>
          <a:xfrm>
            <a:off x="6954055" y="4354625"/>
            <a:ext cx="355174" cy="351483"/>
          </a:xfrm>
          <a:prstGeom prst="ellipse">
            <a:avLst/>
          </a:prstGeom>
          <a:solidFill>
            <a:srgbClr val="E53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3</a:t>
            </a:r>
          </a:p>
        </p:txBody>
      </p:sp>
      <p:sp>
        <p:nvSpPr>
          <p:cNvPr id="39" name="Ellipse 38"/>
          <p:cNvSpPr/>
          <p:nvPr/>
        </p:nvSpPr>
        <p:spPr>
          <a:xfrm>
            <a:off x="5175022" y="4427230"/>
            <a:ext cx="355174" cy="351483"/>
          </a:xfrm>
          <a:prstGeom prst="ellipse">
            <a:avLst/>
          </a:prstGeom>
          <a:solidFill>
            <a:srgbClr val="E53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4</a:t>
            </a:r>
          </a:p>
        </p:txBody>
      </p:sp>
      <p:sp>
        <p:nvSpPr>
          <p:cNvPr id="40" name="Ellipse 39"/>
          <p:cNvSpPr/>
          <p:nvPr/>
        </p:nvSpPr>
        <p:spPr>
          <a:xfrm>
            <a:off x="3659517" y="3527313"/>
            <a:ext cx="355174" cy="351483"/>
          </a:xfrm>
          <a:prstGeom prst="ellipse">
            <a:avLst/>
          </a:prstGeom>
          <a:solidFill>
            <a:srgbClr val="E53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5</a:t>
            </a:r>
          </a:p>
        </p:txBody>
      </p:sp>
      <p:sp>
        <p:nvSpPr>
          <p:cNvPr id="43" name="Ellipse 42"/>
          <p:cNvSpPr/>
          <p:nvPr/>
        </p:nvSpPr>
        <p:spPr>
          <a:xfrm rot="18658594">
            <a:off x="3615362" y="1352663"/>
            <a:ext cx="1933383" cy="2830164"/>
          </a:xfrm>
          <a:prstGeom prst="ellipse">
            <a:avLst/>
          </a:prstGeom>
          <a:solidFill>
            <a:srgbClr val="1F4782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E6750F6-E54B-50A2-982F-1B783ADCB65A}"/>
              </a:ext>
            </a:extLst>
          </p:cNvPr>
          <p:cNvSpPr>
            <a:spLocks noGrp="1"/>
          </p:cNvSpPr>
          <p:nvPr/>
        </p:nvSpPr>
        <p:spPr>
          <a:xfrm>
            <a:off x="-7971" y="1845374"/>
            <a:ext cx="3119572" cy="2251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endParaRPr lang="fr-FR" sz="1800" b="1" dirty="0">
              <a:latin typeface="Franklin Gothic Book" panose="020B0503020102020204" pitchFamily="34" charset="0"/>
            </a:endParaRPr>
          </a:p>
          <a:p>
            <a:pPr marL="0" indent="0" algn="ctr">
              <a:buNone/>
              <a:defRPr/>
            </a:pPr>
            <a:r>
              <a:rPr lang="fr-FR" sz="2000" b="1" dirty="0" smtClean="0">
                <a:latin typeface="Franklin Gothic Book" panose="020B0503020102020204" pitchFamily="34" charset="0"/>
              </a:rPr>
              <a:t>6 </a:t>
            </a:r>
            <a:r>
              <a:rPr lang="fr-FR" sz="2000" b="1" dirty="0">
                <a:latin typeface="Franklin Gothic Book" panose="020B0503020102020204" pitchFamily="34" charset="0"/>
              </a:rPr>
              <a:t>axes stratégiques </a:t>
            </a:r>
            <a:br>
              <a:rPr lang="fr-FR" sz="2000" b="1" dirty="0">
                <a:latin typeface="Franklin Gothic Book" panose="020B0503020102020204" pitchFamily="34" charset="0"/>
              </a:rPr>
            </a:br>
            <a:r>
              <a:rPr lang="fr-FR" sz="2000" b="1" dirty="0">
                <a:latin typeface="Franklin Gothic Book" panose="020B0503020102020204" pitchFamily="34" charset="0"/>
              </a:rPr>
              <a:t>de l’université de Monastir</a:t>
            </a:r>
          </a:p>
        </p:txBody>
      </p:sp>
      <p:sp>
        <p:nvSpPr>
          <p:cNvPr id="3" name="Ellipse 2"/>
          <p:cNvSpPr/>
          <p:nvPr/>
        </p:nvSpPr>
        <p:spPr>
          <a:xfrm>
            <a:off x="4989375" y="2813564"/>
            <a:ext cx="1557352" cy="15813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Franklin Gothic Book" panose="020B0503020102020204" pitchFamily="34" charset="0"/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3901678" y="2038617"/>
            <a:ext cx="355174" cy="351483"/>
          </a:xfrm>
          <a:prstGeom prst="ellipse">
            <a:avLst/>
          </a:prstGeom>
          <a:solidFill>
            <a:srgbClr val="E53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6</a:t>
            </a:r>
            <a:endParaRPr lang="fr-FR" sz="16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03943" y="2540979"/>
            <a:ext cx="19538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SERVICE A LA SOCIETE</a:t>
            </a:r>
            <a:endParaRPr lang="fr-FR" sz="1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58CD7084-68E2-4775-B707-323D29D3C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564" y="2876529"/>
            <a:ext cx="969357" cy="135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7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8CD7084-68E2-4775-B707-323D29D3C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755" y="6053940"/>
            <a:ext cx="452126" cy="63147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12056882" y="6014301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rot="5400000">
            <a:off x="11726944" y="63441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rot="5400000">
            <a:off x="576082" y="-107099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10800000">
            <a:off x="246144" y="2227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347687" y="347810"/>
            <a:ext cx="567426" cy="567427"/>
            <a:chOff x="1940106" y="2516849"/>
            <a:chExt cx="567426" cy="567427"/>
          </a:xfrm>
        </p:grpSpPr>
        <p:grpSp>
          <p:nvGrpSpPr>
            <p:cNvPr id="8" name="Groupe 7"/>
            <p:cNvGrpSpPr/>
            <p:nvPr/>
          </p:nvGrpSpPr>
          <p:grpSpPr>
            <a:xfrm>
              <a:off x="1940106" y="2516849"/>
              <a:ext cx="567426" cy="567427"/>
              <a:chOff x="8510588" y="1707914"/>
              <a:chExt cx="461962" cy="461963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8510588" y="1707914"/>
                <a:ext cx="461962" cy="461963"/>
              </a:xfrm>
              <a:prstGeom prst="ellipse">
                <a:avLst/>
              </a:prstGeom>
              <a:solidFill>
                <a:srgbClr val="FE65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8615568" y="1812895"/>
                <a:ext cx="252000" cy="252000"/>
              </a:xfrm>
              <a:prstGeom prst="ellipse">
                <a:avLst/>
              </a:prstGeom>
              <a:solidFill>
                <a:srgbClr val="F8B5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014005" y="2621858"/>
              <a:ext cx="43847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>
                  <a:solidFill>
                    <a:srgbClr val="1F4782"/>
                  </a:solidFill>
                  <a:latin typeface="Franklin Gothic Book" panose="020B0503020102020204" pitchFamily="34" charset="0"/>
                </a:rPr>
                <a:t>01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34938" y="394945"/>
            <a:ext cx="6003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400" dirty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rPr>
              <a:t>Mission, Vision, Valeurs et </a:t>
            </a:r>
            <a:r>
              <a:rPr lang="en" sz="2400" dirty="0">
                <a:solidFill>
                  <a:srgbClr val="FE6519"/>
                </a:solidFill>
                <a:latin typeface="Franklin Gothic Book" panose="020B0503020102020204" pitchFamily="34" charset="0"/>
              </a:rPr>
              <a:t>axes Stratégiques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18631" y="878687"/>
            <a:ext cx="4210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163561"/>
                </a:solidFill>
                <a:latin typeface="Franklin Gothic Book" panose="020B0503020102020204" pitchFamily="34" charset="0"/>
                <a:ea typeface="Open Sans"/>
                <a:cs typeface="Lato"/>
              </a:rPr>
              <a:t>OBJECTIFS STRATÉGIQUES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E23E8-767A-2C0C-A4E8-511ED3004CA0}"/>
              </a:ext>
            </a:extLst>
          </p:cNvPr>
          <p:cNvSpPr/>
          <p:nvPr/>
        </p:nvSpPr>
        <p:spPr>
          <a:xfrm>
            <a:off x="476633" y="4100771"/>
            <a:ext cx="11280490" cy="750819"/>
          </a:xfrm>
          <a:prstGeom prst="rect">
            <a:avLst/>
          </a:prstGeom>
          <a:solidFill>
            <a:srgbClr val="F8B544">
              <a:alpha val="7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lang="en-US" sz="1400">
              <a:latin typeface="Franklin Gothic Book" panose="020B05030201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0677D3-23F1-70A0-038C-8A1434D77EFF}"/>
              </a:ext>
            </a:extLst>
          </p:cNvPr>
          <p:cNvSpPr/>
          <p:nvPr/>
        </p:nvSpPr>
        <p:spPr>
          <a:xfrm>
            <a:off x="490458" y="2172640"/>
            <a:ext cx="11266666" cy="1037444"/>
          </a:xfrm>
          <a:prstGeom prst="rect">
            <a:avLst/>
          </a:prstGeom>
          <a:solidFill>
            <a:srgbClr val="F8B544">
              <a:alpha val="9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lang="en-US" sz="1400">
              <a:latin typeface="Franklin Gothic Book" panose="020B0503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EDA180-72D5-239A-0D73-F47B2CD87DFB}"/>
              </a:ext>
            </a:extLst>
          </p:cNvPr>
          <p:cNvSpPr/>
          <p:nvPr/>
        </p:nvSpPr>
        <p:spPr>
          <a:xfrm>
            <a:off x="495570" y="1340457"/>
            <a:ext cx="11266666" cy="745291"/>
          </a:xfrm>
          <a:prstGeom prst="rect">
            <a:avLst/>
          </a:prstGeom>
          <a:solidFill>
            <a:srgbClr val="F8B544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lang="en-US" sz="1400">
              <a:latin typeface="Franklin Gothic Book" panose="020B0503020102020204" pitchFamily="34" charset="0"/>
            </a:endParaRPr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396E5A73-C5B9-0C0F-6D27-0F64009CB746}"/>
              </a:ext>
            </a:extLst>
          </p:cNvPr>
          <p:cNvSpPr>
            <a:spLocks noEditPoints="1"/>
          </p:cNvSpPr>
          <p:nvPr/>
        </p:nvSpPr>
        <p:spPr bwMode="auto">
          <a:xfrm>
            <a:off x="566785" y="1431121"/>
            <a:ext cx="783741" cy="533247"/>
          </a:xfrm>
          <a:custGeom>
            <a:avLst/>
            <a:gdLst>
              <a:gd name="T0" fmla="*/ 1528 w 3136"/>
              <a:gd name="T1" fmla="*/ 1 h 2174"/>
              <a:gd name="T2" fmla="*/ 1581 w 3136"/>
              <a:gd name="T3" fmla="*/ 1 h 2174"/>
              <a:gd name="T4" fmla="*/ 1647 w 3136"/>
              <a:gd name="T5" fmla="*/ 12 h 2174"/>
              <a:gd name="T6" fmla="*/ 3094 w 3136"/>
              <a:gd name="T7" fmla="*/ 423 h 2174"/>
              <a:gd name="T8" fmla="*/ 3130 w 3136"/>
              <a:gd name="T9" fmla="*/ 442 h 2174"/>
              <a:gd name="T10" fmla="*/ 3136 w 3136"/>
              <a:gd name="T11" fmla="*/ 450 h 2174"/>
              <a:gd name="T12" fmla="*/ 3131 w 3136"/>
              <a:gd name="T13" fmla="*/ 457 h 2174"/>
              <a:gd name="T14" fmla="*/ 2485 w 3136"/>
              <a:gd name="T15" fmla="*/ 643 h 2174"/>
              <a:gd name="T16" fmla="*/ 2717 w 3136"/>
              <a:gd name="T17" fmla="*/ 1709 h 2174"/>
              <a:gd name="T18" fmla="*/ 2273 w 3136"/>
              <a:gd name="T19" fmla="*/ 1759 h 2174"/>
              <a:gd name="T20" fmla="*/ 2228 w 3136"/>
              <a:gd name="T21" fmla="*/ 1831 h 2174"/>
              <a:gd name="T22" fmla="*/ 2176 w 3136"/>
              <a:gd name="T23" fmla="*/ 1898 h 2174"/>
              <a:gd name="T24" fmla="*/ 2117 w 3136"/>
              <a:gd name="T25" fmla="*/ 1958 h 2174"/>
              <a:gd name="T26" fmla="*/ 2052 w 3136"/>
              <a:gd name="T27" fmla="*/ 2013 h 2174"/>
              <a:gd name="T28" fmla="*/ 1982 w 3136"/>
              <a:gd name="T29" fmla="*/ 2059 h 2174"/>
              <a:gd name="T30" fmla="*/ 1907 w 3136"/>
              <a:gd name="T31" fmla="*/ 2100 h 2174"/>
              <a:gd name="T32" fmla="*/ 1828 w 3136"/>
              <a:gd name="T33" fmla="*/ 2132 h 2174"/>
              <a:gd name="T34" fmla="*/ 1744 w 3136"/>
              <a:gd name="T35" fmla="*/ 2155 h 2174"/>
              <a:gd name="T36" fmla="*/ 1658 w 3136"/>
              <a:gd name="T37" fmla="*/ 2170 h 2174"/>
              <a:gd name="T38" fmla="*/ 1568 w 3136"/>
              <a:gd name="T39" fmla="*/ 2174 h 2174"/>
              <a:gd name="T40" fmla="*/ 1479 w 3136"/>
              <a:gd name="T41" fmla="*/ 2170 h 2174"/>
              <a:gd name="T42" fmla="*/ 1391 w 3136"/>
              <a:gd name="T43" fmla="*/ 2155 h 2174"/>
              <a:gd name="T44" fmla="*/ 1308 w 3136"/>
              <a:gd name="T45" fmla="*/ 2132 h 2174"/>
              <a:gd name="T46" fmla="*/ 1228 w 3136"/>
              <a:gd name="T47" fmla="*/ 2100 h 2174"/>
              <a:gd name="T48" fmla="*/ 1153 w 3136"/>
              <a:gd name="T49" fmla="*/ 2059 h 2174"/>
              <a:gd name="T50" fmla="*/ 1083 w 3136"/>
              <a:gd name="T51" fmla="*/ 2013 h 2174"/>
              <a:gd name="T52" fmla="*/ 1019 w 3136"/>
              <a:gd name="T53" fmla="*/ 1958 h 2174"/>
              <a:gd name="T54" fmla="*/ 960 w 3136"/>
              <a:gd name="T55" fmla="*/ 1898 h 2174"/>
              <a:gd name="T56" fmla="*/ 908 w 3136"/>
              <a:gd name="T57" fmla="*/ 1831 h 2174"/>
              <a:gd name="T58" fmla="*/ 863 w 3136"/>
              <a:gd name="T59" fmla="*/ 1759 h 2174"/>
              <a:gd name="T60" fmla="*/ 419 w 3136"/>
              <a:gd name="T61" fmla="*/ 1709 h 2174"/>
              <a:gd name="T62" fmla="*/ 651 w 3136"/>
              <a:gd name="T63" fmla="*/ 643 h 2174"/>
              <a:gd name="T64" fmla="*/ 25 w 3136"/>
              <a:gd name="T65" fmla="*/ 462 h 2174"/>
              <a:gd name="T66" fmla="*/ 3 w 3136"/>
              <a:gd name="T67" fmla="*/ 447 h 2174"/>
              <a:gd name="T68" fmla="*/ 0 w 3136"/>
              <a:gd name="T69" fmla="*/ 439 h 2174"/>
              <a:gd name="T70" fmla="*/ 8 w 3136"/>
              <a:gd name="T71" fmla="*/ 433 h 2174"/>
              <a:gd name="T72" fmla="*/ 2198 w 3136"/>
              <a:gd name="T73" fmla="*/ 1119 h 2174"/>
              <a:gd name="T74" fmla="*/ 2230 w 3136"/>
              <a:gd name="T75" fmla="*/ 1222 h 2174"/>
              <a:gd name="T76" fmla="*/ 2244 w 3136"/>
              <a:gd name="T77" fmla="*/ 1331 h 2174"/>
              <a:gd name="T78" fmla="*/ 2242 w 3136"/>
              <a:gd name="T79" fmla="*/ 1438 h 2174"/>
              <a:gd name="T80" fmla="*/ 2225 w 3136"/>
              <a:gd name="T81" fmla="*/ 1537 h 2174"/>
              <a:gd name="T82" fmla="*/ 2193 w 3136"/>
              <a:gd name="T83" fmla="*/ 1632 h 2174"/>
              <a:gd name="T84" fmla="*/ 2148 w 3136"/>
              <a:gd name="T85" fmla="*/ 1720 h 2174"/>
              <a:gd name="T86" fmla="*/ 2091 w 3136"/>
              <a:gd name="T87" fmla="*/ 1799 h 2174"/>
              <a:gd name="T88" fmla="*/ 2024 w 3136"/>
              <a:gd name="T89" fmla="*/ 1870 h 2174"/>
              <a:gd name="T90" fmla="*/ 1947 w 3136"/>
              <a:gd name="T91" fmla="*/ 1931 h 2174"/>
              <a:gd name="T92" fmla="*/ 1862 w 3136"/>
              <a:gd name="T93" fmla="*/ 1980 h 2174"/>
              <a:gd name="T94" fmla="*/ 1769 w 3136"/>
              <a:gd name="T95" fmla="*/ 2016 h 2174"/>
              <a:gd name="T96" fmla="*/ 1671 w 3136"/>
              <a:gd name="T97" fmla="*/ 2039 h 2174"/>
              <a:gd name="T98" fmla="*/ 1568 w 3136"/>
              <a:gd name="T99" fmla="*/ 2046 h 2174"/>
              <a:gd name="T100" fmla="*/ 1464 w 3136"/>
              <a:gd name="T101" fmla="*/ 2039 h 2174"/>
              <a:gd name="T102" fmla="*/ 1366 w 3136"/>
              <a:gd name="T103" fmla="*/ 2016 h 2174"/>
              <a:gd name="T104" fmla="*/ 1274 w 3136"/>
              <a:gd name="T105" fmla="*/ 1980 h 2174"/>
              <a:gd name="T106" fmla="*/ 1189 w 3136"/>
              <a:gd name="T107" fmla="*/ 1931 h 2174"/>
              <a:gd name="T108" fmla="*/ 1111 w 3136"/>
              <a:gd name="T109" fmla="*/ 1870 h 2174"/>
              <a:gd name="T110" fmla="*/ 1045 w 3136"/>
              <a:gd name="T111" fmla="*/ 1799 h 2174"/>
              <a:gd name="T112" fmla="*/ 988 w 3136"/>
              <a:gd name="T113" fmla="*/ 1720 h 2174"/>
              <a:gd name="T114" fmla="*/ 943 w 3136"/>
              <a:gd name="T115" fmla="*/ 1632 h 2174"/>
              <a:gd name="T116" fmla="*/ 912 w 3136"/>
              <a:gd name="T117" fmla="*/ 1537 h 2174"/>
              <a:gd name="T118" fmla="*/ 893 w 3136"/>
              <a:gd name="T119" fmla="*/ 1438 h 2174"/>
              <a:gd name="T120" fmla="*/ 891 w 3136"/>
              <a:gd name="T121" fmla="*/ 1331 h 2174"/>
              <a:gd name="T122" fmla="*/ 906 w 3136"/>
              <a:gd name="T123" fmla="*/ 1222 h 2174"/>
              <a:gd name="T124" fmla="*/ 937 w 3136"/>
              <a:gd name="T125" fmla="*/ 1119 h 2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36" h="2174">
                <a:moveTo>
                  <a:pt x="13" y="431"/>
                </a:moveTo>
                <a:lnTo>
                  <a:pt x="1515" y="4"/>
                </a:lnTo>
                <a:lnTo>
                  <a:pt x="1528" y="1"/>
                </a:lnTo>
                <a:lnTo>
                  <a:pt x="1543" y="0"/>
                </a:lnTo>
                <a:lnTo>
                  <a:pt x="1562" y="0"/>
                </a:lnTo>
                <a:lnTo>
                  <a:pt x="1581" y="1"/>
                </a:lnTo>
                <a:lnTo>
                  <a:pt x="1603" y="4"/>
                </a:lnTo>
                <a:lnTo>
                  <a:pt x="1625" y="8"/>
                </a:lnTo>
                <a:lnTo>
                  <a:pt x="1647" y="12"/>
                </a:lnTo>
                <a:lnTo>
                  <a:pt x="1669" y="18"/>
                </a:lnTo>
                <a:lnTo>
                  <a:pt x="3075" y="418"/>
                </a:lnTo>
                <a:lnTo>
                  <a:pt x="3094" y="423"/>
                </a:lnTo>
                <a:lnTo>
                  <a:pt x="3110" y="430"/>
                </a:lnTo>
                <a:lnTo>
                  <a:pt x="3122" y="436"/>
                </a:lnTo>
                <a:lnTo>
                  <a:pt x="3130" y="442"/>
                </a:lnTo>
                <a:lnTo>
                  <a:pt x="3134" y="445"/>
                </a:lnTo>
                <a:lnTo>
                  <a:pt x="3135" y="447"/>
                </a:lnTo>
                <a:lnTo>
                  <a:pt x="3136" y="450"/>
                </a:lnTo>
                <a:lnTo>
                  <a:pt x="3135" y="453"/>
                </a:lnTo>
                <a:lnTo>
                  <a:pt x="3134" y="455"/>
                </a:lnTo>
                <a:lnTo>
                  <a:pt x="3131" y="457"/>
                </a:lnTo>
                <a:lnTo>
                  <a:pt x="3127" y="459"/>
                </a:lnTo>
                <a:lnTo>
                  <a:pt x="3123" y="461"/>
                </a:lnTo>
                <a:lnTo>
                  <a:pt x="2485" y="643"/>
                </a:lnTo>
                <a:lnTo>
                  <a:pt x="2485" y="1086"/>
                </a:lnTo>
                <a:lnTo>
                  <a:pt x="2370" y="1086"/>
                </a:lnTo>
                <a:lnTo>
                  <a:pt x="2717" y="1709"/>
                </a:lnTo>
                <a:lnTo>
                  <a:pt x="2299" y="1709"/>
                </a:lnTo>
                <a:lnTo>
                  <a:pt x="2286" y="1735"/>
                </a:lnTo>
                <a:lnTo>
                  <a:pt x="2273" y="1759"/>
                </a:lnTo>
                <a:lnTo>
                  <a:pt x="2259" y="1784"/>
                </a:lnTo>
                <a:lnTo>
                  <a:pt x="2243" y="1808"/>
                </a:lnTo>
                <a:lnTo>
                  <a:pt x="2228" y="1831"/>
                </a:lnTo>
                <a:lnTo>
                  <a:pt x="2212" y="1854"/>
                </a:lnTo>
                <a:lnTo>
                  <a:pt x="2194" y="1876"/>
                </a:lnTo>
                <a:lnTo>
                  <a:pt x="2176" y="1898"/>
                </a:lnTo>
                <a:lnTo>
                  <a:pt x="2157" y="1919"/>
                </a:lnTo>
                <a:lnTo>
                  <a:pt x="2137" y="1939"/>
                </a:lnTo>
                <a:lnTo>
                  <a:pt x="2117" y="1958"/>
                </a:lnTo>
                <a:lnTo>
                  <a:pt x="2096" y="1978"/>
                </a:lnTo>
                <a:lnTo>
                  <a:pt x="2075" y="1995"/>
                </a:lnTo>
                <a:lnTo>
                  <a:pt x="2052" y="2013"/>
                </a:lnTo>
                <a:lnTo>
                  <a:pt x="2029" y="2029"/>
                </a:lnTo>
                <a:lnTo>
                  <a:pt x="2006" y="2045"/>
                </a:lnTo>
                <a:lnTo>
                  <a:pt x="1982" y="2059"/>
                </a:lnTo>
                <a:lnTo>
                  <a:pt x="1958" y="2074"/>
                </a:lnTo>
                <a:lnTo>
                  <a:pt x="1933" y="2087"/>
                </a:lnTo>
                <a:lnTo>
                  <a:pt x="1907" y="2100"/>
                </a:lnTo>
                <a:lnTo>
                  <a:pt x="1882" y="2111"/>
                </a:lnTo>
                <a:lnTo>
                  <a:pt x="1854" y="2122"/>
                </a:lnTo>
                <a:lnTo>
                  <a:pt x="1828" y="2132"/>
                </a:lnTo>
                <a:lnTo>
                  <a:pt x="1801" y="2140"/>
                </a:lnTo>
                <a:lnTo>
                  <a:pt x="1772" y="2148"/>
                </a:lnTo>
                <a:lnTo>
                  <a:pt x="1744" y="2155"/>
                </a:lnTo>
                <a:lnTo>
                  <a:pt x="1716" y="2161"/>
                </a:lnTo>
                <a:lnTo>
                  <a:pt x="1687" y="2165"/>
                </a:lnTo>
                <a:lnTo>
                  <a:pt x="1658" y="2170"/>
                </a:lnTo>
                <a:lnTo>
                  <a:pt x="1628" y="2172"/>
                </a:lnTo>
                <a:lnTo>
                  <a:pt x="1598" y="2174"/>
                </a:lnTo>
                <a:lnTo>
                  <a:pt x="1568" y="2174"/>
                </a:lnTo>
                <a:lnTo>
                  <a:pt x="1538" y="2174"/>
                </a:lnTo>
                <a:lnTo>
                  <a:pt x="1508" y="2172"/>
                </a:lnTo>
                <a:lnTo>
                  <a:pt x="1479" y="2170"/>
                </a:lnTo>
                <a:lnTo>
                  <a:pt x="1449" y="2165"/>
                </a:lnTo>
                <a:lnTo>
                  <a:pt x="1420" y="2161"/>
                </a:lnTo>
                <a:lnTo>
                  <a:pt x="1391" y="2155"/>
                </a:lnTo>
                <a:lnTo>
                  <a:pt x="1363" y="2148"/>
                </a:lnTo>
                <a:lnTo>
                  <a:pt x="1335" y="2140"/>
                </a:lnTo>
                <a:lnTo>
                  <a:pt x="1308" y="2132"/>
                </a:lnTo>
                <a:lnTo>
                  <a:pt x="1281" y="2122"/>
                </a:lnTo>
                <a:lnTo>
                  <a:pt x="1255" y="2111"/>
                </a:lnTo>
                <a:lnTo>
                  <a:pt x="1228" y="2100"/>
                </a:lnTo>
                <a:lnTo>
                  <a:pt x="1203" y="2087"/>
                </a:lnTo>
                <a:lnTo>
                  <a:pt x="1178" y="2074"/>
                </a:lnTo>
                <a:lnTo>
                  <a:pt x="1153" y="2059"/>
                </a:lnTo>
                <a:lnTo>
                  <a:pt x="1129" y="2045"/>
                </a:lnTo>
                <a:lnTo>
                  <a:pt x="1106" y="2029"/>
                </a:lnTo>
                <a:lnTo>
                  <a:pt x="1083" y="2013"/>
                </a:lnTo>
                <a:lnTo>
                  <a:pt x="1061" y="1995"/>
                </a:lnTo>
                <a:lnTo>
                  <a:pt x="1039" y="1978"/>
                </a:lnTo>
                <a:lnTo>
                  <a:pt x="1019" y="1958"/>
                </a:lnTo>
                <a:lnTo>
                  <a:pt x="998" y="1939"/>
                </a:lnTo>
                <a:lnTo>
                  <a:pt x="979" y="1919"/>
                </a:lnTo>
                <a:lnTo>
                  <a:pt x="960" y="1898"/>
                </a:lnTo>
                <a:lnTo>
                  <a:pt x="942" y="1876"/>
                </a:lnTo>
                <a:lnTo>
                  <a:pt x="925" y="1854"/>
                </a:lnTo>
                <a:lnTo>
                  <a:pt x="908" y="1831"/>
                </a:lnTo>
                <a:lnTo>
                  <a:pt x="892" y="1808"/>
                </a:lnTo>
                <a:lnTo>
                  <a:pt x="877" y="1784"/>
                </a:lnTo>
                <a:lnTo>
                  <a:pt x="863" y="1759"/>
                </a:lnTo>
                <a:lnTo>
                  <a:pt x="849" y="1735"/>
                </a:lnTo>
                <a:lnTo>
                  <a:pt x="837" y="1709"/>
                </a:lnTo>
                <a:lnTo>
                  <a:pt x="419" y="1709"/>
                </a:lnTo>
                <a:lnTo>
                  <a:pt x="765" y="1086"/>
                </a:lnTo>
                <a:lnTo>
                  <a:pt x="651" y="1086"/>
                </a:lnTo>
                <a:lnTo>
                  <a:pt x="651" y="643"/>
                </a:lnTo>
                <a:lnTo>
                  <a:pt x="60" y="474"/>
                </a:lnTo>
                <a:lnTo>
                  <a:pt x="42" y="468"/>
                </a:lnTo>
                <a:lnTo>
                  <a:pt x="25" y="462"/>
                </a:lnTo>
                <a:lnTo>
                  <a:pt x="13" y="456"/>
                </a:lnTo>
                <a:lnTo>
                  <a:pt x="5" y="449"/>
                </a:lnTo>
                <a:lnTo>
                  <a:pt x="3" y="447"/>
                </a:lnTo>
                <a:lnTo>
                  <a:pt x="0" y="444"/>
                </a:lnTo>
                <a:lnTo>
                  <a:pt x="0" y="442"/>
                </a:lnTo>
                <a:lnTo>
                  <a:pt x="0" y="439"/>
                </a:lnTo>
                <a:lnTo>
                  <a:pt x="1" y="436"/>
                </a:lnTo>
                <a:lnTo>
                  <a:pt x="5" y="434"/>
                </a:lnTo>
                <a:lnTo>
                  <a:pt x="8" y="433"/>
                </a:lnTo>
                <a:lnTo>
                  <a:pt x="13" y="431"/>
                </a:lnTo>
                <a:close/>
                <a:moveTo>
                  <a:pt x="2184" y="1086"/>
                </a:moveTo>
                <a:lnTo>
                  <a:pt x="2198" y="1119"/>
                </a:lnTo>
                <a:lnTo>
                  <a:pt x="2210" y="1153"/>
                </a:lnTo>
                <a:lnTo>
                  <a:pt x="2221" y="1187"/>
                </a:lnTo>
                <a:lnTo>
                  <a:pt x="2230" y="1222"/>
                </a:lnTo>
                <a:lnTo>
                  <a:pt x="2237" y="1258"/>
                </a:lnTo>
                <a:lnTo>
                  <a:pt x="2242" y="1294"/>
                </a:lnTo>
                <a:lnTo>
                  <a:pt x="2244" y="1331"/>
                </a:lnTo>
                <a:lnTo>
                  <a:pt x="2245" y="1368"/>
                </a:lnTo>
                <a:lnTo>
                  <a:pt x="2245" y="1403"/>
                </a:lnTo>
                <a:lnTo>
                  <a:pt x="2242" y="1438"/>
                </a:lnTo>
                <a:lnTo>
                  <a:pt x="2238" y="1472"/>
                </a:lnTo>
                <a:lnTo>
                  <a:pt x="2232" y="1505"/>
                </a:lnTo>
                <a:lnTo>
                  <a:pt x="2225" y="1537"/>
                </a:lnTo>
                <a:lnTo>
                  <a:pt x="2215" y="1570"/>
                </a:lnTo>
                <a:lnTo>
                  <a:pt x="2205" y="1602"/>
                </a:lnTo>
                <a:lnTo>
                  <a:pt x="2193" y="1632"/>
                </a:lnTo>
                <a:lnTo>
                  <a:pt x="2179" y="1662"/>
                </a:lnTo>
                <a:lnTo>
                  <a:pt x="2164" y="1691"/>
                </a:lnTo>
                <a:lnTo>
                  <a:pt x="2148" y="1720"/>
                </a:lnTo>
                <a:lnTo>
                  <a:pt x="2130" y="1747"/>
                </a:lnTo>
                <a:lnTo>
                  <a:pt x="2111" y="1774"/>
                </a:lnTo>
                <a:lnTo>
                  <a:pt x="2091" y="1799"/>
                </a:lnTo>
                <a:lnTo>
                  <a:pt x="2070" y="1825"/>
                </a:lnTo>
                <a:lnTo>
                  <a:pt x="2048" y="1848"/>
                </a:lnTo>
                <a:lnTo>
                  <a:pt x="2024" y="1870"/>
                </a:lnTo>
                <a:lnTo>
                  <a:pt x="2000" y="1891"/>
                </a:lnTo>
                <a:lnTo>
                  <a:pt x="1973" y="1912"/>
                </a:lnTo>
                <a:lnTo>
                  <a:pt x="1947" y="1931"/>
                </a:lnTo>
                <a:lnTo>
                  <a:pt x="1920" y="1948"/>
                </a:lnTo>
                <a:lnTo>
                  <a:pt x="1891" y="1964"/>
                </a:lnTo>
                <a:lnTo>
                  <a:pt x="1862" y="1980"/>
                </a:lnTo>
                <a:lnTo>
                  <a:pt x="1831" y="1993"/>
                </a:lnTo>
                <a:lnTo>
                  <a:pt x="1801" y="2005"/>
                </a:lnTo>
                <a:lnTo>
                  <a:pt x="1769" y="2016"/>
                </a:lnTo>
                <a:lnTo>
                  <a:pt x="1737" y="2025"/>
                </a:lnTo>
                <a:lnTo>
                  <a:pt x="1705" y="2032"/>
                </a:lnTo>
                <a:lnTo>
                  <a:pt x="1671" y="2039"/>
                </a:lnTo>
                <a:lnTo>
                  <a:pt x="1637" y="2043"/>
                </a:lnTo>
                <a:lnTo>
                  <a:pt x="1603" y="2045"/>
                </a:lnTo>
                <a:lnTo>
                  <a:pt x="1568" y="2046"/>
                </a:lnTo>
                <a:lnTo>
                  <a:pt x="1533" y="2045"/>
                </a:lnTo>
                <a:lnTo>
                  <a:pt x="1498" y="2043"/>
                </a:lnTo>
                <a:lnTo>
                  <a:pt x="1464" y="2039"/>
                </a:lnTo>
                <a:lnTo>
                  <a:pt x="1432" y="2032"/>
                </a:lnTo>
                <a:lnTo>
                  <a:pt x="1399" y="2025"/>
                </a:lnTo>
                <a:lnTo>
                  <a:pt x="1366" y="2016"/>
                </a:lnTo>
                <a:lnTo>
                  <a:pt x="1334" y="2005"/>
                </a:lnTo>
                <a:lnTo>
                  <a:pt x="1304" y="1993"/>
                </a:lnTo>
                <a:lnTo>
                  <a:pt x="1274" y="1980"/>
                </a:lnTo>
                <a:lnTo>
                  <a:pt x="1245" y="1964"/>
                </a:lnTo>
                <a:lnTo>
                  <a:pt x="1216" y="1948"/>
                </a:lnTo>
                <a:lnTo>
                  <a:pt x="1189" y="1931"/>
                </a:lnTo>
                <a:lnTo>
                  <a:pt x="1162" y="1912"/>
                </a:lnTo>
                <a:lnTo>
                  <a:pt x="1137" y="1891"/>
                </a:lnTo>
                <a:lnTo>
                  <a:pt x="1111" y="1870"/>
                </a:lnTo>
                <a:lnTo>
                  <a:pt x="1088" y="1848"/>
                </a:lnTo>
                <a:lnTo>
                  <a:pt x="1066" y="1825"/>
                </a:lnTo>
                <a:lnTo>
                  <a:pt x="1045" y="1799"/>
                </a:lnTo>
                <a:lnTo>
                  <a:pt x="1024" y="1774"/>
                </a:lnTo>
                <a:lnTo>
                  <a:pt x="1005" y="1747"/>
                </a:lnTo>
                <a:lnTo>
                  <a:pt x="988" y="1720"/>
                </a:lnTo>
                <a:lnTo>
                  <a:pt x="972" y="1691"/>
                </a:lnTo>
                <a:lnTo>
                  <a:pt x="956" y="1662"/>
                </a:lnTo>
                <a:lnTo>
                  <a:pt x="943" y="1632"/>
                </a:lnTo>
                <a:lnTo>
                  <a:pt x="931" y="1602"/>
                </a:lnTo>
                <a:lnTo>
                  <a:pt x="920" y="1570"/>
                </a:lnTo>
                <a:lnTo>
                  <a:pt x="912" y="1537"/>
                </a:lnTo>
                <a:lnTo>
                  <a:pt x="904" y="1505"/>
                </a:lnTo>
                <a:lnTo>
                  <a:pt x="897" y="1472"/>
                </a:lnTo>
                <a:lnTo>
                  <a:pt x="893" y="1438"/>
                </a:lnTo>
                <a:lnTo>
                  <a:pt x="891" y="1403"/>
                </a:lnTo>
                <a:lnTo>
                  <a:pt x="890" y="1368"/>
                </a:lnTo>
                <a:lnTo>
                  <a:pt x="891" y="1331"/>
                </a:lnTo>
                <a:lnTo>
                  <a:pt x="894" y="1294"/>
                </a:lnTo>
                <a:lnTo>
                  <a:pt x="898" y="1258"/>
                </a:lnTo>
                <a:lnTo>
                  <a:pt x="906" y="1222"/>
                </a:lnTo>
                <a:lnTo>
                  <a:pt x="915" y="1187"/>
                </a:lnTo>
                <a:lnTo>
                  <a:pt x="925" y="1153"/>
                </a:lnTo>
                <a:lnTo>
                  <a:pt x="937" y="1119"/>
                </a:lnTo>
                <a:lnTo>
                  <a:pt x="951" y="1086"/>
                </a:lnTo>
                <a:lnTo>
                  <a:pt x="2184" y="108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latin typeface="Franklin Gothic Book" panose="020B0503020102020204" pitchFamily="34" charset="0"/>
            </a:endParaRPr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879C9DED-2815-8AA7-6543-B5DE931BB01E}"/>
              </a:ext>
            </a:extLst>
          </p:cNvPr>
          <p:cNvSpPr>
            <a:spLocks/>
          </p:cNvSpPr>
          <p:nvPr/>
        </p:nvSpPr>
        <p:spPr bwMode="auto">
          <a:xfrm>
            <a:off x="715188" y="2343179"/>
            <a:ext cx="537320" cy="668892"/>
          </a:xfrm>
          <a:custGeom>
            <a:avLst/>
            <a:gdLst>
              <a:gd name="T0" fmla="*/ 1304 w 1930"/>
              <a:gd name="T1" fmla="*/ 179 h 3215"/>
              <a:gd name="T2" fmla="*/ 1316 w 1930"/>
              <a:gd name="T3" fmla="*/ 220 h 3215"/>
              <a:gd name="T4" fmla="*/ 1222 w 1930"/>
              <a:gd name="T5" fmla="*/ 526 h 3215"/>
              <a:gd name="T6" fmla="*/ 1284 w 1930"/>
              <a:gd name="T7" fmla="*/ 575 h 3215"/>
              <a:gd name="T8" fmla="*/ 1300 w 1930"/>
              <a:gd name="T9" fmla="*/ 650 h 3215"/>
              <a:gd name="T10" fmla="*/ 1320 w 1930"/>
              <a:gd name="T11" fmla="*/ 945 h 3215"/>
              <a:gd name="T12" fmla="*/ 1463 w 1930"/>
              <a:gd name="T13" fmla="*/ 1081 h 3215"/>
              <a:gd name="T14" fmla="*/ 1571 w 1930"/>
              <a:gd name="T15" fmla="*/ 1244 h 3215"/>
              <a:gd name="T16" fmla="*/ 1640 w 1930"/>
              <a:gd name="T17" fmla="*/ 1431 h 3215"/>
              <a:gd name="T18" fmla="*/ 1664 w 1930"/>
              <a:gd name="T19" fmla="*/ 1632 h 3215"/>
              <a:gd name="T20" fmla="*/ 1647 w 1930"/>
              <a:gd name="T21" fmla="*/ 1798 h 3215"/>
              <a:gd name="T22" fmla="*/ 1601 w 1930"/>
              <a:gd name="T23" fmla="*/ 1952 h 3215"/>
              <a:gd name="T24" fmla="*/ 1528 w 1930"/>
              <a:gd name="T25" fmla="*/ 2094 h 3215"/>
              <a:gd name="T26" fmla="*/ 1432 w 1930"/>
              <a:gd name="T27" fmla="*/ 2218 h 3215"/>
              <a:gd name="T28" fmla="*/ 1930 w 1930"/>
              <a:gd name="T29" fmla="*/ 3215 h 3215"/>
              <a:gd name="T30" fmla="*/ 818 w 1930"/>
              <a:gd name="T31" fmla="*/ 2489 h 3215"/>
              <a:gd name="T32" fmla="*/ 554 w 1930"/>
              <a:gd name="T33" fmla="*/ 2451 h 3215"/>
              <a:gd name="T34" fmla="*/ 290 w 1930"/>
              <a:gd name="T35" fmla="*/ 2315 h 3215"/>
              <a:gd name="T36" fmla="*/ 363 w 1930"/>
              <a:gd name="T37" fmla="*/ 2230 h 3215"/>
              <a:gd name="T38" fmla="*/ 590 w 1930"/>
              <a:gd name="T39" fmla="*/ 2345 h 3215"/>
              <a:gd name="T40" fmla="*/ 845 w 1930"/>
              <a:gd name="T41" fmla="*/ 2376 h 3215"/>
              <a:gd name="T42" fmla="*/ 1098 w 1930"/>
              <a:gd name="T43" fmla="*/ 2318 h 3215"/>
              <a:gd name="T44" fmla="*/ 1309 w 1930"/>
              <a:gd name="T45" fmla="*/ 2184 h 3215"/>
              <a:gd name="T46" fmla="*/ 1463 w 1930"/>
              <a:gd name="T47" fmla="*/ 1987 h 3215"/>
              <a:gd name="T48" fmla="*/ 1544 w 1930"/>
              <a:gd name="T49" fmla="*/ 1746 h 3215"/>
              <a:gd name="T50" fmla="*/ 1546 w 1930"/>
              <a:gd name="T51" fmla="*/ 1533 h 3215"/>
              <a:gd name="T52" fmla="*/ 1504 w 1930"/>
              <a:gd name="T53" fmla="*/ 1369 h 3215"/>
              <a:gd name="T54" fmla="*/ 1429 w 1930"/>
              <a:gd name="T55" fmla="*/ 1220 h 3215"/>
              <a:gd name="T56" fmla="*/ 1321 w 1930"/>
              <a:gd name="T57" fmla="*/ 1093 h 3215"/>
              <a:gd name="T58" fmla="*/ 1186 w 1930"/>
              <a:gd name="T59" fmla="*/ 991 h 3215"/>
              <a:gd name="T60" fmla="*/ 1097 w 1930"/>
              <a:gd name="T61" fmla="*/ 1478 h 3215"/>
              <a:gd name="T62" fmla="*/ 1133 w 1930"/>
              <a:gd name="T63" fmla="*/ 1513 h 3215"/>
              <a:gd name="T64" fmla="*/ 1139 w 1930"/>
              <a:gd name="T65" fmla="*/ 1563 h 3215"/>
              <a:gd name="T66" fmla="*/ 1092 w 1930"/>
              <a:gd name="T67" fmla="*/ 1675 h 3215"/>
              <a:gd name="T68" fmla="*/ 1048 w 1930"/>
              <a:gd name="T69" fmla="*/ 1695 h 3215"/>
              <a:gd name="T70" fmla="*/ 1048 w 1930"/>
              <a:gd name="T71" fmla="*/ 1757 h 3215"/>
              <a:gd name="T72" fmla="*/ 1066 w 1930"/>
              <a:gd name="T73" fmla="*/ 1820 h 3215"/>
              <a:gd name="T74" fmla="*/ 936 w 1930"/>
              <a:gd name="T75" fmla="*/ 1864 h 3215"/>
              <a:gd name="T76" fmla="*/ 910 w 1930"/>
              <a:gd name="T77" fmla="*/ 1810 h 3215"/>
              <a:gd name="T78" fmla="*/ 756 w 1930"/>
              <a:gd name="T79" fmla="*/ 1746 h 3215"/>
              <a:gd name="T80" fmla="*/ 746 w 1930"/>
              <a:gd name="T81" fmla="*/ 1813 h 3215"/>
              <a:gd name="T82" fmla="*/ 615 w 1930"/>
              <a:gd name="T83" fmla="*/ 1778 h 3215"/>
              <a:gd name="T84" fmla="*/ 605 w 1930"/>
              <a:gd name="T85" fmla="*/ 1761 h 3215"/>
              <a:gd name="T86" fmla="*/ 680 w 1930"/>
              <a:gd name="T87" fmla="*/ 1577 h 3215"/>
              <a:gd name="T88" fmla="*/ 441 w 1930"/>
              <a:gd name="T89" fmla="*/ 1683 h 3215"/>
              <a:gd name="T90" fmla="*/ 422 w 1930"/>
              <a:gd name="T91" fmla="*/ 1681 h 3215"/>
              <a:gd name="T92" fmla="*/ 348 w 1930"/>
              <a:gd name="T93" fmla="*/ 1566 h 3215"/>
              <a:gd name="T94" fmla="*/ 406 w 1930"/>
              <a:gd name="T95" fmla="*/ 1532 h 3215"/>
              <a:gd name="T96" fmla="*/ 430 w 1930"/>
              <a:gd name="T97" fmla="*/ 1480 h 3215"/>
              <a:gd name="T98" fmla="*/ 413 w 1930"/>
              <a:gd name="T99" fmla="*/ 1437 h 3215"/>
              <a:gd name="T100" fmla="*/ 448 w 1930"/>
              <a:gd name="T101" fmla="*/ 1321 h 3215"/>
              <a:gd name="T102" fmla="*/ 486 w 1930"/>
              <a:gd name="T103" fmla="*/ 1289 h 3215"/>
              <a:gd name="T104" fmla="*/ 537 w 1930"/>
              <a:gd name="T105" fmla="*/ 1288 h 3215"/>
              <a:gd name="T106" fmla="*/ 868 w 1930"/>
              <a:gd name="T107" fmla="*/ 516 h 3215"/>
              <a:gd name="T108" fmla="*/ 923 w 1930"/>
              <a:gd name="T109" fmla="*/ 460 h 3215"/>
              <a:gd name="T110" fmla="*/ 999 w 1930"/>
              <a:gd name="T111" fmla="*/ 450 h 3215"/>
              <a:gd name="T112" fmla="*/ 1119 w 1930"/>
              <a:gd name="T113" fmla="*/ 159 h 3215"/>
              <a:gd name="T114" fmla="*/ 1151 w 1930"/>
              <a:gd name="T115" fmla="*/ 131 h 3215"/>
              <a:gd name="T116" fmla="*/ 1194 w 1930"/>
              <a:gd name="T117" fmla="*/ 130 h 3215"/>
              <a:gd name="T118" fmla="*/ 1275 w 1930"/>
              <a:gd name="T119" fmla="*/ 158 h 3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930" h="3215">
                <a:moveTo>
                  <a:pt x="1275" y="158"/>
                </a:moveTo>
                <a:lnTo>
                  <a:pt x="1280" y="160"/>
                </a:lnTo>
                <a:lnTo>
                  <a:pt x="1286" y="163"/>
                </a:lnTo>
                <a:lnTo>
                  <a:pt x="1291" y="166"/>
                </a:lnTo>
                <a:lnTo>
                  <a:pt x="1296" y="171"/>
                </a:lnTo>
                <a:lnTo>
                  <a:pt x="1300" y="175"/>
                </a:lnTo>
                <a:lnTo>
                  <a:pt x="1304" y="179"/>
                </a:lnTo>
                <a:lnTo>
                  <a:pt x="1308" y="185"/>
                </a:lnTo>
                <a:lnTo>
                  <a:pt x="1310" y="190"/>
                </a:lnTo>
                <a:lnTo>
                  <a:pt x="1313" y="196"/>
                </a:lnTo>
                <a:lnTo>
                  <a:pt x="1314" y="201"/>
                </a:lnTo>
                <a:lnTo>
                  <a:pt x="1315" y="208"/>
                </a:lnTo>
                <a:lnTo>
                  <a:pt x="1316" y="213"/>
                </a:lnTo>
                <a:lnTo>
                  <a:pt x="1316" y="220"/>
                </a:lnTo>
                <a:lnTo>
                  <a:pt x="1316" y="226"/>
                </a:lnTo>
                <a:lnTo>
                  <a:pt x="1315" y="232"/>
                </a:lnTo>
                <a:lnTo>
                  <a:pt x="1313" y="238"/>
                </a:lnTo>
                <a:lnTo>
                  <a:pt x="1221" y="508"/>
                </a:lnTo>
                <a:lnTo>
                  <a:pt x="1218" y="516"/>
                </a:lnTo>
                <a:lnTo>
                  <a:pt x="1215" y="522"/>
                </a:lnTo>
                <a:lnTo>
                  <a:pt x="1222" y="526"/>
                </a:lnTo>
                <a:lnTo>
                  <a:pt x="1233" y="530"/>
                </a:lnTo>
                <a:lnTo>
                  <a:pt x="1243" y="535"/>
                </a:lnTo>
                <a:lnTo>
                  <a:pt x="1253" y="541"/>
                </a:lnTo>
                <a:lnTo>
                  <a:pt x="1262" y="549"/>
                </a:lnTo>
                <a:lnTo>
                  <a:pt x="1269" y="556"/>
                </a:lnTo>
                <a:lnTo>
                  <a:pt x="1277" y="565"/>
                </a:lnTo>
                <a:lnTo>
                  <a:pt x="1284" y="575"/>
                </a:lnTo>
                <a:lnTo>
                  <a:pt x="1289" y="584"/>
                </a:lnTo>
                <a:lnTo>
                  <a:pt x="1293" y="594"/>
                </a:lnTo>
                <a:lnTo>
                  <a:pt x="1297" y="605"/>
                </a:lnTo>
                <a:lnTo>
                  <a:pt x="1299" y="616"/>
                </a:lnTo>
                <a:lnTo>
                  <a:pt x="1301" y="627"/>
                </a:lnTo>
                <a:lnTo>
                  <a:pt x="1301" y="638"/>
                </a:lnTo>
                <a:lnTo>
                  <a:pt x="1300" y="650"/>
                </a:lnTo>
                <a:lnTo>
                  <a:pt x="1298" y="661"/>
                </a:lnTo>
                <a:lnTo>
                  <a:pt x="1294" y="673"/>
                </a:lnTo>
                <a:lnTo>
                  <a:pt x="1223" y="884"/>
                </a:lnTo>
                <a:lnTo>
                  <a:pt x="1249" y="898"/>
                </a:lnTo>
                <a:lnTo>
                  <a:pt x="1273" y="913"/>
                </a:lnTo>
                <a:lnTo>
                  <a:pt x="1296" y="929"/>
                </a:lnTo>
                <a:lnTo>
                  <a:pt x="1320" y="945"/>
                </a:lnTo>
                <a:lnTo>
                  <a:pt x="1341" y="963"/>
                </a:lnTo>
                <a:lnTo>
                  <a:pt x="1363" y="981"/>
                </a:lnTo>
                <a:lnTo>
                  <a:pt x="1385" y="1000"/>
                </a:lnTo>
                <a:lnTo>
                  <a:pt x="1405" y="1019"/>
                </a:lnTo>
                <a:lnTo>
                  <a:pt x="1426" y="1039"/>
                </a:lnTo>
                <a:lnTo>
                  <a:pt x="1444" y="1060"/>
                </a:lnTo>
                <a:lnTo>
                  <a:pt x="1463" y="1081"/>
                </a:lnTo>
                <a:lnTo>
                  <a:pt x="1480" y="1102"/>
                </a:lnTo>
                <a:lnTo>
                  <a:pt x="1498" y="1125"/>
                </a:lnTo>
                <a:lnTo>
                  <a:pt x="1514" y="1148"/>
                </a:lnTo>
                <a:lnTo>
                  <a:pt x="1529" y="1171"/>
                </a:lnTo>
                <a:lnTo>
                  <a:pt x="1544" y="1195"/>
                </a:lnTo>
                <a:lnTo>
                  <a:pt x="1558" y="1220"/>
                </a:lnTo>
                <a:lnTo>
                  <a:pt x="1571" y="1244"/>
                </a:lnTo>
                <a:lnTo>
                  <a:pt x="1584" y="1271"/>
                </a:lnTo>
                <a:lnTo>
                  <a:pt x="1595" y="1296"/>
                </a:lnTo>
                <a:lnTo>
                  <a:pt x="1606" y="1322"/>
                </a:lnTo>
                <a:lnTo>
                  <a:pt x="1616" y="1349"/>
                </a:lnTo>
                <a:lnTo>
                  <a:pt x="1624" y="1376"/>
                </a:lnTo>
                <a:lnTo>
                  <a:pt x="1633" y="1403"/>
                </a:lnTo>
                <a:lnTo>
                  <a:pt x="1640" y="1431"/>
                </a:lnTo>
                <a:lnTo>
                  <a:pt x="1646" y="1459"/>
                </a:lnTo>
                <a:lnTo>
                  <a:pt x="1652" y="1487"/>
                </a:lnTo>
                <a:lnTo>
                  <a:pt x="1656" y="1515"/>
                </a:lnTo>
                <a:lnTo>
                  <a:pt x="1659" y="1545"/>
                </a:lnTo>
                <a:lnTo>
                  <a:pt x="1662" y="1573"/>
                </a:lnTo>
                <a:lnTo>
                  <a:pt x="1664" y="1603"/>
                </a:lnTo>
                <a:lnTo>
                  <a:pt x="1664" y="1632"/>
                </a:lnTo>
                <a:lnTo>
                  <a:pt x="1664" y="1656"/>
                </a:lnTo>
                <a:lnTo>
                  <a:pt x="1663" y="1680"/>
                </a:lnTo>
                <a:lnTo>
                  <a:pt x="1660" y="1704"/>
                </a:lnTo>
                <a:lnTo>
                  <a:pt x="1658" y="1728"/>
                </a:lnTo>
                <a:lnTo>
                  <a:pt x="1655" y="1751"/>
                </a:lnTo>
                <a:lnTo>
                  <a:pt x="1652" y="1774"/>
                </a:lnTo>
                <a:lnTo>
                  <a:pt x="1647" y="1798"/>
                </a:lnTo>
                <a:lnTo>
                  <a:pt x="1643" y="1821"/>
                </a:lnTo>
                <a:lnTo>
                  <a:pt x="1637" y="1843"/>
                </a:lnTo>
                <a:lnTo>
                  <a:pt x="1631" y="1866"/>
                </a:lnTo>
                <a:lnTo>
                  <a:pt x="1624" y="1888"/>
                </a:lnTo>
                <a:lnTo>
                  <a:pt x="1618" y="1910"/>
                </a:lnTo>
                <a:lnTo>
                  <a:pt x="1610" y="1932"/>
                </a:lnTo>
                <a:lnTo>
                  <a:pt x="1601" y="1952"/>
                </a:lnTo>
                <a:lnTo>
                  <a:pt x="1593" y="1974"/>
                </a:lnTo>
                <a:lnTo>
                  <a:pt x="1583" y="1995"/>
                </a:lnTo>
                <a:lnTo>
                  <a:pt x="1573" y="2016"/>
                </a:lnTo>
                <a:lnTo>
                  <a:pt x="1563" y="2035"/>
                </a:lnTo>
                <a:lnTo>
                  <a:pt x="1552" y="2055"/>
                </a:lnTo>
                <a:lnTo>
                  <a:pt x="1540" y="2075"/>
                </a:lnTo>
                <a:lnTo>
                  <a:pt x="1528" y="2094"/>
                </a:lnTo>
                <a:lnTo>
                  <a:pt x="1516" y="2113"/>
                </a:lnTo>
                <a:lnTo>
                  <a:pt x="1503" y="2132"/>
                </a:lnTo>
                <a:lnTo>
                  <a:pt x="1490" y="2150"/>
                </a:lnTo>
                <a:lnTo>
                  <a:pt x="1476" y="2168"/>
                </a:lnTo>
                <a:lnTo>
                  <a:pt x="1462" y="2185"/>
                </a:lnTo>
                <a:lnTo>
                  <a:pt x="1446" y="2201"/>
                </a:lnTo>
                <a:lnTo>
                  <a:pt x="1432" y="2218"/>
                </a:lnTo>
                <a:lnTo>
                  <a:pt x="1416" y="2234"/>
                </a:lnTo>
                <a:lnTo>
                  <a:pt x="1400" y="2251"/>
                </a:lnTo>
                <a:lnTo>
                  <a:pt x="1383" y="2266"/>
                </a:lnTo>
                <a:lnTo>
                  <a:pt x="1367" y="2281"/>
                </a:lnTo>
                <a:lnTo>
                  <a:pt x="1705" y="2989"/>
                </a:lnTo>
                <a:lnTo>
                  <a:pt x="1930" y="2989"/>
                </a:lnTo>
                <a:lnTo>
                  <a:pt x="1930" y="3215"/>
                </a:lnTo>
                <a:lnTo>
                  <a:pt x="0" y="3215"/>
                </a:lnTo>
                <a:lnTo>
                  <a:pt x="0" y="2989"/>
                </a:lnTo>
                <a:lnTo>
                  <a:pt x="851" y="2989"/>
                </a:lnTo>
                <a:lnTo>
                  <a:pt x="851" y="2488"/>
                </a:lnTo>
                <a:lnTo>
                  <a:pt x="840" y="2488"/>
                </a:lnTo>
                <a:lnTo>
                  <a:pt x="829" y="2489"/>
                </a:lnTo>
                <a:lnTo>
                  <a:pt x="818" y="2489"/>
                </a:lnTo>
                <a:lnTo>
                  <a:pt x="807" y="2489"/>
                </a:lnTo>
                <a:lnTo>
                  <a:pt x="763" y="2488"/>
                </a:lnTo>
                <a:lnTo>
                  <a:pt x="721" y="2484"/>
                </a:lnTo>
                <a:lnTo>
                  <a:pt x="678" y="2479"/>
                </a:lnTo>
                <a:lnTo>
                  <a:pt x="637" y="2471"/>
                </a:lnTo>
                <a:lnTo>
                  <a:pt x="595" y="2461"/>
                </a:lnTo>
                <a:lnTo>
                  <a:pt x="554" y="2451"/>
                </a:lnTo>
                <a:lnTo>
                  <a:pt x="513" y="2436"/>
                </a:lnTo>
                <a:lnTo>
                  <a:pt x="474" y="2421"/>
                </a:lnTo>
                <a:lnTo>
                  <a:pt x="436" y="2404"/>
                </a:lnTo>
                <a:lnTo>
                  <a:pt x="398" y="2385"/>
                </a:lnTo>
                <a:lnTo>
                  <a:pt x="361" y="2363"/>
                </a:lnTo>
                <a:lnTo>
                  <a:pt x="325" y="2340"/>
                </a:lnTo>
                <a:lnTo>
                  <a:pt x="290" y="2315"/>
                </a:lnTo>
                <a:lnTo>
                  <a:pt x="257" y="2289"/>
                </a:lnTo>
                <a:lnTo>
                  <a:pt x="225" y="2259"/>
                </a:lnTo>
                <a:lnTo>
                  <a:pt x="194" y="2230"/>
                </a:lnTo>
                <a:lnTo>
                  <a:pt x="278" y="2158"/>
                </a:lnTo>
                <a:lnTo>
                  <a:pt x="306" y="2183"/>
                </a:lnTo>
                <a:lnTo>
                  <a:pt x="334" y="2207"/>
                </a:lnTo>
                <a:lnTo>
                  <a:pt x="363" y="2230"/>
                </a:lnTo>
                <a:lnTo>
                  <a:pt x="393" y="2252"/>
                </a:lnTo>
                <a:lnTo>
                  <a:pt x="424" y="2271"/>
                </a:lnTo>
                <a:lnTo>
                  <a:pt x="455" y="2289"/>
                </a:lnTo>
                <a:lnTo>
                  <a:pt x="488" y="2305"/>
                </a:lnTo>
                <a:lnTo>
                  <a:pt x="521" y="2321"/>
                </a:lnTo>
                <a:lnTo>
                  <a:pt x="555" y="2334"/>
                </a:lnTo>
                <a:lnTo>
                  <a:pt x="590" y="2345"/>
                </a:lnTo>
                <a:lnTo>
                  <a:pt x="625" y="2354"/>
                </a:lnTo>
                <a:lnTo>
                  <a:pt x="661" y="2363"/>
                </a:lnTo>
                <a:lnTo>
                  <a:pt x="697" y="2370"/>
                </a:lnTo>
                <a:lnTo>
                  <a:pt x="733" y="2374"/>
                </a:lnTo>
                <a:lnTo>
                  <a:pt x="770" y="2376"/>
                </a:lnTo>
                <a:lnTo>
                  <a:pt x="807" y="2377"/>
                </a:lnTo>
                <a:lnTo>
                  <a:pt x="845" y="2376"/>
                </a:lnTo>
                <a:lnTo>
                  <a:pt x="884" y="2374"/>
                </a:lnTo>
                <a:lnTo>
                  <a:pt x="921" y="2369"/>
                </a:lnTo>
                <a:lnTo>
                  <a:pt x="958" y="2362"/>
                </a:lnTo>
                <a:lnTo>
                  <a:pt x="994" y="2354"/>
                </a:lnTo>
                <a:lnTo>
                  <a:pt x="1029" y="2343"/>
                </a:lnTo>
                <a:lnTo>
                  <a:pt x="1064" y="2333"/>
                </a:lnTo>
                <a:lnTo>
                  <a:pt x="1098" y="2318"/>
                </a:lnTo>
                <a:lnTo>
                  <a:pt x="1131" y="2304"/>
                </a:lnTo>
                <a:lnTo>
                  <a:pt x="1162" y="2288"/>
                </a:lnTo>
                <a:lnTo>
                  <a:pt x="1194" y="2269"/>
                </a:lnTo>
                <a:lnTo>
                  <a:pt x="1225" y="2251"/>
                </a:lnTo>
                <a:lnTo>
                  <a:pt x="1253" y="2230"/>
                </a:lnTo>
                <a:lnTo>
                  <a:pt x="1281" y="2207"/>
                </a:lnTo>
                <a:lnTo>
                  <a:pt x="1309" y="2184"/>
                </a:lnTo>
                <a:lnTo>
                  <a:pt x="1334" y="2159"/>
                </a:lnTo>
                <a:lnTo>
                  <a:pt x="1359" y="2134"/>
                </a:lnTo>
                <a:lnTo>
                  <a:pt x="1383" y="2106"/>
                </a:lnTo>
                <a:lnTo>
                  <a:pt x="1405" y="2078"/>
                </a:lnTo>
                <a:lnTo>
                  <a:pt x="1426" y="2049"/>
                </a:lnTo>
                <a:lnTo>
                  <a:pt x="1445" y="2019"/>
                </a:lnTo>
                <a:lnTo>
                  <a:pt x="1463" y="1987"/>
                </a:lnTo>
                <a:lnTo>
                  <a:pt x="1479" y="1956"/>
                </a:lnTo>
                <a:lnTo>
                  <a:pt x="1494" y="1922"/>
                </a:lnTo>
                <a:lnTo>
                  <a:pt x="1507" y="1888"/>
                </a:lnTo>
                <a:lnTo>
                  <a:pt x="1520" y="1854"/>
                </a:lnTo>
                <a:lnTo>
                  <a:pt x="1529" y="1818"/>
                </a:lnTo>
                <a:lnTo>
                  <a:pt x="1537" y="1782"/>
                </a:lnTo>
                <a:lnTo>
                  <a:pt x="1544" y="1746"/>
                </a:lnTo>
                <a:lnTo>
                  <a:pt x="1549" y="1709"/>
                </a:lnTo>
                <a:lnTo>
                  <a:pt x="1551" y="1671"/>
                </a:lnTo>
                <a:lnTo>
                  <a:pt x="1552" y="1632"/>
                </a:lnTo>
                <a:lnTo>
                  <a:pt x="1552" y="1607"/>
                </a:lnTo>
                <a:lnTo>
                  <a:pt x="1551" y="1582"/>
                </a:lnTo>
                <a:lnTo>
                  <a:pt x="1549" y="1558"/>
                </a:lnTo>
                <a:lnTo>
                  <a:pt x="1546" y="1533"/>
                </a:lnTo>
                <a:lnTo>
                  <a:pt x="1542" y="1509"/>
                </a:lnTo>
                <a:lnTo>
                  <a:pt x="1538" y="1485"/>
                </a:lnTo>
                <a:lnTo>
                  <a:pt x="1533" y="1462"/>
                </a:lnTo>
                <a:lnTo>
                  <a:pt x="1527" y="1438"/>
                </a:lnTo>
                <a:lnTo>
                  <a:pt x="1521" y="1415"/>
                </a:lnTo>
                <a:lnTo>
                  <a:pt x="1513" y="1392"/>
                </a:lnTo>
                <a:lnTo>
                  <a:pt x="1504" y="1369"/>
                </a:lnTo>
                <a:lnTo>
                  <a:pt x="1495" y="1347"/>
                </a:lnTo>
                <a:lnTo>
                  <a:pt x="1487" y="1324"/>
                </a:lnTo>
                <a:lnTo>
                  <a:pt x="1476" y="1303"/>
                </a:lnTo>
                <a:lnTo>
                  <a:pt x="1465" y="1282"/>
                </a:lnTo>
                <a:lnTo>
                  <a:pt x="1454" y="1261"/>
                </a:lnTo>
                <a:lnTo>
                  <a:pt x="1441" y="1240"/>
                </a:lnTo>
                <a:lnTo>
                  <a:pt x="1429" y="1220"/>
                </a:lnTo>
                <a:lnTo>
                  <a:pt x="1415" y="1201"/>
                </a:lnTo>
                <a:lnTo>
                  <a:pt x="1400" y="1181"/>
                </a:lnTo>
                <a:lnTo>
                  <a:pt x="1386" y="1163"/>
                </a:lnTo>
                <a:lnTo>
                  <a:pt x="1371" y="1144"/>
                </a:lnTo>
                <a:lnTo>
                  <a:pt x="1355" y="1126"/>
                </a:lnTo>
                <a:lnTo>
                  <a:pt x="1338" y="1109"/>
                </a:lnTo>
                <a:lnTo>
                  <a:pt x="1321" y="1093"/>
                </a:lnTo>
                <a:lnTo>
                  <a:pt x="1303" y="1076"/>
                </a:lnTo>
                <a:lnTo>
                  <a:pt x="1286" y="1060"/>
                </a:lnTo>
                <a:lnTo>
                  <a:pt x="1267" y="1046"/>
                </a:lnTo>
                <a:lnTo>
                  <a:pt x="1247" y="1030"/>
                </a:lnTo>
                <a:lnTo>
                  <a:pt x="1228" y="1016"/>
                </a:lnTo>
                <a:lnTo>
                  <a:pt x="1207" y="1003"/>
                </a:lnTo>
                <a:lnTo>
                  <a:pt x="1186" y="991"/>
                </a:lnTo>
                <a:lnTo>
                  <a:pt x="1044" y="1411"/>
                </a:lnTo>
                <a:lnTo>
                  <a:pt x="1040" y="1423"/>
                </a:lnTo>
                <a:lnTo>
                  <a:pt x="1033" y="1433"/>
                </a:lnTo>
                <a:lnTo>
                  <a:pt x="1027" y="1443"/>
                </a:lnTo>
                <a:lnTo>
                  <a:pt x="1019" y="1452"/>
                </a:lnTo>
                <a:lnTo>
                  <a:pt x="1090" y="1476"/>
                </a:lnTo>
                <a:lnTo>
                  <a:pt x="1097" y="1478"/>
                </a:lnTo>
                <a:lnTo>
                  <a:pt x="1103" y="1482"/>
                </a:lnTo>
                <a:lnTo>
                  <a:pt x="1110" y="1486"/>
                </a:lnTo>
                <a:lnTo>
                  <a:pt x="1115" y="1490"/>
                </a:lnTo>
                <a:lnTo>
                  <a:pt x="1121" y="1496"/>
                </a:lnTo>
                <a:lnTo>
                  <a:pt x="1125" y="1501"/>
                </a:lnTo>
                <a:lnTo>
                  <a:pt x="1129" y="1508"/>
                </a:lnTo>
                <a:lnTo>
                  <a:pt x="1133" y="1513"/>
                </a:lnTo>
                <a:lnTo>
                  <a:pt x="1136" y="1520"/>
                </a:lnTo>
                <a:lnTo>
                  <a:pt x="1138" y="1527"/>
                </a:lnTo>
                <a:lnTo>
                  <a:pt x="1139" y="1534"/>
                </a:lnTo>
                <a:lnTo>
                  <a:pt x="1140" y="1542"/>
                </a:lnTo>
                <a:lnTo>
                  <a:pt x="1140" y="1548"/>
                </a:lnTo>
                <a:lnTo>
                  <a:pt x="1140" y="1556"/>
                </a:lnTo>
                <a:lnTo>
                  <a:pt x="1139" y="1563"/>
                </a:lnTo>
                <a:lnTo>
                  <a:pt x="1137" y="1571"/>
                </a:lnTo>
                <a:lnTo>
                  <a:pt x="1112" y="1644"/>
                </a:lnTo>
                <a:lnTo>
                  <a:pt x="1109" y="1652"/>
                </a:lnTo>
                <a:lnTo>
                  <a:pt x="1105" y="1659"/>
                </a:lnTo>
                <a:lnTo>
                  <a:pt x="1101" y="1664"/>
                </a:lnTo>
                <a:lnTo>
                  <a:pt x="1097" y="1669"/>
                </a:lnTo>
                <a:lnTo>
                  <a:pt x="1092" y="1675"/>
                </a:lnTo>
                <a:lnTo>
                  <a:pt x="1087" y="1679"/>
                </a:lnTo>
                <a:lnTo>
                  <a:pt x="1080" y="1684"/>
                </a:lnTo>
                <a:lnTo>
                  <a:pt x="1075" y="1687"/>
                </a:lnTo>
                <a:lnTo>
                  <a:pt x="1068" y="1690"/>
                </a:lnTo>
                <a:lnTo>
                  <a:pt x="1061" y="1692"/>
                </a:lnTo>
                <a:lnTo>
                  <a:pt x="1054" y="1693"/>
                </a:lnTo>
                <a:lnTo>
                  <a:pt x="1048" y="1695"/>
                </a:lnTo>
                <a:lnTo>
                  <a:pt x="1040" y="1696"/>
                </a:lnTo>
                <a:lnTo>
                  <a:pt x="1032" y="1695"/>
                </a:lnTo>
                <a:lnTo>
                  <a:pt x="1026" y="1693"/>
                </a:lnTo>
                <a:lnTo>
                  <a:pt x="1018" y="1691"/>
                </a:lnTo>
                <a:lnTo>
                  <a:pt x="1038" y="1755"/>
                </a:lnTo>
                <a:lnTo>
                  <a:pt x="1043" y="1755"/>
                </a:lnTo>
                <a:lnTo>
                  <a:pt x="1048" y="1757"/>
                </a:lnTo>
                <a:lnTo>
                  <a:pt x="1052" y="1760"/>
                </a:lnTo>
                <a:lnTo>
                  <a:pt x="1054" y="1766"/>
                </a:lnTo>
                <a:lnTo>
                  <a:pt x="1067" y="1808"/>
                </a:lnTo>
                <a:lnTo>
                  <a:pt x="1068" y="1811"/>
                </a:lnTo>
                <a:lnTo>
                  <a:pt x="1068" y="1815"/>
                </a:lnTo>
                <a:lnTo>
                  <a:pt x="1067" y="1817"/>
                </a:lnTo>
                <a:lnTo>
                  <a:pt x="1066" y="1820"/>
                </a:lnTo>
                <a:lnTo>
                  <a:pt x="1065" y="1822"/>
                </a:lnTo>
                <a:lnTo>
                  <a:pt x="1063" y="1825"/>
                </a:lnTo>
                <a:lnTo>
                  <a:pt x="1061" y="1827"/>
                </a:lnTo>
                <a:lnTo>
                  <a:pt x="1057" y="1828"/>
                </a:lnTo>
                <a:lnTo>
                  <a:pt x="943" y="1864"/>
                </a:lnTo>
                <a:lnTo>
                  <a:pt x="939" y="1864"/>
                </a:lnTo>
                <a:lnTo>
                  <a:pt x="936" y="1864"/>
                </a:lnTo>
                <a:lnTo>
                  <a:pt x="934" y="1864"/>
                </a:lnTo>
                <a:lnTo>
                  <a:pt x="931" y="1863"/>
                </a:lnTo>
                <a:lnTo>
                  <a:pt x="928" y="1861"/>
                </a:lnTo>
                <a:lnTo>
                  <a:pt x="926" y="1858"/>
                </a:lnTo>
                <a:lnTo>
                  <a:pt x="924" y="1856"/>
                </a:lnTo>
                <a:lnTo>
                  <a:pt x="923" y="1853"/>
                </a:lnTo>
                <a:lnTo>
                  <a:pt x="910" y="1810"/>
                </a:lnTo>
                <a:lnTo>
                  <a:pt x="910" y="1805"/>
                </a:lnTo>
                <a:lnTo>
                  <a:pt x="911" y="1799"/>
                </a:lnTo>
                <a:lnTo>
                  <a:pt x="913" y="1795"/>
                </a:lnTo>
                <a:lnTo>
                  <a:pt x="918" y="1792"/>
                </a:lnTo>
                <a:lnTo>
                  <a:pt x="871" y="1642"/>
                </a:lnTo>
                <a:lnTo>
                  <a:pt x="800" y="1617"/>
                </a:lnTo>
                <a:lnTo>
                  <a:pt x="756" y="1746"/>
                </a:lnTo>
                <a:lnTo>
                  <a:pt x="760" y="1749"/>
                </a:lnTo>
                <a:lnTo>
                  <a:pt x="762" y="1755"/>
                </a:lnTo>
                <a:lnTo>
                  <a:pt x="763" y="1759"/>
                </a:lnTo>
                <a:lnTo>
                  <a:pt x="763" y="1764"/>
                </a:lnTo>
                <a:lnTo>
                  <a:pt x="748" y="1807"/>
                </a:lnTo>
                <a:lnTo>
                  <a:pt x="747" y="1810"/>
                </a:lnTo>
                <a:lnTo>
                  <a:pt x="746" y="1813"/>
                </a:lnTo>
                <a:lnTo>
                  <a:pt x="744" y="1815"/>
                </a:lnTo>
                <a:lnTo>
                  <a:pt x="741" y="1816"/>
                </a:lnTo>
                <a:lnTo>
                  <a:pt x="738" y="1817"/>
                </a:lnTo>
                <a:lnTo>
                  <a:pt x="735" y="1818"/>
                </a:lnTo>
                <a:lnTo>
                  <a:pt x="732" y="1818"/>
                </a:lnTo>
                <a:lnTo>
                  <a:pt x="730" y="1817"/>
                </a:lnTo>
                <a:lnTo>
                  <a:pt x="615" y="1778"/>
                </a:lnTo>
                <a:lnTo>
                  <a:pt x="613" y="1777"/>
                </a:lnTo>
                <a:lnTo>
                  <a:pt x="609" y="1775"/>
                </a:lnTo>
                <a:lnTo>
                  <a:pt x="608" y="1773"/>
                </a:lnTo>
                <a:lnTo>
                  <a:pt x="606" y="1770"/>
                </a:lnTo>
                <a:lnTo>
                  <a:pt x="605" y="1768"/>
                </a:lnTo>
                <a:lnTo>
                  <a:pt x="605" y="1764"/>
                </a:lnTo>
                <a:lnTo>
                  <a:pt x="605" y="1761"/>
                </a:lnTo>
                <a:lnTo>
                  <a:pt x="605" y="1759"/>
                </a:lnTo>
                <a:lnTo>
                  <a:pt x="620" y="1716"/>
                </a:lnTo>
                <a:lnTo>
                  <a:pt x="623" y="1711"/>
                </a:lnTo>
                <a:lnTo>
                  <a:pt x="627" y="1708"/>
                </a:lnTo>
                <a:lnTo>
                  <a:pt x="631" y="1707"/>
                </a:lnTo>
                <a:lnTo>
                  <a:pt x="637" y="1705"/>
                </a:lnTo>
                <a:lnTo>
                  <a:pt x="680" y="1577"/>
                </a:lnTo>
                <a:lnTo>
                  <a:pt x="605" y="1551"/>
                </a:lnTo>
                <a:lnTo>
                  <a:pt x="483" y="1638"/>
                </a:lnTo>
                <a:lnTo>
                  <a:pt x="484" y="1643"/>
                </a:lnTo>
                <a:lnTo>
                  <a:pt x="484" y="1648"/>
                </a:lnTo>
                <a:lnTo>
                  <a:pt x="482" y="1653"/>
                </a:lnTo>
                <a:lnTo>
                  <a:pt x="477" y="1656"/>
                </a:lnTo>
                <a:lnTo>
                  <a:pt x="441" y="1683"/>
                </a:lnTo>
                <a:lnTo>
                  <a:pt x="438" y="1684"/>
                </a:lnTo>
                <a:lnTo>
                  <a:pt x="436" y="1685"/>
                </a:lnTo>
                <a:lnTo>
                  <a:pt x="432" y="1686"/>
                </a:lnTo>
                <a:lnTo>
                  <a:pt x="429" y="1685"/>
                </a:lnTo>
                <a:lnTo>
                  <a:pt x="427" y="1685"/>
                </a:lnTo>
                <a:lnTo>
                  <a:pt x="424" y="1683"/>
                </a:lnTo>
                <a:lnTo>
                  <a:pt x="422" y="1681"/>
                </a:lnTo>
                <a:lnTo>
                  <a:pt x="419" y="1679"/>
                </a:lnTo>
                <a:lnTo>
                  <a:pt x="351" y="1580"/>
                </a:lnTo>
                <a:lnTo>
                  <a:pt x="348" y="1578"/>
                </a:lnTo>
                <a:lnTo>
                  <a:pt x="348" y="1574"/>
                </a:lnTo>
                <a:lnTo>
                  <a:pt x="347" y="1572"/>
                </a:lnTo>
                <a:lnTo>
                  <a:pt x="347" y="1569"/>
                </a:lnTo>
                <a:lnTo>
                  <a:pt x="348" y="1566"/>
                </a:lnTo>
                <a:lnTo>
                  <a:pt x="349" y="1563"/>
                </a:lnTo>
                <a:lnTo>
                  <a:pt x="352" y="1561"/>
                </a:lnTo>
                <a:lnTo>
                  <a:pt x="354" y="1559"/>
                </a:lnTo>
                <a:lnTo>
                  <a:pt x="391" y="1533"/>
                </a:lnTo>
                <a:lnTo>
                  <a:pt x="395" y="1531"/>
                </a:lnTo>
                <a:lnTo>
                  <a:pt x="401" y="1531"/>
                </a:lnTo>
                <a:lnTo>
                  <a:pt x="406" y="1532"/>
                </a:lnTo>
                <a:lnTo>
                  <a:pt x="411" y="1535"/>
                </a:lnTo>
                <a:lnTo>
                  <a:pt x="459" y="1501"/>
                </a:lnTo>
                <a:lnTo>
                  <a:pt x="452" y="1498"/>
                </a:lnTo>
                <a:lnTo>
                  <a:pt x="446" y="1495"/>
                </a:lnTo>
                <a:lnTo>
                  <a:pt x="440" y="1490"/>
                </a:lnTo>
                <a:lnTo>
                  <a:pt x="435" y="1486"/>
                </a:lnTo>
                <a:lnTo>
                  <a:pt x="430" y="1480"/>
                </a:lnTo>
                <a:lnTo>
                  <a:pt x="426" y="1475"/>
                </a:lnTo>
                <a:lnTo>
                  <a:pt x="423" y="1470"/>
                </a:lnTo>
                <a:lnTo>
                  <a:pt x="419" y="1463"/>
                </a:lnTo>
                <a:lnTo>
                  <a:pt x="417" y="1456"/>
                </a:lnTo>
                <a:lnTo>
                  <a:pt x="415" y="1450"/>
                </a:lnTo>
                <a:lnTo>
                  <a:pt x="414" y="1443"/>
                </a:lnTo>
                <a:lnTo>
                  <a:pt x="413" y="1437"/>
                </a:lnTo>
                <a:lnTo>
                  <a:pt x="413" y="1429"/>
                </a:lnTo>
                <a:lnTo>
                  <a:pt x="414" y="1423"/>
                </a:lnTo>
                <a:lnTo>
                  <a:pt x="415" y="1416"/>
                </a:lnTo>
                <a:lnTo>
                  <a:pt x="417" y="1408"/>
                </a:lnTo>
                <a:lnTo>
                  <a:pt x="442" y="1334"/>
                </a:lnTo>
                <a:lnTo>
                  <a:pt x="444" y="1328"/>
                </a:lnTo>
                <a:lnTo>
                  <a:pt x="448" y="1321"/>
                </a:lnTo>
                <a:lnTo>
                  <a:pt x="452" y="1314"/>
                </a:lnTo>
                <a:lnTo>
                  <a:pt x="457" y="1309"/>
                </a:lnTo>
                <a:lnTo>
                  <a:pt x="462" y="1303"/>
                </a:lnTo>
                <a:lnTo>
                  <a:pt x="467" y="1299"/>
                </a:lnTo>
                <a:lnTo>
                  <a:pt x="474" y="1295"/>
                </a:lnTo>
                <a:lnTo>
                  <a:pt x="479" y="1291"/>
                </a:lnTo>
                <a:lnTo>
                  <a:pt x="486" y="1289"/>
                </a:lnTo>
                <a:lnTo>
                  <a:pt x="494" y="1286"/>
                </a:lnTo>
                <a:lnTo>
                  <a:pt x="500" y="1285"/>
                </a:lnTo>
                <a:lnTo>
                  <a:pt x="508" y="1284"/>
                </a:lnTo>
                <a:lnTo>
                  <a:pt x="514" y="1284"/>
                </a:lnTo>
                <a:lnTo>
                  <a:pt x="522" y="1285"/>
                </a:lnTo>
                <a:lnTo>
                  <a:pt x="530" y="1286"/>
                </a:lnTo>
                <a:lnTo>
                  <a:pt x="537" y="1288"/>
                </a:lnTo>
                <a:lnTo>
                  <a:pt x="607" y="1312"/>
                </a:lnTo>
                <a:lnTo>
                  <a:pt x="607" y="1300"/>
                </a:lnTo>
                <a:lnTo>
                  <a:pt x="607" y="1288"/>
                </a:lnTo>
                <a:lnTo>
                  <a:pt x="609" y="1276"/>
                </a:lnTo>
                <a:lnTo>
                  <a:pt x="613" y="1264"/>
                </a:lnTo>
                <a:lnTo>
                  <a:pt x="864" y="527"/>
                </a:lnTo>
                <a:lnTo>
                  <a:pt x="868" y="516"/>
                </a:lnTo>
                <a:lnTo>
                  <a:pt x="874" y="505"/>
                </a:lnTo>
                <a:lnTo>
                  <a:pt x="879" y="495"/>
                </a:lnTo>
                <a:lnTo>
                  <a:pt x="887" y="486"/>
                </a:lnTo>
                <a:lnTo>
                  <a:pt x="895" y="479"/>
                </a:lnTo>
                <a:lnTo>
                  <a:pt x="903" y="471"/>
                </a:lnTo>
                <a:lnTo>
                  <a:pt x="913" y="466"/>
                </a:lnTo>
                <a:lnTo>
                  <a:pt x="923" y="460"/>
                </a:lnTo>
                <a:lnTo>
                  <a:pt x="933" y="455"/>
                </a:lnTo>
                <a:lnTo>
                  <a:pt x="944" y="451"/>
                </a:lnTo>
                <a:lnTo>
                  <a:pt x="955" y="449"/>
                </a:lnTo>
                <a:lnTo>
                  <a:pt x="966" y="448"/>
                </a:lnTo>
                <a:lnTo>
                  <a:pt x="977" y="448"/>
                </a:lnTo>
                <a:lnTo>
                  <a:pt x="989" y="448"/>
                </a:lnTo>
                <a:lnTo>
                  <a:pt x="999" y="450"/>
                </a:lnTo>
                <a:lnTo>
                  <a:pt x="1011" y="454"/>
                </a:lnTo>
                <a:lnTo>
                  <a:pt x="1019" y="456"/>
                </a:lnTo>
                <a:lnTo>
                  <a:pt x="1020" y="448"/>
                </a:lnTo>
                <a:lnTo>
                  <a:pt x="1022" y="440"/>
                </a:lnTo>
                <a:lnTo>
                  <a:pt x="1114" y="171"/>
                </a:lnTo>
                <a:lnTo>
                  <a:pt x="1116" y="165"/>
                </a:lnTo>
                <a:lnTo>
                  <a:pt x="1119" y="159"/>
                </a:lnTo>
                <a:lnTo>
                  <a:pt x="1123" y="154"/>
                </a:lnTo>
                <a:lnTo>
                  <a:pt x="1126" y="149"/>
                </a:lnTo>
                <a:lnTo>
                  <a:pt x="1131" y="144"/>
                </a:lnTo>
                <a:lnTo>
                  <a:pt x="1135" y="141"/>
                </a:lnTo>
                <a:lnTo>
                  <a:pt x="1140" y="137"/>
                </a:lnTo>
                <a:lnTo>
                  <a:pt x="1146" y="135"/>
                </a:lnTo>
                <a:lnTo>
                  <a:pt x="1151" y="131"/>
                </a:lnTo>
                <a:lnTo>
                  <a:pt x="1157" y="129"/>
                </a:lnTo>
                <a:lnTo>
                  <a:pt x="1163" y="128"/>
                </a:lnTo>
                <a:lnTo>
                  <a:pt x="1169" y="127"/>
                </a:lnTo>
                <a:lnTo>
                  <a:pt x="1175" y="127"/>
                </a:lnTo>
                <a:lnTo>
                  <a:pt x="1182" y="127"/>
                </a:lnTo>
                <a:lnTo>
                  <a:pt x="1187" y="128"/>
                </a:lnTo>
                <a:lnTo>
                  <a:pt x="1194" y="130"/>
                </a:lnTo>
                <a:lnTo>
                  <a:pt x="1215" y="69"/>
                </a:lnTo>
                <a:lnTo>
                  <a:pt x="1164" y="52"/>
                </a:lnTo>
                <a:lnTo>
                  <a:pt x="1182" y="0"/>
                </a:lnTo>
                <a:lnTo>
                  <a:pt x="1362" y="61"/>
                </a:lnTo>
                <a:lnTo>
                  <a:pt x="1345" y="113"/>
                </a:lnTo>
                <a:lnTo>
                  <a:pt x="1296" y="96"/>
                </a:lnTo>
                <a:lnTo>
                  <a:pt x="1275" y="1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latin typeface="Franklin Gothic Book" panose="020B0503020102020204" pitchFamily="34" charset="0"/>
            </a:endParaRPr>
          </a:p>
        </p:txBody>
      </p:sp>
      <p:sp>
        <p:nvSpPr>
          <p:cNvPr id="19" name="Freeform 20">
            <a:extLst>
              <a:ext uri="{FF2B5EF4-FFF2-40B4-BE49-F238E27FC236}">
                <a16:creationId xmlns:a16="http://schemas.microsoft.com/office/drawing/2014/main" id="{A845A240-EC32-9A5A-1419-0336B2E3AEB1}"/>
              </a:ext>
            </a:extLst>
          </p:cNvPr>
          <p:cNvSpPr>
            <a:spLocks noEditPoints="1"/>
          </p:cNvSpPr>
          <p:nvPr/>
        </p:nvSpPr>
        <p:spPr bwMode="auto">
          <a:xfrm>
            <a:off x="717315" y="4198624"/>
            <a:ext cx="497727" cy="552539"/>
          </a:xfrm>
          <a:custGeom>
            <a:avLst/>
            <a:gdLst>
              <a:gd name="T0" fmla="*/ 688 w 1644"/>
              <a:gd name="T1" fmla="*/ 40 h 2262"/>
              <a:gd name="T2" fmla="*/ 265 w 1644"/>
              <a:gd name="T3" fmla="*/ 217 h 2262"/>
              <a:gd name="T4" fmla="*/ 17 w 1644"/>
              <a:gd name="T5" fmla="*/ 631 h 2262"/>
              <a:gd name="T6" fmla="*/ 62 w 1644"/>
              <a:gd name="T7" fmla="*/ 1089 h 2262"/>
              <a:gd name="T8" fmla="*/ 355 w 1644"/>
              <a:gd name="T9" fmla="*/ 1429 h 2262"/>
              <a:gd name="T10" fmla="*/ 553 w 1644"/>
              <a:gd name="T11" fmla="*/ 1658 h 2262"/>
              <a:gd name="T12" fmla="*/ 913 w 1644"/>
              <a:gd name="T13" fmla="*/ 1666 h 2262"/>
              <a:gd name="T14" fmla="*/ 1330 w 1644"/>
              <a:gd name="T15" fmla="*/ 1469 h 2262"/>
              <a:gd name="T16" fmla="*/ 1528 w 1644"/>
              <a:gd name="T17" fmla="*/ 1228 h 2262"/>
              <a:gd name="T18" fmla="*/ 1632 w 1644"/>
              <a:gd name="T19" fmla="*/ 936 h 2262"/>
              <a:gd name="T20" fmla="*/ 1550 w 1644"/>
              <a:gd name="T21" fmla="*/ 393 h 2262"/>
              <a:gd name="T22" fmla="*/ 1287 w 1644"/>
              <a:gd name="T23" fmla="*/ 77 h 2262"/>
              <a:gd name="T24" fmla="*/ 610 w 1644"/>
              <a:gd name="T25" fmla="*/ 1903 h 2262"/>
              <a:gd name="T26" fmla="*/ 1321 w 1644"/>
              <a:gd name="T27" fmla="*/ 721 h 2262"/>
              <a:gd name="T28" fmla="*/ 1434 w 1644"/>
              <a:gd name="T29" fmla="*/ 915 h 2262"/>
              <a:gd name="T30" fmla="*/ 968 w 1644"/>
              <a:gd name="T31" fmla="*/ 623 h 2262"/>
              <a:gd name="T32" fmla="*/ 1105 w 1644"/>
              <a:gd name="T33" fmla="*/ 914 h 2262"/>
              <a:gd name="T34" fmla="*/ 664 w 1644"/>
              <a:gd name="T35" fmla="*/ 424 h 2262"/>
              <a:gd name="T36" fmla="*/ 227 w 1644"/>
              <a:gd name="T37" fmla="*/ 341 h 2262"/>
              <a:gd name="T38" fmla="*/ 469 w 1644"/>
              <a:gd name="T39" fmla="*/ 185 h 2262"/>
              <a:gd name="T40" fmla="*/ 434 w 1644"/>
              <a:gd name="T41" fmla="*/ 489 h 2262"/>
              <a:gd name="T42" fmla="*/ 262 w 1644"/>
              <a:gd name="T43" fmla="*/ 878 h 2262"/>
              <a:gd name="T44" fmla="*/ 263 w 1644"/>
              <a:gd name="T45" fmla="*/ 1248 h 2262"/>
              <a:gd name="T46" fmla="*/ 127 w 1644"/>
              <a:gd name="T47" fmla="*/ 1085 h 2262"/>
              <a:gd name="T48" fmla="*/ 162 w 1644"/>
              <a:gd name="T49" fmla="*/ 901 h 2262"/>
              <a:gd name="T50" fmla="*/ 587 w 1644"/>
              <a:gd name="T51" fmla="*/ 1022 h 2262"/>
              <a:gd name="T52" fmla="*/ 304 w 1644"/>
              <a:gd name="T53" fmla="*/ 1162 h 2262"/>
              <a:gd name="T54" fmla="*/ 336 w 1644"/>
              <a:gd name="T55" fmla="*/ 836 h 2262"/>
              <a:gd name="T56" fmla="*/ 478 w 1644"/>
              <a:gd name="T57" fmla="*/ 906 h 2262"/>
              <a:gd name="T58" fmla="*/ 64 w 1644"/>
              <a:gd name="T59" fmla="*/ 844 h 2262"/>
              <a:gd name="T60" fmla="*/ 99 w 1644"/>
              <a:gd name="T61" fmla="*/ 566 h 2262"/>
              <a:gd name="T62" fmla="*/ 928 w 1644"/>
              <a:gd name="T63" fmla="*/ 1172 h 2262"/>
              <a:gd name="T64" fmla="*/ 665 w 1644"/>
              <a:gd name="T65" fmla="*/ 1366 h 2262"/>
              <a:gd name="T66" fmla="*/ 641 w 1644"/>
              <a:gd name="T67" fmla="*/ 1051 h 2262"/>
              <a:gd name="T68" fmla="*/ 980 w 1644"/>
              <a:gd name="T69" fmla="*/ 1365 h 2262"/>
              <a:gd name="T70" fmla="*/ 973 w 1644"/>
              <a:gd name="T71" fmla="*/ 1250 h 2262"/>
              <a:gd name="T72" fmla="*/ 1339 w 1644"/>
              <a:gd name="T73" fmla="*/ 1157 h 2262"/>
              <a:gd name="T74" fmla="*/ 1026 w 1644"/>
              <a:gd name="T75" fmla="*/ 1425 h 2262"/>
              <a:gd name="T76" fmla="*/ 703 w 1644"/>
              <a:gd name="T77" fmla="*/ 1480 h 2262"/>
              <a:gd name="T78" fmla="*/ 747 w 1644"/>
              <a:gd name="T79" fmla="*/ 1394 h 2262"/>
              <a:gd name="T80" fmla="*/ 1035 w 1644"/>
              <a:gd name="T81" fmla="*/ 1139 h 2262"/>
              <a:gd name="T82" fmla="*/ 680 w 1644"/>
              <a:gd name="T83" fmla="*/ 1540 h 2262"/>
              <a:gd name="T84" fmla="*/ 1121 w 1644"/>
              <a:gd name="T85" fmla="*/ 1447 h 2262"/>
              <a:gd name="T86" fmla="*/ 1442 w 1644"/>
              <a:gd name="T87" fmla="*/ 1092 h 2262"/>
              <a:gd name="T88" fmla="*/ 1487 w 1644"/>
              <a:gd name="T89" fmla="*/ 624 h 2262"/>
              <a:gd name="T90" fmla="*/ 1264 w 1644"/>
              <a:gd name="T91" fmla="*/ 238 h 2262"/>
              <a:gd name="T92" fmla="*/ 1420 w 1644"/>
              <a:gd name="T93" fmla="*/ 295 h 2262"/>
              <a:gd name="T94" fmla="*/ 1582 w 1644"/>
              <a:gd name="T95" fmla="*/ 765 h 2262"/>
              <a:gd name="T96" fmla="*/ 1429 w 1644"/>
              <a:gd name="T97" fmla="*/ 1270 h 2262"/>
              <a:gd name="T98" fmla="*/ 1012 w 1644"/>
              <a:gd name="T99" fmla="*/ 1578 h 2262"/>
              <a:gd name="T100" fmla="*/ 519 w 1644"/>
              <a:gd name="T101" fmla="*/ 1586 h 2262"/>
              <a:gd name="T102" fmla="*/ 704 w 1644"/>
              <a:gd name="T103" fmla="*/ 378 h 2262"/>
              <a:gd name="T104" fmla="*/ 909 w 1644"/>
              <a:gd name="T105" fmla="*/ 174 h 2262"/>
              <a:gd name="T106" fmla="*/ 1141 w 1644"/>
              <a:gd name="T107" fmla="*/ 231 h 2262"/>
              <a:gd name="T108" fmla="*/ 1220 w 1644"/>
              <a:gd name="T109" fmla="*/ 461 h 2262"/>
              <a:gd name="T110" fmla="*/ 931 w 1644"/>
              <a:gd name="T111" fmla="*/ 537 h 2262"/>
              <a:gd name="T112" fmla="*/ 1276 w 1644"/>
              <a:gd name="T113" fmla="*/ 566 h 2262"/>
              <a:gd name="T114" fmla="*/ 1271 w 1644"/>
              <a:gd name="T115" fmla="*/ 331 h 2262"/>
              <a:gd name="T116" fmla="*/ 1408 w 1644"/>
              <a:gd name="T117" fmla="*/ 565 h 2262"/>
              <a:gd name="T118" fmla="*/ 535 w 1644"/>
              <a:gd name="T119" fmla="*/ 177 h 2262"/>
              <a:gd name="T120" fmla="*/ 712 w 1644"/>
              <a:gd name="T121" fmla="*/ 100 h 2262"/>
              <a:gd name="T122" fmla="*/ 823 w 1644"/>
              <a:gd name="T123" fmla="*/ 140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44" h="2262">
                <a:moveTo>
                  <a:pt x="1097" y="121"/>
                </a:moveTo>
                <a:lnTo>
                  <a:pt x="1064" y="104"/>
                </a:lnTo>
                <a:lnTo>
                  <a:pt x="1031" y="90"/>
                </a:lnTo>
                <a:lnTo>
                  <a:pt x="997" y="78"/>
                </a:lnTo>
                <a:lnTo>
                  <a:pt x="963" y="67"/>
                </a:lnTo>
                <a:lnTo>
                  <a:pt x="929" y="57"/>
                </a:lnTo>
                <a:lnTo>
                  <a:pt x="894" y="51"/>
                </a:lnTo>
                <a:lnTo>
                  <a:pt x="860" y="44"/>
                </a:lnTo>
                <a:lnTo>
                  <a:pt x="825" y="41"/>
                </a:lnTo>
                <a:lnTo>
                  <a:pt x="790" y="38"/>
                </a:lnTo>
                <a:lnTo>
                  <a:pt x="756" y="37"/>
                </a:lnTo>
                <a:lnTo>
                  <a:pt x="721" y="38"/>
                </a:lnTo>
                <a:lnTo>
                  <a:pt x="688" y="40"/>
                </a:lnTo>
                <a:lnTo>
                  <a:pt x="653" y="44"/>
                </a:lnTo>
                <a:lnTo>
                  <a:pt x="619" y="50"/>
                </a:lnTo>
                <a:lnTo>
                  <a:pt x="585" y="56"/>
                </a:lnTo>
                <a:lnTo>
                  <a:pt x="552" y="65"/>
                </a:lnTo>
                <a:lnTo>
                  <a:pt x="517" y="75"/>
                </a:lnTo>
                <a:lnTo>
                  <a:pt x="483" y="87"/>
                </a:lnTo>
                <a:lnTo>
                  <a:pt x="449" y="101"/>
                </a:lnTo>
                <a:lnTo>
                  <a:pt x="417" y="116"/>
                </a:lnTo>
                <a:lnTo>
                  <a:pt x="385" y="133"/>
                </a:lnTo>
                <a:lnTo>
                  <a:pt x="353" y="151"/>
                </a:lnTo>
                <a:lnTo>
                  <a:pt x="324" y="172"/>
                </a:lnTo>
                <a:lnTo>
                  <a:pt x="293" y="193"/>
                </a:lnTo>
                <a:lnTo>
                  <a:pt x="265" y="217"/>
                </a:lnTo>
                <a:lnTo>
                  <a:pt x="237" y="241"/>
                </a:lnTo>
                <a:lnTo>
                  <a:pt x="211" y="267"/>
                </a:lnTo>
                <a:lnTo>
                  <a:pt x="186" y="294"/>
                </a:lnTo>
                <a:lnTo>
                  <a:pt x="162" y="324"/>
                </a:lnTo>
                <a:lnTo>
                  <a:pt x="139" y="354"/>
                </a:lnTo>
                <a:lnTo>
                  <a:pt x="117" y="386"/>
                </a:lnTo>
                <a:lnTo>
                  <a:pt x="98" y="419"/>
                </a:lnTo>
                <a:lnTo>
                  <a:pt x="79" y="453"/>
                </a:lnTo>
                <a:lnTo>
                  <a:pt x="64" y="488"/>
                </a:lnTo>
                <a:lnTo>
                  <a:pt x="48" y="523"/>
                </a:lnTo>
                <a:lnTo>
                  <a:pt x="36" y="559"/>
                </a:lnTo>
                <a:lnTo>
                  <a:pt x="26" y="595"/>
                </a:lnTo>
                <a:lnTo>
                  <a:pt x="17" y="631"/>
                </a:lnTo>
                <a:lnTo>
                  <a:pt x="10" y="667"/>
                </a:lnTo>
                <a:lnTo>
                  <a:pt x="5" y="703"/>
                </a:lnTo>
                <a:lnTo>
                  <a:pt x="1" y="740"/>
                </a:lnTo>
                <a:lnTo>
                  <a:pt x="0" y="776"/>
                </a:lnTo>
                <a:lnTo>
                  <a:pt x="0" y="812"/>
                </a:lnTo>
                <a:lnTo>
                  <a:pt x="3" y="848"/>
                </a:lnTo>
                <a:lnTo>
                  <a:pt x="6" y="884"/>
                </a:lnTo>
                <a:lnTo>
                  <a:pt x="11" y="920"/>
                </a:lnTo>
                <a:lnTo>
                  <a:pt x="19" y="956"/>
                </a:lnTo>
                <a:lnTo>
                  <a:pt x="28" y="991"/>
                </a:lnTo>
                <a:lnTo>
                  <a:pt x="38" y="1024"/>
                </a:lnTo>
                <a:lnTo>
                  <a:pt x="48" y="1056"/>
                </a:lnTo>
                <a:lnTo>
                  <a:pt x="62" y="1089"/>
                </a:lnTo>
                <a:lnTo>
                  <a:pt x="76" y="1119"/>
                </a:lnTo>
                <a:lnTo>
                  <a:pt x="91" y="1150"/>
                </a:lnTo>
                <a:lnTo>
                  <a:pt x="109" y="1180"/>
                </a:lnTo>
                <a:lnTo>
                  <a:pt x="127" y="1210"/>
                </a:lnTo>
                <a:lnTo>
                  <a:pt x="148" y="1238"/>
                </a:lnTo>
                <a:lnTo>
                  <a:pt x="169" y="1266"/>
                </a:lnTo>
                <a:lnTo>
                  <a:pt x="192" y="1292"/>
                </a:lnTo>
                <a:lnTo>
                  <a:pt x="216" y="1318"/>
                </a:lnTo>
                <a:lnTo>
                  <a:pt x="241" y="1342"/>
                </a:lnTo>
                <a:lnTo>
                  <a:pt x="268" y="1366"/>
                </a:lnTo>
                <a:lnTo>
                  <a:pt x="295" y="1388"/>
                </a:lnTo>
                <a:lnTo>
                  <a:pt x="325" y="1410"/>
                </a:lnTo>
                <a:lnTo>
                  <a:pt x="355" y="1429"/>
                </a:lnTo>
                <a:lnTo>
                  <a:pt x="303" y="1523"/>
                </a:lnTo>
                <a:lnTo>
                  <a:pt x="288" y="1550"/>
                </a:lnTo>
                <a:lnTo>
                  <a:pt x="314" y="1565"/>
                </a:lnTo>
                <a:lnTo>
                  <a:pt x="337" y="1578"/>
                </a:lnTo>
                <a:lnTo>
                  <a:pt x="361" y="1590"/>
                </a:lnTo>
                <a:lnTo>
                  <a:pt x="384" y="1601"/>
                </a:lnTo>
                <a:lnTo>
                  <a:pt x="408" y="1611"/>
                </a:lnTo>
                <a:lnTo>
                  <a:pt x="432" y="1621"/>
                </a:lnTo>
                <a:lnTo>
                  <a:pt x="456" y="1629"/>
                </a:lnTo>
                <a:lnTo>
                  <a:pt x="480" y="1638"/>
                </a:lnTo>
                <a:lnTo>
                  <a:pt x="504" y="1646"/>
                </a:lnTo>
                <a:lnTo>
                  <a:pt x="528" y="1652"/>
                </a:lnTo>
                <a:lnTo>
                  <a:pt x="553" y="1658"/>
                </a:lnTo>
                <a:lnTo>
                  <a:pt x="577" y="1663"/>
                </a:lnTo>
                <a:lnTo>
                  <a:pt x="602" y="1668"/>
                </a:lnTo>
                <a:lnTo>
                  <a:pt x="626" y="1672"/>
                </a:lnTo>
                <a:lnTo>
                  <a:pt x="652" y="1675"/>
                </a:lnTo>
                <a:lnTo>
                  <a:pt x="677" y="1677"/>
                </a:lnTo>
                <a:lnTo>
                  <a:pt x="701" y="1680"/>
                </a:lnTo>
                <a:lnTo>
                  <a:pt x="701" y="1816"/>
                </a:lnTo>
                <a:lnTo>
                  <a:pt x="451" y="1816"/>
                </a:lnTo>
                <a:lnTo>
                  <a:pt x="94" y="2262"/>
                </a:lnTo>
                <a:lnTo>
                  <a:pt x="1519" y="2262"/>
                </a:lnTo>
                <a:lnTo>
                  <a:pt x="1163" y="1816"/>
                </a:lnTo>
                <a:lnTo>
                  <a:pt x="913" y="1816"/>
                </a:lnTo>
                <a:lnTo>
                  <a:pt x="913" y="1666"/>
                </a:lnTo>
                <a:lnTo>
                  <a:pt x="932" y="1662"/>
                </a:lnTo>
                <a:lnTo>
                  <a:pt x="952" y="1658"/>
                </a:lnTo>
                <a:lnTo>
                  <a:pt x="972" y="1653"/>
                </a:lnTo>
                <a:lnTo>
                  <a:pt x="990" y="1648"/>
                </a:lnTo>
                <a:lnTo>
                  <a:pt x="1032" y="1636"/>
                </a:lnTo>
                <a:lnTo>
                  <a:pt x="1072" y="1622"/>
                </a:lnTo>
                <a:lnTo>
                  <a:pt x="1111" y="1605"/>
                </a:lnTo>
                <a:lnTo>
                  <a:pt x="1150" y="1587"/>
                </a:lnTo>
                <a:lnTo>
                  <a:pt x="1188" y="1567"/>
                </a:lnTo>
                <a:lnTo>
                  <a:pt x="1225" y="1545"/>
                </a:lnTo>
                <a:lnTo>
                  <a:pt x="1261" y="1521"/>
                </a:lnTo>
                <a:lnTo>
                  <a:pt x="1296" y="1496"/>
                </a:lnTo>
                <a:lnTo>
                  <a:pt x="1330" y="1469"/>
                </a:lnTo>
                <a:lnTo>
                  <a:pt x="1363" y="1439"/>
                </a:lnTo>
                <a:lnTo>
                  <a:pt x="1378" y="1424"/>
                </a:lnTo>
                <a:lnTo>
                  <a:pt x="1393" y="1409"/>
                </a:lnTo>
                <a:lnTo>
                  <a:pt x="1409" y="1392"/>
                </a:lnTo>
                <a:lnTo>
                  <a:pt x="1424" y="1376"/>
                </a:lnTo>
                <a:lnTo>
                  <a:pt x="1438" y="1359"/>
                </a:lnTo>
                <a:lnTo>
                  <a:pt x="1452" y="1342"/>
                </a:lnTo>
                <a:lnTo>
                  <a:pt x="1465" y="1324"/>
                </a:lnTo>
                <a:lnTo>
                  <a:pt x="1479" y="1306"/>
                </a:lnTo>
                <a:lnTo>
                  <a:pt x="1492" y="1287"/>
                </a:lnTo>
                <a:lnTo>
                  <a:pt x="1505" y="1268"/>
                </a:lnTo>
                <a:lnTo>
                  <a:pt x="1517" y="1249"/>
                </a:lnTo>
                <a:lnTo>
                  <a:pt x="1528" y="1228"/>
                </a:lnTo>
                <a:lnTo>
                  <a:pt x="1539" y="1209"/>
                </a:lnTo>
                <a:lnTo>
                  <a:pt x="1550" y="1188"/>
                </a:lnTo>
                <a:lnTo>
                  <a:pt x="1559" y="1168"/>
                </a:lnTo>
                <a:lnTo>
                  <a:pt x="1569" y="1148"/>
                </a:lnTo>
                <a:lnTo>
                  <a:pt x="1578" y="1127"/>
                </a:lnTo>
                <a:lnTo>
                  <a:pt x="1586" y="1106"/>
                </a:lnTo>
                <a:lnTo>
                  <a:pt x="1593" y="1085"/>
                </a:lnTo>
                <a:lnTo>
                  <a:pt x="1601" y="1063"/>
                </a:lnTo>
                <a:lnTo>
                  <a:pt x="1607" y="1043"/>
                </a:lnTo>
                <a:lnTo>
                  <a:pt x="1613" y="1022"/>
                </a:lnTo>
                <a:lnTo>
                  <a:pt x="1618" y="1000"/>
                </a:lnTo>
                <a:lnTo>
                  <a:pt x="1624" y="978"/>
                </a:lnTo>
                <a:lnTo>
                  <a:pt x="1632" y="936"/>
                </a:lnTo>
                <a:lnTo>
                  <a:pt x="1638" y="893"/>
                </a:lnTo>
                <a:lnTo>
                  <a:pt x="1641" y="849"/>
                </a:lnTo>
                <a:lnTo>
                  <a:pt x="1644" y="807"/>
                </a:lnTo>
                <a:lnTo>
                  <a:pt x="1644" y="763"/>
                </a:lnTo>
                <a:lnTo>
                  <a:pt x="1641" y="720"/>
                </a:lnTo>
                <a:lnTo>
                  <a:pt x="1637" y="678"/>
                </a:lnTo>
                <a:lnTo>
                  <a:pt x="1630" y="636"/>
                </a:lnTo>
                <a:lnTo>
                  <a:pt x="1622" y="594"/>
                </a:lnTo>
                <a:lnTo>
                  <a:pt x="1611" y="552"/>
                </a:lnTo>
                <a:lnTo>
                  <a:pt x="1599" y="512"/>
                </a:lnTo>
                <a:lnTo>
                  <a:pt x="1585" y="471"/>
                </a:lnTo>
                <a:lnTo>
                  <a:pt x="1568" y="432"/>
                </a:lnTo>
                <a:lnTo>
                  <a:pt x="1550" y="393"/>
                </a:lnTo>
                <a:lnTo>
                  <a:pt x="1530" y="354"/>
                </a:lnTo>
                <a:lnTo>
                  <a:pt x="1508" y="318"/>
                </a:lnTo>
                <a:lnTo>
                  <a:pt x="1484" y="282"/>
                </a:lnTo>
                <a:lnTo>
                  <a:pt x="1459" y="247"/>
                </a:lnTo>
                <a:lnTo>
                  <a:pt x="1432" y="213"/>
                </a:lnTo>
                <a:lnTo>
                  <a:pt x="1402" y="181"/>
                </a:lnTo>
                <a:lnTo>
                  <a:pt x="1387" y="164"/>
                </a:lnTo>
                <a:lnTo>
                  <a:pt x="1371" y="149"/>
                </a:lnTo>
                <a:lnTo>
                  <a:pt x="1355" y="134"/>
                </a:lnTo>
                <a:lnTo>
                  <a:pt x="1339" y="120"/>
                </a:lnTo>
                <a:lnTo>
                  <a:pt x="1322" y="105"/>
                </a:lnTo>
                <a:lnTo>
                  <a:pt x="1305" y="91"/>
                </a:lnTo>
                <a:lnTo>
                  <a:pt x="1287" y="77"/>
                </a:lnTo>
                <a:lnTo>
                  <a:pt x="1269" y="64"/>
                </a:lnTo>
                <a:lnTo>
                  <a:pt x="1250" y="51"/>
                </a:lnTo>
                <a:lnTo>
                  <a:pt x="1231" y="39"/>
                </a:lnTo>
                <a:lnTo>
                  <a:pt x="1212" y="27"/>
                </a:lnTo>
                <a:lnTo>
                  <a:pt x="1192" y="15"/>
                </a:lnTo>
                <a:lnTo>
                  <a:pt x="1165" y="0"/>
                </a:lnTo>
                <a:lnTo>
                  <a:pt x="1150" y="27"/>
                </a:lnTo>
                <a:lnTo>
                  <a:pt x="1097" y="121"/>
                </a:lnTo>
                <a:close/>
                <a:moveTo>
                  <a:pt x="610" y="1903"/>
                </a:moveTo>
                <a:lnTo>
                  <a:pt x="1128" y="1891"/>
                </a:lnTo>
                <a:lnTo>
                  <a:pt x="1370" y="2183"/>
                </a:lnTo>
                <a:lnTo>
                  <a:pt x="1075" y="1965"/>
                </a:lnTo>
                <a:lnTo>
                  <a:pt x="610" y="1903"/>
                </a:lnTo>
                <a:close/>
                <a:moveTo>
                  <a:pt x="1369" y="1104"/>
                </a:moveTo>
                <a:lnTo>
                  <a:pt x="1141" y="975"/>
                </a:lnTo>
                <a:lnTo>
                  <a:pt x="1158" y="942"/>
                </a:lnTo>
                <a:lnTo>
                  <a:pt x="1175" y="908"/>
                </a:lnTo>
                <a:lnTo>
                  <a:pt x="1190" y="875"/>
                </a:lnTo>
                <a:lnTo>
                  <a:pt x="1204" y="843"/>
                </a:lnTo>
                <a:lnTo>
                  <a:pt x="1216" y="810"/>
                </a:lnTo>
                <a:lnTo>
                  <a:pt x="1228" y="777"/>
                </a:lnTo>
                <a:lnTo>
                  <a:pt x="1239" y="744"/>
                </a:lnTo>
                <a:lnTo>
                  <a:pt x="1248" y="712"/>
                </a:lnTo>
                <a:lnTo>
                  <a:pt x="1272" y="716"/>
                </a:lnTo>
                <a:lnTo>
                  <a:pt x="1297" y="718"/>
                </a:lnTo>
                <a:lnTo>
                  <a:pt x="1321" y="721"/>
                </a:lnTo>
                <a:lnTo>
                  <a:pt x="1345" y="723"/>
                </a:lnTo>
                <a:lnTo>
                  <a:pt x="1369" y="724"/>
                </a:lnTo>
                <a:lnTo>
                  <a:pt x="1393" y="724"/>
                </a:lnTo>
                <a:lnTo>
                  <a:pt x="1417" y="723"/>
                </a:lnTo>
                <a:lnTo>
                  <a:pt x="1441" y="720"/>
                </a:lnTo>
                <a:lnTo>
                  <a:pt x="1444" y="744"/>
                </a:lnTo>
                <a:lnTo>
                  <a:pt x="1445" y="770"/>
                </a:lnTo>
                <a:lnTo>
                  <a:pt x="1445" y="794"/>
                </a:lnTo>
                <a:lnTo>
                  <a:pt x="1445" y="818"/>
                </a:lnTo>
                <a:lnTo>
                  <a:pt x="1442" y="842"/>
                </a:lnTo>
                <a:lnTo>
                  <a:pt x="1440" y="866"/>
                </a:lnTo>
                <a:lnTo>
                  <a:pt x="1437" y="891"/>
                </a:lnTo>
                <a:lnTo>
                  <a:pt x="1434" y="915"/>
                </a:lnTo>
                <a:lnTo>
                  <a:pt x="1428" y="939"/>
                </a:lnTo>
                <a:lnTo>
                  <a:pt x="1423" y="963"/>
                </a:lnTo>
                <a:lnTo>
                  <a:pt x="1416" y="987"/>
                </a:lnTo>
                <a:lnTo>
                  <a:pt x="1409" y="1011"/>
                </a:lnTo>
                <a:lnTo>
                  <a:pt x="1400" y="1034"/>
                </a:lnTo>
                <a:lnTo>
                  <a:pt x="1391" y="1058"/>
                </a:lnTo>
                <a:lnTo>
                  <a:pt x="1380" y="1081"/>
                </a:lnTo>
                <a:lnTo>
                  <a:pt x="1369" y="1104"/>
                </a:lnTo>
                <a:close/>
                <a:moveTo>
                  <a:pt x="1089" y="944"/>
                </a:moveTo>
                <a:lnTo>
                  <a:pt x="795" y="778"/>
                </a:lnTo>
                <a:lnTo>
                  <a:pt x="902" y="590"/>
                </a:lnTo>
                <a:lnTo>
                  <a:pt x="934" y="607"/>
                </a:lnTo>
                <a:lnTo>
                  <a:pt x="968" y="623"/>
                </a:lnTo>
                <a:lnTo>
                  <a:pt x="1003" y="638"/>
                </a:lnTo>
                <a:lnTo>
                  <a:pt x="1039" y="653"/>
                </a:lnTo>
                <a:lnTo>
                  <a:pt x="1075" y="667"/>
                </a:lnTo>
                <a:lnTo>
                  <a:pt x="1113" y="679"/>
                </a:lnTo>
                <a:lnTo>
                  <a:pt x="1151" y="690"/>
                </a:lnTo>
                <a:lnTo>
                  <a:pt x="1188" y="700"/>
                </a:lnTo>
                <a:lnTo>
                  <a:pt x="1179" y="730"/>
                </a:lnTo>
                <a:lnTo>
                  <a:pt x="1169" y="760"/>
                </a:lnTo>
                <a:lnTo>
                  <a:pt x="1158" y="790"/>
                </a:lnTo>
                <a:lnTo>
                  <a:pt x="1146" y="821"/>
                </a:lnTo>
                <a:lnTo>
                  <a:pt x="1133" y="853"/>
                </a:lnTo>
                <a:lnTo>
                  <a:pt x="1119" y="883"/>
                </a:lnTo>
                <a:lnTo>
                  <a:pt x="1105" y="914"/>
                </a:lnTo>
                <a:lnTo>
                  <a:pt x="1089" y="944"/>
                </a:lnTo>
                <a:close/>
                <a:moveTo>
                  <a:pt x="741" y="749"/>
                </a:moveTo>
                <a:lnTo>
                  <a:pt x="448" y="582"/>
                </a:lnTo>
                <a:lnTo>
                  <a:pt x="466" y="552"/>
                </a:lnTo>
                <a:lnTo>
                  <a:pt x="484" y="524"/>
                </a:lnTo>
                <a:lnTo>
                  <a:pt x="504" y="495"/>
                </a:lnTo>
                <a:lnTo>
                  <a:pt x="524" y="468"/>
                </a:lnTo>
                <a:lnTo>
                  <a:pt x="543" y="442"/>
                </a:lnTo>
                <a:lnTo>
                  <a:pt x="564" y="418"/>
                </a:lnTo>
                <a:lnTo>
                  <a:pt x="585" y="394"/>
                </a:lnTo>
                <a:lnTo>
                  <a:pt x="607" y="370"/>
                </a:lnTo>
                <a:lnTo>
                  <a:pt x="634" y="398"/>
                </a:lnTo>
                <a:lnTo>
                  <a:pt x="664" y="424"/>
                </a:lnTo>
                <a:lnTo>
                  <a:pt x="693" y="449"/>
                </a:lnTo>
                <a:lnTo>
                  <a:pt x="723" y="475"/>
                </a:lnTo>
                <a:lnTo>
                  <a:pt x="754" y="498"/>
                </a:lnTo>
                <a:lnTo>
                  <a:pt x="785" y="519"/>
                </a:lnTo>
                <a:lnTo>
                  <a:pt x="816" y="540"/>
                </a:lnTo>
                <a:lnTo>
                  <a:pt x="848" y="560"/>
                </a:lnTo>
                <a:lnTo>
                  <a:pt x="741" y="749"/>
                </a:lnTo>
                <a:close/>
                <a:moveTo>
                  <a:pt x="395" y="552"/>
                </a:moveTo>
                <a:lnTo>
                  <a:pt x="166" y="423"/>
                </a:lnTo>
                <a:lnTo>
                  <a:pt x="181" y="401"/>
                </a:lnTo>
                <a:lnTo>
                  <a:pt x="195" y="381"/>
                </a:lnTo>
                <a:lnTo>
                  <a:pt x="210" y="361"/>
                </a:lnTo>
                <a:lnTo>
                  <a:pt x="227" y="341"/>
                </a:lnTo>
                <a:lnTo>
                  <a:pt x="243" y="323"/>
                </a:lnTo>
                <a:lnTo>
                  <a:pt x="260" y="304"/>
                </a:lnTo>
                <a:lnTo>
                  <a:pt x="278" y="287"/>
                </a:lnTo>
                <a:lnTo>
                  <a:pt x="296" y="270"/>
                </a:lnTo>
                <a:lnTo>
                  <a:pt x="315" y="255"/>
                </a:lnTo>
                <a:lnTo>
                  <a:pt x="334" y="240"/>
                </a:lnTo>
                <a:lnTo>
                  <a:pt x="353" y="225"/>
                </a:lnTo>
                <a:lnTo>
                  <a:pt x="374" y="211"/>
                </a:lnTo>
                <a:lnTo>
                  <a:pt x="395" y="198"/>
                </a:lnTo>
                <a:lnTo>
                  <a:pt x="416" y="186"/>
                </a:lnTo>
                <a:lnTo>
                  <a:pt x="436" y="175"/>
                </a:lnTo>
                <a:lnTo>
                  <a:pt x="458" y="164"/>
                </a:lnTo>
                <a:lnTo>
                  <a:pt x="469" y="185"/>
                </a:lnTo>
                <a:lnTo>
                  <a:pt x="480" y="206"/>
                </a:lnTo>
                <a:lnTo>
                  <a:pt x="493" y="227"/>
                </a:lnTo>
                <a:lnTo>
                  <a:pt x="506" y="247"/>
                </a:lnTo>
                <a:lnTo>
                  <a:pt x="519" y="267"/>
                </a:lnTo>
                <a:lnTo>
                  <a:pt x="535" y="287"/>
                </a:lnTo>
                <a:lnTo>
                  <a:pt x="550" y="306"/>
                </a:lnTo>
                <a:lnTo>
                  <a:pt x="565" y="325"/>
                </a:lnTo>
                <a:lnTo>
                  <a:pt x="542" y="350"/>
                </a:lnTo>
                <a:lnTo>
                  <a:pt x="519" y="375"/>
                </a:lnTo>
                <a:lnTo>
                  <a:pt x="497" y="402"/>
                </a:lnTo>
                <a:lnTo>
                  <a:pt x="476" y="430"/>
                </a:lnTo>
                <a:lnTo>
                  <a:pt x="455" y="459"/>
                </a:lnTo>
                <a:lnTo>
                  <a:pt x="434" y="489"/>
                </a:lnTo>
                <a:lnTo>
                  <a:pt x="414" y="520"/>
                </a:lnTo>
                <a:lnTo>
                  <a:pt x="395" y="552"/>
                </a:lnTo>
                <a:close/>
                <a:moveTo>
                  <a:pt x="137" y="476"/>
                </a:moveTo>
                <a:lnTo>
                  <a:pt x="365" y="606"/>
                </a:lnTo>
                <a:lnTo>
                  <a:pt x="350" y="636"/>
                </a:lnTo>
                <a:lnTo>
                  <a:pt x="335" y="667"/>
                </a:lnTo>
                <a:lnTo>
                  <a:pt x="322" y="697"/>
                </a:lnTo>
                <a:lnTo>
                  <a:pt x="310" y="728"/>
                </a:lnTo>
                <a:lnTo>
                  <a:pt x="298" y="758"/>
                </a:lnTo>
                <a:lnTo>
                  <a:pt x="287" y="788"/>
                </a:lnTo>
                <a:lnTo>
                  <a:pt x="278" y="819"/>
                </a:lnTo>
                <a:lnTo>
                  <a:pt x="269" y="848"/>
                </a:lnTo>
                <a:lnTo>
                  <a:pt x="262" y="878"/>
                </a:lnTo>
                <a:lnTo>
                  <a:pt x="255" y="907"/>
                </a:lnTo>
                <a:lnTo>
                  <a:pt x="249" y="937"/>
                </a:lnTo>
                <a:lnTo>
                  <a:pt x="245" y="965"/>
                </a:lnTo>
                <a:lnTo>
                  <a:pt x="242" y="993"/>
                </a:lnTo>
                <a:lnTo>
                  <a:pt x="239" y="1021"/>
                </a:lnTo>
                <a:lnTo>
                  <a:pt x="237" y="1048"/>
                </a:lnTo>
                <a:lnTo>
                  <a:pt x="237" y="1075"/>
                </a:lnTo>
                <a:lnTo>
                  <a:pt x="237" y="1106"/>
                </a:lnTo>
                <a:lnTo>
                  <a:pt x="240" y="1137"/>
                </a:lnTo>
                <a:lnTo>
                  <a:pt x="243" y="1166"/>
                </a:lnTo>
                <a:lnTo>
                  <a:pt x="248" y="1194"/>
                </a:lnTo>
                <a:lnTo>
                  <a:pt x="255" y="1222"/>
                </a:lnTo>
                <a:lnTo>
                  <a:pt x="263" y="1248"/>
                </a:lnTo>
                <a:lnTo>
                  <a:pt x="271" y="1273"/>
                </a:lnTo>
                <a:lnTo>
                  <a:pt x="282" y="1297"/>
                </a:lnTo>
                <a:lnTo>
                  <a:pt x="265" y="1280"/>
                </a:lnTo>
                <a:lnTo>
                  <a:pt x="247" y="1263"/>
                </a:lnTo>
                <a:lnTo>
                  <a:pt x="232" y="1245"/>
                </a:lnTo>
                <a:lnTo>
                  <a:pt x="216" y="1226"/>
                </a:lnTo>
                <a:lnTo>
                  <a:pt x="201" y="1208"/>
                </a:lnTo>
                <a:lnTo>
                  <a:pt x="187" y="1188"/>
                </a:lnTo>
                <a:lnTo>
                  <a:pt x="174" y="1168"/>
                </a:lnTo>
                <a:lnTo>
                  <a:pt x="161" y="1149"/>
                </a:lnTo>
                <a:lnTo>
                  <a:pt x="149" y="1128"/>
                </a:lnTo>
                <a:lnTo>
                  <a:pt x="138" y="1107"/>
                </a:lnTo>
                <a:lnTo>
                  <a:pt x="127" y="1085"/>
                </a:lnTo>
                <a:lnTo>
                  <a:pt x="117" y="1063"/>
                </a:lnTo>
                <a:lnTo>
                  <a:pt x="109" y="1042"/>
                </a:lnTo>
                <a:lnTo>
                  <a:pt x="101" y="1020"/>
                </a:lnTo>
                <a:lnTo>
                  <a:pt x="93" y="997"/>
                </a:lnTo>
                <a:lnTo>
                  <a:pt x="87" y="975"/>
                </a:lnTo>
                <a:lnTo>
                  <a:pt x="81" y="957"/>
                </a:lnTo>
                <a:lnTo>
                  <a:pt x="78" y="940"/>
                </a:lnTo>
                <a:lnTo>
                  <a:pt x="74" y="922"/>
                </a:lnTo>
                <a:lnTo>
                  <a:pt x="70" y="905"/>
                </a:lnTo>
                <a:lnTo>
                  <a:pt x="70" y="905"/>
                </a:lnTo>
                <a:lnTo>
                  <a:pt x="101" y="902"/>
                </a:lnTo>
                <a:lnTo>
                  <a:pt x="131" y="901"/>
                </a:lnTo>
                <a:lnTo>
                  <a:pt x="162" y="901"/>
                </a:lnTo>
                <a:lnTo>
                  <a:pt x="194" y="902"/>
                </a:lnTo>
                <a:lnTo>
                  <a:pt x="225" y="905"/>
                </a:lnTo>
                <a:lnTo>
                  <a:pt x="258" y="909"/>
                </a:lnTo>
                <a:lnTo>
                  <a:pt x="291" y="915"/>
                </a:lnTo>
                <a:lnTo>
                  <a:pt x="324" y="922"/>
                </a:lnTo>
                <a:lnTo>
                  <a:pt x="357" y="930"/>
                </a:lnTo>
                <a:lnTo>
                  <a:pt x="390" y="940"/>
                </a:lnTo>
                <a:lnTo>
                  <a:pt x="423" y="951"/>
                </a:lnTo>
                <a:lnTo>
                  <a:pt x="456" y="963"/>
                </a:lnTo>
                <a:lnTo>
                  <a:pt x="490" y="976"/>
                </a:lnTo>
                <a:lnTo>
                  <a:pt x="522" y="990"/>
                </a:lnTo>
                <a:lnTo>
                  <a:pt x="554" y="1005"/>
                </a:lnTo>
                <a:lnTo>
                  <a:pt x="587" y="1022"/>
                </a:lnTo>
                <a:lnTo>
                  <a:pt x="400" y="1351"/>
                </a:lnTo>
                <a:lnTo>
                  <a:pt x="388" y="1340"/>
                </a:lnTo>
                <a:lnTo>
                  <a:pt x="376" y="1328"/>
                </a:lnTo>
                <a:lnTo>
                  <a:pt x="365" y="1316"/>
                </a:lnTo>
                <a:lnTo>
                  <a:pt x="355" y="1302"/>
                </a:lnTo>
                <a:lnTo>
                  <a:pt x="347" y="1287"/>
                </a:lnTo>
                <a:lnTo>
                  <a:pt x="338" y="1272"/>
                </a:lnTo>
                <a:lnTo>
                  <a:pt x="330" y="1256"/>
                </a:lnTo>
                <a:lnTo>
                  <a:pt x="324" y="1238"/>
                </a:lnTo>
                <a:lnTo>
                  <a:pt x="317" y="1221"/>
                </a:lnTo>
                <a:lnTo>
                  <a:pt x="312" y="1201"/>
                </a:lnTo>
                <a:lnTo>
                  <a:pt x="307" y="1182"/>
                </a:lnTo>
                <a:lnTo>
                  <a:pt x="304" y="1162"/>
                </a:lnTo>
                <a:lnTo>
                  <a:pt x="302" y="1141"/>
                </a:lnTo>
                <a:lnTo>
                  <a:pt x="300" y="1120"/>
                </a:lnTo>
                <a:lnTo>
                  <a:pt x="299" y="1098"/>
                </a:lnTo>
                <a:lnTo>
                  <a:pt x="298" y="1075"/>
                </a:lnTo>
                <a:lnTo>
                  <a:pt x="299" y="1050"/>
                </a:lnTo>
                <a:lnTo>
                  <a:pt x="300" y="1025"/>
                </a:lnTo>
                <a:lnTo>
                  <a:pt x="302" y="999"/>
                </a:lnTo>
                <a:lnTo>
                  <a:pt x="305" y="973"/>
                </a:lnTo>
                <a:lnTo>
                  <a:pt x="310" y="947"/>
                </a:lnTo>
                <a:lnTo>
                  <a:pt x="315" y="919"/>
                </a:lnTo>
                <a:lnTo>
                  <a:pt x="321" y="892"/>
                </a:lnTo>
                <a:lnTo>
                  <a:pt x="328" y="863"/>
                </a:lnTo>
                <a:lnTo>
                  <a:pt x="336" y="836"/>
                </a:lnTo>
                <a:lnTo>
                  <a:pt x="345" y="808"/>
                </a:lnTo>
                <a:lnTo>
                  <a:pt x="354" y="779"/>
                </a:lnTo>
                <a:lnTo>
                  <a:pt x="365" y="751"/>
                </a:lnTo>
                <a:lnTo>
                  <a:pt x="377" y="721"/>
                </a:lnTo>
                <a:lnTo>
                  <a:pt x="390" y="693"/>
                </a:lnTo>
                <a:lnTo>
                  <a:pt x="404" y="665"/>
                </a:lnTo>
                <a:lnTo>
                  <a:pt x="418" y="635"/>
                </a:lnTo>
                <a:lnTo>
                  <a:pt x="712" y="801"/>
                </a:lnTo>
                <a:lnTo>
                  <a:pt x="617" y="968"/>
                </a:lnTo>
                <a:lnTo>
                  <a:pt x="583" y="951"/>
                </a:lnTo>
                <a:lnTo>
                  <a:pt x="548" y="934"/>
                </a:lnTo>
                <a:lnTo>
                  <a:pt x="513" y="919"/>
                </a:lnTo>
                <a:lnTo>
                  <a:pt x="478" y="906"/>
                </a:lnTo>
                <a:lnTo>
                  <a:pt x="443" y="893"/>
                </a:lnTo>
                <a:lnTo>
                  <a:pt x="407" y="881"/>
                </a:lnTo>
                <a:lnTo>
                  <a:pt x="372" y="871"/>
                </a:lnTo>
                <a:lnTo>
                  <a:pt x="336" y="862"/>
                </a:lnTo>
                <a:lnTo>
                  <a:pt x="301" y="855"/>
                </a:lnTo>
                <a:lnTo>
                  <a:pt x="266" y="848"/>
                </a:lnTo>
                <a:lnTo>
                  <a:pt x="231" y="844"/>
                </a:lnTo>
                <a:lnTo>
                  <a:pt x="196" y="841"/>
                </a:lnTo>
                <a:lnTo>
                  <a:pt x="162" y="839"/>
                </a:lnTo>
                <a:lnTo>
                  <a:pt x="128" y="839"/>
                </a:lnTo>
                <a:lnTo>
                  <a:pt x="95" y="841"/>
                </a:lnTo>
                <a:lnTo>
                  <a:pt x="64" y="844"/>
                </a:lnTo>
                <a:lnTo>
                  <a:pt x="64" y="844"/>
                </a:lnTo>
                <a:lnTo>
                  <a:pt x="64" y="844"/>
                </a:lnTo>
                <a:lnTo>
                  <a:pt x="62" y="821"/>
                </a:lnTo>
                <a:lnTo>
                  <a:pt x="62" y="798"/>
                </a:lnTo>
                <a:lnTo>
                  <a:pt x="62" y="775"/>
                </a:lnTo>
                <a:lnTo>
                  <a:pt x="63" y="751"/>
                </a:lnTo>
                <a:lnTo>
                  <a:pt x="64" y="728"/>
                </a:lnTo>
                <a:lnTo>
                  <a:pt x="66" y="704"/>
                </a:lnTo>
                <a:lnTo>
                  <a:pt x="69" y="681"/>
                </a:lnTo>
                <a:lnTo>
                  <a:pt x="74" y="658"/>
                </a:lnTo>
                <a:lnTo>
                  <a:pt x="79" y="635"/>
                </a:lnTo>
                <a:lnTo>
                  <a:pt x="85" y="611"/>
                </a:lnTo>
                <a:lnTo>
                  <a:pt x="91" y="588"/>
                </a:lnTo>
                <a:lnTo>
                  <a:pt x="99" y="566"/>
                </a:lnTo>
                <a:lnTo>
                  <a:pt x="106" y="543"/>
                </a:lnTo>
                <a:lnTo>
                  <a:pt x="116" y="520"/>
                </a:lnTo>
                <a:lnTo>
                  <a:pt x="126" y="499"/>
                </a:lnTo>
                <a:lnTo>
                  <a:pt x="137" y="476"/>
                </a:lnTo>
                <a:close/>
                <a:moveTo>
                  <a:pt x="764" y="832"/>
                </a:moveTo>
                <a:lnTo>
                  <a:pt x="1058" y="998"/>
                </a:lnTo>
                <a:lnTo>
                  <a:pt x="1040" y="1025"/>
                </a:lnTo>
                <a:lnTo>
                  <a:pt x="1023" y="1051"/>
                </a:lnTo>
                <a:lnTo>
                  <a:pt x="1004" y="1077"/>
                </a:lnTo>
                <a:lnTo>
                  <a:pt x="986" y="1102"/>
                </a:lnTo>
                <a:lnTo>
                  <a:pt x="967" y="1126"/>
                </a:lnTo>
                <a:lnTo>
                  <a:pt x="948" y="1149"/>
                </a:lnTo>
                <a:lnTo>
                  <a:pt x="928" y="1172"/>
                </a:lnTo>
                <a:lnTo>
                  <a:pt x="908" y="1192"/>
                </a:lnTo>
                <a:lnTo>
                  <a:pt x="888" y="1213"/>
                </a:lnTo>
                <a:lnTo>
                  <a:pt x="868" y="1232"/>
                </a:lnTo>
                <a:lnTo>
                  <a:pt x="847" y="1250"/>
                </a:lnTo>
                <a:lnTo>
                  <a:pt x="826" y="1268"/>
                </a:lnTo>
                <a:lnTo>
                  <a:pt x="806" y="1284"/>
                </a:lnTo>
                <a:lnTo>
                  <a:pt x="785" y="1299"/>
                </a:lnTo>
                <a:lnTo>
                  <a:pt x="763" y="1314"/>
                </a:lnTo>
                <a:lnTo>
                  <a:pt x="742" y="1327"/>
                </a:lnTo>
                <a:lnTo>
                  <a:pt x="723" y="1339"/>
                </a:lnTo>
                <a:lnTo>
                  <a:pt x="703" y="1349"/>
                </a:lnTo>
                <a:lnTo>
                  <a:pt x="684" y="1358"/>
                </a:lnTo>
                <a:lnTo>
                  <a:pt x="665" y="1366"/>
                </a:lnTo>
                <a:lnTo>
                  <a:pt x="646" y="1374"/>
                </a:lnTo>
                <a:lnTo>
                  <a:pt x="626" y="1379"/>
                </a:lnTo>
                <a:lnTo>
                  <a:pt x="608" y="1385"/>
                </a:lnTo>
                <a:lnTo>
                  <a:pt x="589" y="1389"/>
                </a:lnTo>
                <a:lnTo>
                  <a:pt x="572" y="1392"/>
                </a:lnTo>
                <a:lnTo>
                  <a:pt x="553" y="1393"/>
                </a:lnTo>
                <a:lnTo>
                  <a:pt x="536" y="1394"/>
                </a:lnTo>
                <a:lnTo>
                  <a:pt x="518" y="1394"/>
                </a:lnTo>
                <a:lnTo>
                  <a:pt x="502" y="1392"/>
                </a:lnTo>
                <a:lnTo>
                  <a:pt x="485" y="1390"/>
                </a:lnTo>
                <a:lnTo>
                  <a:pt x="469" y="1386"/>
                </a:lnTo>
                <a:lnTo>
                  <a:pt x="454" y="1380"/>
                </a:lnTo>
                <a:lnTo>
                  <a:pt x="641" y="1051"/>
                </a:lnTo>
                <a:lnTo>
                  <a:pt x="672" y="1071"/>
                </a:lnTo>
                <a:lnTo>
                  <a:pt x="704" y="1092"/>
                </a:lnTo>
                <a:lnTo>
                  <a:pt x="735" y="1113"/>
                </a:lnTo>
                <a:lnTo>
                  <a:pt x="764" y="1136"/>
                </a:lnTo>
                <a:lnTo>
                  <a:pt x="794" y="1158"/>
                </a:lnTo>
                <a:lnTo>
                  <a:pt x="821" y="1181"/>
                </a:lnTo>
                <a:lnTo>
                  <a:pt x="848" y="1207"/>
                </a:lnTo>
                <a:lnTo>
                  <a:pt x="873" y="1232"/>
                </a:lnTo>
                <a:lnTo>
                  <a:pt x="897" y="1257"/>
                </a:lnTo>
                <a:lnTo>
                  <a:pt x="920" y="1283"/>
                </a:lnTo>
                <a:lnTo>
                  <a:pt x="942" y="1310"/>
                </a:lnTo>
                <a:lnTo>
                  <a:pt x="962" y="1338"/>
                </a:lnTo>
                <a:lnTo>
                  <a:pt x="980" y="1365"/>
                </a:lnTo>
                <a:lnTo>
                  <a:pt x="997" y="1392"/>
                </a:lnTo>
                <a:lnTo>
                  <a:pt x="1012" y="1421"/>
                </a:lnTo>
                <a:lnTo>
                  <a:pt x="1025" y="1449"/>
                </a:lnTo>
                <a:lnTo>
                  <a:pt x="1040" y="1445"/>
                </a:lnTo>
                <a:lnTo>
                  <a:pt x="1052" y="1439"/>
                </a:lnTo>
                <a:lnTo>
                  <a:pt x="1067" y="1435"/>
                </a:lnTo>
                <a:lnTo>
                  <a:pt x="1084" y="1433"/>
                </a:lnTo>
                <a:lnTo>
                  <a:pt x="1070" y="1401"/>
                </a:lnTo>
                <a:lnTo>
                  <a:pt x="1054" y="1369"/>
                </a:lnTo>
                <a:lnTo>
                  <a:pt x="1036" y="1339"/>
                </a:lnTo>
                <a:lnTo>
                  <a:pt x="1016" y="1309"/>
                </a:lnTo>
                <a:lnTo>
                  <a:pt x="996" y="1279"/>
                </a:lnTo>
                <a:lnTo>
                  <a:pt x="973" y="1250"/>
                </a:lnTo>
                <a:lnTo>
                  <a:pt x="948" y="1222"/>
                </a:lnTo>
                <a:lnTo>
                  <a:pt x="921" y="1193"/>
                </a:lnTo>
                <a:lnTo>
                  <a:pt x="894" y="1166"/>
                </a:lnTo>
                <a:lnTo>
                  <a:pt x="866" y="1140"/>
                </a:lnTo>
                <a:lnTo>
                  <a:pt x="835" y="1114"/>
                </a:lnTo>
                <a:lnTo>
                  <a:pt x="804" y="1089"/>
                </a:lnTo>
                <a:lnTo>
                  <a:pt x="772" y="1064"/>
                </a:lnTo>
                <a:lnTo>
                  <a:pt x="739" y="1042"/>
                </a:lnTo>
                <a:lnTo>
                  <a:pt x="705" y="1020"/>
                </a:lnTo>
                <a:lnTo>
                  <a:pt x="670" y="998"/>
                </a:lnTo>
                <a:lnTo>
                  <a:pt x="764" y="832"/>
                </a:lnTo>
                <a:close/>
                <a:moveTo>
                  <a:pt x="1110" y="1027"/>
                </a:moveTo>
                <a:lnTo>
                  <a:pt x="1339" y="1157"/>
                </a:lnTo>
                <a:lnTo>
                  <a:pt x="1321" y="1185"/>
                </a:lnTo>
                <a:lnTo>
                  <a:pt x="1302" y="1212"/>
                </a:lnTo>
                <a:lnTo>
                  <a:pt x="1281" y="1237"/>
                </a:lnTo>
                <a:lnTo>
                  <a:pt x="1259" y="1261"/>
                </a:lnTo>
                <a:lnTo>
                  <a:pt x="1236" y="1285"/>
                </a:lnTo>
                <a:lnTo>
                  <a:pt x="1213" y="1307"/>
                </a:lnTo>
                <a:lnTo>
                  <a:pt x="1189" y="1328"/>
                </a:lnTo>
                <a:lnTo>
                  <a:pt x="1163" y="1347"/>
                </a:lnTo>
                <a:lnTo>
                  <a:pt x="1138" y="1365"/>
                </a:lnTo>
                <a:lnTo>
                  <a:pt x="1110" y="1382"/>
                </a:lnTo>
                <a:lnTo>
                  <a:pt x="1083" y="1398"/>
                </a:lnTo>
                <a:lnTo>
                  <a:pt x="1055" y="1412"/>
                </a:lnTo>
                <a:lnTo>
                  <a:pt x="1026" y="1425"/>
                </a:lnTo>
                <a:lnTo>
                  <a:pt x="997" y="1437"/>
                </a:lnTo>
                <a:lnTo>
                  <a:pt x="967" y="1448"/>
                </a:lnTo>
                <a:lnTo>
                  <a:pt x="938" y="1457"/>
                </a:lnTo>
                <a:lnTo>
                  <a:pt x="915" y="1462"/>
                </a:lnTo>
                <a:lnTo>
                  <a:pt x="892" y="1468"/>
                </a:lnTo>
                <a:lnTo>
                  <a:pt x="868" y="1472"/>
                </a:lnTo>
                <a:lnTo>
                  <a:pt x="845" y="1475"/>
                </a:lnTo>
                <a:lnTo>
                  <a:pt x="821" y="1479"/>
                </a:lnTo>
                <a:lnTo>
                  <a:pt x="798" y="1481"/>
                </a:lnTo>
                <a:lnTo>
                  <a:pt x="774" y="1482"/>
                </a:lnTo>
                <a:lnTo>
                  <a:pt x="750" y="1482"/>
                </a:lnTo>
                <a:lnTo>
                  <a:pt x="726" y="1482"/>
                </a:lnTo>
                <a:lnTo>
                  <a:pt x="703" y="1480"/>
                </a:lnTo>
                <a:lnTo>
                  <a:pt x="679" y="1477"/>
                </a:lnTo>
                <a:lnTo>
                  <a:pt x="655" y="1475"/>
                </a:lnTo>
                <a:lnTo>
                  <a:pt x="631" y="1471"/>
                </a:lnTo>
                <a:lnTo>
                  <a:pt x="607" y="1467"/>
                </a:lnTo>
                <a:lnTo>
                  <a:pt x="584" y="1461"/>
                </a:lnTo>
                <a:lnTo>
                  <a:pt x="560" y="1454"/>
                </a:lnTo>
                <a:lnTo>
                  <a:pt x="586" y="1451"/>
                </a:lnTo>
                <a:lnTo>
                  <a:pt x="612" y="1447"/>
                </a:lnTo>
                <a:lnTo>
                  <a:pt x="638" y="1439"/>
                </a:lnTo>
                <a:lnTo>
                  <a:pt x="666" y="1432"/>
                </a:lnTo>
                <a:lnTo>
                  <a:pt x="692" y="1421"/>
                </a:lnTo>
                <a:lnTo>
                  <a:pt x="719" y="1409"/>
                </a:lnTo>
                <a:lnTo>
                  <a:pt x="747" y="1394"/>
                </a:lnTo>
                <a:lnTo>
                  <a:pt x="774" y="1379"/>
                </a:lnTo>
                <a:lnTo>
                  <a:pt x="797" y="1365"/>
                </a:lnTo>
                <a:lnTo>
                  <a:pt x="819" y="1350"/>
                </a:lnTo>
                <a:lnTo>
                  <a:pt x="842" y="1333"/>
                </a:lnTo>
                <a:lnTo>
                  <a:pt x="863" y="1316"/>
                </a:lnTo>
                <a:lnTo>
                  <a:pt x="886" y="1297"/>
                </a:lnTo>
                <a:lnTo>
                  <a:pt x="908" y="1278"/>
                </a:lnTo>
                <a:lnTo>
                  <a:pt x="930" y="1257"/>
                </a:lnTo>
                <a:lnTo>
                  <a:pt x="952" y="1235"/>
                </a:lnTo>
                <a:lnTo>
                  <a:pt x="973" y="1212"/>
                </a:lnTo>
                <a:lnTo>
                  <a:pt x="993" y="1189"/>
                </a:lnTo>
                <a:lnTo>
                  <a:pt x="1014" y="1164"/>
                </a:lnTo>
                <a:lnTo>
                  <a:pt x="1035" y="1139"/>
                </a:lnTo>
                <a:lnTo>
                  <a:pt x="1055" y="1113"/>
                </a:lnTo>
                <a:lnTo>
                  <a:pt x="1073" y="1085"/>
                </a:lnTo>
                <a:lnTo>
                  <a:pt x="1093" y="1057"/>
                </a:lnTo>
                <a:lnTo>
                  <a:pt x="1110" y="1027"/>
                </a:lnTo>
                <a:close/>
                <a:moveTo>
                  <a:pt x="409" y="1460"/>
                </a:moveTo>
                <a:lnTo>
                  <a:pt x="442" y="1475"/>
                </a:lnTo>
                <a:lnTo>
                  <a:pt x="475" y="1489"/>
                </a:lnTo>
                <a:lnTo>
                  <a:pt x="508" y="1503"/>
                </a:lnTo>
                <a:lnTo>
                  <a:pt x="542" y="1513"/>
                </a:lnTo>
                <a:lnTo>
                  <a:pt x="577" y="1522"/>
                </a:lnTo>
                <a:lnTo>
                  <a:pt x="611" y="1530"/>
                </a:lnTo>
                <a:lnTo>
                  <a:pt x="646" y="1535"/>
                </a:lnTo>
                <a:lnTo>
                  <a:pt x="680" y="1540"/>
                </a:lnTo>
                <a:lnTo>
                  <a:pt x="715" y="1542"/>
                </a:lnTo>
                <a:lnTo>
                  <a:pt x="750" y="1543"/>
                </a:lnTo>
                <a:lnTo>
                  <a:pt x="785" y="1542"/>
                </a:lnTo>
                <a:lnTo>
                  <a:pt x="819" y="1540"/>
                </a:lnTo>
                <a:lnTo>
                  <a:pt x="853" y="1536"/>
                </a:lnTo>
                <a:lnTo>
                  <a:pt x="886" y="1531"/>
                </a:lnTo>
                <a:lnTo>
                  <a:pt x="920" y="1524"/>
                </a:lnTo>
                <a:lnTo>
                  <a:pt x="954" y="1516"/>
                </a:lnTo>
                <a:lnTo>
                  <a:pt x="988" y="1505"/>
                </a:lnTo>
                <a:lnTo>
                  <a:pt x="1023" y="1493"/>
                </a:lnTo>
                <a:lnTo>
                  <a:pt x="1056" y="1480"/>
                </a:lnTo>
                <a:lnTo>
                  <a:pt x="1089" y="1464"/>
                </a:lnTo>
                <a:lnTo>
                  <a:pt x="1121" y="1447"/>
                </a:lnTo>
                <a:lnTo>
                  <a:pt x="1152" y="1428"/>
                </a:lnTo>
                <a:lnTo>
                  <a:pt x="1182" y="1409"/>
                </a:lnTo>
                <a:lnTo>
                  <a:pt x="1212" y="1387"/>
                </a:lnTo>
                <a:lnTo>
                  <a:pt x="1240" y="1364"/>
                </a:lnTo>
                <a:lnTo>
                  <a:pt x="1269" y="1339"/>
                </a:lnTo>
                <a:lnTo>
                  <a:pt x="1295" y="1314"/>
                </a:lnTo>
                <a:lnTo>
                  <a:pt x="1320" y="1285"/>
                </a:lnTo>
                <a:lnTo>
                  <a:pt x="1344" y="1257"/>
                </a:lnTo>
                <a:lnTo>
                  <a:pt x="1367" y="1226"/>
                </a:lnTo>
                <a:lnTo>
                  <a:pt x="1388" y="1194"/>
                </a:lnTo>
                <a:lnTo>
                  <a:pt x="1409" y="1161"/>
                </a:lnTo>
                <a:lnTo>
                  <a:pt x="1426" y="1127"/>
                </a:lnTo>
                <a:lnTo>
                  <a:pt x="1442" y="1092"/>
                </a:lnTo>
                <a:lnTo>
                  <a:pt x="1457" y="1057"/>
                </a:lnTo>
                <a:lnTo>
                  <a:pt x="1470" y="1022"/>
                </a:lnTo>
                <a:lnTo>
                  <a:pt x="1480" y="986"/>
                </a:lnTo>
                <a:lnTo>
                  <a:pt x="1489" y="950"/>
                </a:lnTo>
                <a:lnTo>
                  <a:pt x="1496" y="914"/>
                </a:lnTo>
                <a:lnTo>
                  <a:pt x="1501" y="877"/>
                </a:lnTo>
                <a:lnTo>
                  <a:pt x="1505" y="841"/>
                </a:lnTo>
                <a:lnTo>
                  <a:pt x="1506" y="804"/>
                </a:lnTo>
                <a:lnTo>
                  <a:pt x="1506" y="767"/>
                </a:lnTo>
                <a:lnTo>
                  <a:pt x="1504" y="731"/>
                </a:lnTo>
                <a:lnTo>
                  <a:pt x="1500" y="695"/>
                </a:lnTo>
                <a:lnTo>
                  <a:pt x="1495" y="659"/>
                </a:lnTo>
                <a:lnTo>
                  <a:pt x="1487" y="624"/>
                </a:lnTo>
                <a:lnTo>
                  <a:pt x="1479" y="589"/>
                </a:lnTo>
                <a:lnTo>
                  <a:pt x="1469" y="557"/>
                </a:lnTo>
                <a:lnTo>
                  <a:pt x="1457" y="524"/>
                </a:lnTo>
                <a:lnTo>
                  <a:pt x="1445" y="492"/>
                </a:lnTo>
                <a:lnTo>
                  <a:pt x="1430" y="460"/>
                </a:lnTo>
                <a:lnTo>
                  <a:pt x="1414" y="430"/>
                </a:lnTo>
                <a:lnTo>
                  <a:pt x="1397" y="400"/>
                </a:lnTo>
                <a:lnTo>
                  <a:pt x="1378" y="371"/>
                </a:lnTo>
                <a:lnTo>
                  <a:pt x="1358" y="342"/>
                </a:lnTo>
                <a:lnTo>
                  <a:pt x="1338" y="315"/>
                </a:lnTo>
                <a:lnTo>
                  <a:pt x="1315" y="288"/>
                </a:lnTo>
                <a:lnTo>
                  <a:pt x="1291" y="263"/>
                </a:lnTo>
                <a:lnTo>
                  <a:pt x="1264" y="238"/>
                </a:lnTo>
                <a:lnTo>
                  <a:pt x="1238" y="215"/>
                </a:lnTo>
                <a:lnTo>
                  <a:pt x="1210" y="192"/>
                </a:lnTo>
                <a:lnTo>
                  <a:pt x="1181" y="171"/>
                </a:lnTo>
                <a:lnTo>
                  <a:pt x="1151" y="150"/>
                </a:lnTo>
                <a:lnTo>
                  <a:pt x="1188" y="83"/>
                </a:lnTo>
                <a:lnTo>
                  <a:pt x="1222" y="106"/>
                </a:lnTo>
                <a:lnTo>
                  <a:pt x="1255" y="129"/>
                </a:lnTo>
                <a:lnTo>
                  <a:pt x="1285" y="154"/>
                </a:lnTo>
                <a:lnTo>
                  <a:pt x="1316" y="181"/>
                </a:lnTo>
                <a:lnTo>
                  <a:pt x="1343" y="207"/>
                </a:lnTo>
                <a:lnTo>
                  <a:pt x="1370" y="235"/>
                </a:lnTo>
                <a:lnTo>
                  <a:pt x="1396" y="265"/>
                </a:lnTo>
                <a:lnTo>
                  <a:pt x="1420" y="295"/>
                </a:lnTo>
                <a:lnTo>
                  <a:pt x="1441" y="327"/>
                </a:lnTo>
                <a:lnTo>
                  <a:pt x="1462" y="360"/>
                </a:lnTo>
                <a:lnTo>
                  <a:pt x="1481" y="393"/>
                </a:lnTo>
                <a:lnTo>
                  <a:pt x="1498" y="427"/>
                </a:lnTo>
                <a:lnTo>
                  <a:pt x="1515" y="461"/>
                </a:lnTo>
                <a:lnTo>
                  <a:pt x="1529" y="496"/>
                </a:lnTo>
                <a:lnTo>
                  <a:pt x="1541" y="532"/>
                </a:lnTo>
                <a:lnTo>
                  <a:pt x="1552" y="569"/>
                </a:lnTo>
                <a:lnTo>
                  <a:pt x="1562" y="607"/>
                </a:lnTo>
                <a:lnTo>
                  <a:pt x="1570" y="646"/>
                </a:lnTo>
                <a:lnTo>
                  <a:pt x="1576" y="685"/>
                </a:lnTo>
                <a:lnTo>
                  <a:pt x="1580" y="726"/>
                </a:lnTo>
                <a:lnTo>
                  <a:pt x="1582" y="765"/>
                </a:lnTo>
                <a:lnTo>
                  <a:pt x="1582" y="806"/>
                </a:lnTo>
                <a:lnTo>
                  <a:pt x="1580" y="846"/>
                </a:lnTo>
                <a:lnTo>
                  <a:pt x="1577" y="885"/>
                </a:lnTo>
                <a:lnTo>
                  <a:pt x="1571" y="926"/>
                </a:lnTo>
                <a:lnTo>
                  <a:pt x="1564" y="966"/>
                </a:lnTo>
                <a:lnTo>
                  <a:pt x="1554" y="1005"/>
                </a:lnTo>
                <a:lnTo>
                  <a:pt x="1542" y="1045"/>
                </a:lnTo>
                <a:lnTo>
                  <a:pt x="1529" y="1084"/>
                </a:lnTo>
                <a:lnTo>
                  <a:pt x="1512" y="1122"/>
                </a:lnTo>
                <a:lnTo>
                  <a:pt x="1495" y="1161"/>
                </a:lnTo>
                <a:lnTo>
                  <a:pt x="1474" y="1199"/>
                </a:lnTo>
                <a:lnTo>
                  <a:pt x="1452" y="1235"/>
                </a:lnTo>
                <a:lnTo>
                  <a:pt x="1429" y="1270"/>
                </a:lnTo>
                <a:lnTo>
                  <a:pt x="1404" y="1304"/>
                </a:lnTo>
                <a:lnTo>
                  <a:pt x="1378" y="1335"/>
                </a:lnTo>
                <a:lnTo>
                  <a:pt x="1350" y="1366"/>
                </a:lnTo>
                <a:lnTo>
                  <a:pt x="1320" y="1394"/>
                </a:lnTo>
                <a:lnTo>
                  <a:pt x="1291" y="1422"/>
                </a:lnTo>
                <a:lnTo>
                  <a:pt x="1259" y="1448"/>
                </a:lnTo>
                <a:lnTo>
                  <a:pt x="1226" y="1471"/>
                </a:lnTo>
                <a:lnTo>
                  <a:pt x="1192" y="1494"/>
                </a:lnTo>
                <a:lnTo>
                  <a:pt x="1158" y="1513"/>
                </a:lnTo>
                <a:lnTo>
                  <a:pt x="1122" y="1532"/>
                </a:lnTo>
                <a:lnTo>
                  <a:pt x="1086" y="1550"/>
                </a:lnTo>
                <a:lnTo>
                  <a:pt x="1050" y="1565"/>
                </a:lnTo>
                <a:lnTo>
                  <a:pt x="1012" y="1578"/>
                </a:lnTo>
                <a:lnTo>
                  <a:pt x="974" y="1589"/>
                </a:lnTo>
                <a:lnTo>
                  <a:pt x="938" y="1599"/>
                </a:lnTo>
                <a:lnTo>
                  <a:pt x="901" y="1606"/>
                </a:lnTo>
                <a:lnTo>
                  <a:pt x="862" y="1612"/>
                </a:lnTo>
                <a:lnTo>
                  <a:pt x="824" y="1616"/>
                </a:lnTo>
                <a:lnTo>
                  <a:pt x="787" y="1618"/>
                </a:lnTo>
                <a:lnTo>
                  <a:pt x="749" y="1619"/>
                </a:lnTo>
                <a:lnTo>
                  <a:pt x="711" y="1618"/>
                </a:lnTo>
                <a:lnTo>
                  <a:pt x="671" y="1615"/>
                </a:lnTo>
                <a:lnTo>
                  <a:pt x="633" y="1611"/>
                </a:lnTo>
                <a:lnTo>
                  <a:pt x="595" y="1604"/>
                </a:lnTo>
                <a:lnTo>
                  <a:pt x="556" y="1597"/>
                </a:lnTo>
                <a:lnTo>
                  <a:pt x="519" y="1586"/>
                </a:lnTo>
                <a:lnTo>
                  <a:pt x="481" y="1574"/>
                </a:lnTo>
                <a:lnTo>
                  <a:pt x="444" y="1559"/>
                </a:lnTo>
                <a:lnTo>
                  <a:pt x="408" y="1544"/>
                </a:lnTo>
                <a:lnTo>
                  <a:pt x="371" y="1527"/>
                </a:lnTo>
                <a:lnTo>
                  <a:pt x="409" y="1460"/>
                </a:lnTo>
                <a:close/>
                <a:moveTo>
                  <a:pt x="1063" y="179"/>
                </a:moveTo>
                <a:lnTo>
                  <a:pt x="879" y="506"/>
                </a:lnTo>
                <a:lnTo>
                  <a:pt x="848" y="488"/>
                </a:lnTo>
                <a:lnTo>
                  <a:pt x="819" y="468"/>
                </a:lnTo>
                <a:lnTo>
                  <a:pt x="789" y="447"/>
                </a:lnTo>
                <a:lnTo>
                  <a:pt x="761" y="425"/>
                </a:lnTo>
                <a:lnTo>
                  <a:pt x="731" y="402"/>
                </a:lnTo>
                <a:lnTo>
                  <a:pt x="704" y="378"/>
                </a:lnTo>
                <a:lnTo>
                  <a:pt x="677" y="353"/>
                </a:lnTo>
                <a:lnTo>
                  <a:pt x="650" y="327"/>
                </a:lnTo>
                <a:lnTo>
                  <a:pt x="681" y="300"/>
                </a:lnTo>
                <a:lnTo>
                  <a:pt x="713" y="276"/>
                </a:lnTo>
                <a:lnTo>
                  <a:pt x="743" y="253"/>
                </a:lnTo>
                <a:lnTo>
                  <a:pt x="775" y="232"/>
                </a:lnTo>
                <a:lnTo>
                  <a:pt x="795" y="221"/>
                </a:lnTo>
                <a:lnTo>
                  <a:pt x="814" y="211"/>
                </a:lnTo>
                <a:lnTo>
                  <a:pt x="834" y="201"/>
                </a:lnTo>
                <a:lnTo>
                  <a:pt x="853" y="194"/>
                </a:lnTo>
                <a:lnTo>
                  <a:pt x="872" y="186"/>
                </a:lnTo>
                <a:lnTo>
                  <a:pt x="891" y="180"/>
                </a:lnTo>
                <a:lnTo>
                  <a:pt x="909" y="174"/>
                </a:lnTo>
                <a:lnTo>
                  <a:pt x="928" y="171"/>
                </a:lnTo>
                <a:lnTo>
                  <a:pt x="947" y="168"/>
                </a:lnTo>
                <a:lnTo>
                  <a:pt x="964" y="165"/>
                </a:lnTo>
                <a:lnTo>
                  <a:pt x="981" y="165"/>
                </a:lnTo>
                <a:lnTo>
                  <a:pt x="999" y="165"/>
                </a:lnTo>
                <a:lnTo>
                  <a:pt x="1015" y="167"/>
                </a:lnTo>
                <a:lnTo>
                  <a:pt x="1033" y="170"/>
                </a:lnTo>
                <a:lnTo>
                  <a:pt x="1048" y="174"/>
                </a:lnTo>
                <a:lnTo>
                  <a:pt x="1063" y="179"/>
                </a:lnTo>
                <a:close/>
                <a:moveTo>
                  <a:pt x="931" y="537"/>
                </a:moveTo>
                <a:lnTo>
                  <a:pt x="1117" y="209"/>
                </a:lnTo>
                <a:lnTo>
                  <a:pt x="1130" y="220"/>
                </a:lnTo>
                <a:lnTo>
                  <a:pt x="1141" y="231"/>
                </a:lnTo>
                <a:lnTo>
                  <a:pt x="1152" y="244"/>
                </a:lnTo>
                <a:lnTo>
                  <a:pt x="1162" y="258"/>
                </a:lnTo>
                <a:lnTo>
                  <a:pt x="1172" y="272"/>
                </a:lnTo>
                <a:lnTo>
                  <a:pt x="1179" y="288"/>
                </a:lnTo>
                <a:lnTo>
                  <a:pt x="1187" y="304"/>
                </a:lnTo>
                <a:lnTo>
                  <a:pt x="1195" y="322"/>
                </a:lnTo>
                <a:lnTo>
                  <a:pt x="1200" y="339"/>
                </a:lnTo>
                <a:lnTo>
                  <a:pt x="1205" y="358"/>
                </a:lnTo>
                <a:lnTo>
                  <a:pt x="1210" y="377"/>
                </a:lnTo>
                <a:lnTo>
                  <a:pt x="1213" y="397"/>
                </a:lnTo>
                <a:lnTo>
                  <a:pt x="1216" y="418"/>
                </a:lnTo>
                <a:lnTo>
                  <a:pt x="1219" y="440"/>
                </a:lnTo>
                <a:lnTo>
                  <a:pt x="1220" y="461"/>
                </a:lnTo>
                <a:lnTo>
                  <a:pt x="1220" y="484"/>
                </a:lnTo>
                <a:lnTo>
                  <a:pt x="1219" y="522"/>
                </a:lnTo>
                <a:lnTo>
                  <a:pt x="1215" y="560"/>
                </a:lnTo>
                <a:lnTo>
                  <a:pt x="1210" y="600"/>
                </a:lnTo>
                <a:lnTo>
                  <a:pt x="1202" y="641"/>
                </a:lnTo>
                <a:lnTo>
                  <a:pt x="1167" y="631"/>
                </a:lnTo>
                <a:lnTo>
                  <a:pt x="1131" y="621"/>
                </a:lnTo>
                <a:lnTo>
                  <a:pt x="1096" y="609"/>
                </a:lnTo>
                <a:lnTo>
                  <a:pt x="1061" y="596"/>
                </a:lnTo>
                <a:lnTo>
                  <a:pt x="1027" y="583"/>
                </a:lnTo>
                <a:lnTo>
                  <a:pt x="995" y="567"/>
                </a:lnTo>
                <a:lnTo>
                  <a:pt x="963" y="552"/>
                </a:lnTo>
                <a:lnTo>
                  <a:pt x="931" y="537"/>
                </a:lnTo>
                <a:close/>
                <a:moveTo>
                  <a:pt x="1433" y="660"/>
                </a:moveTo>
                <a:lnTo>
                  <a:pt x="1412" y="661"/>
                </a:lnTo>
                <a:lnTo>
                  <a:pt x="1390" y="662"/>
                </a:lnTo>
                <a:lnTo>
                  <a:pt x="1369" y="662"/>
                </a:lnTo>
                <a:lnTo>
                  <a:pt x="1349" y="661"/>
                </a:lnTo>
                <a:lnTo>
                  <a:pt x="1327" y="660"/>
                </a:lnTo>
                <a:lnTo>
                  <a:pt x="1305" y="658"/>
                </a:lnTo>
                <a:lnTo>
                  <a:pt x="1284" y="656"/>
                </a:lnTo>
                <a:lnTo>
                  <a:pt x="1262" y="653"/>
                </a:lnTo>
                <a:lnTo>
                  <a:pt x="1267" y="631"/>
                </a:lnTo>
                <a:lnTo>
                  <a:pt x="1270" y="609"/>
                </a:lnTo>
                <a:lnTo>
                  <a:pt x="1273" y="587"/>
                </a:lnTo>
                <a:lnTo>
                  <a:pt x="1276" y="566"/>
                </a:lnTo>
                <a:lnTo>
                  <a:pt x="1278" y="546"/>
                </a:lnTo>
                <a:lnTo>
                  <a:pt x="1280" y="525"/>
                </a:lnTo>
                <a:lnTo>
                  <a:pt x="1280" y="504"/>
                </a:lnTo>
                <a:lnTo>
                  <a:pt x="1281" y="484"/>
                </a:lnTo>
                <a:lnTo>
                  <a:pt x="1280" y="461"/>
                </a:lnTo>
                <a:lnTo>
                  <a:pt x="1279" y="439"/>
                </a:lnTo>
                <a:lnTo>
                  <a:pt x="1278" y="417"/>
                </a:lnTo>
                <a:lnTo>
                  <a:pt x="1274" y="396"/>
                </a:lnTo>
                <a:lnTo>
                  <a:pt x="1271" y="375"/>
                </a:lnTo>
                <a:lnTo>
                  <a:pt x="1267" y="354"/>
                </a:lnTo>
                <a:lnTo>
                  <a:pt x="1262" y="335"/>
                </a:lnTo>
                <a:lnTo>
                  <a:pt x="1257" y="315"/>
                </a:lnTo>
                <a:lnTo>
                  <a:pt x="1271" y="331"/>
                </a:lnTo>
                <a:lnTo>
                  <a:pt x="1285" y="348"/>
                </a:lnTo>
                <a:lnTo>
                  <a:pt x="1298" y="364"/>
                </a:lnTo>
                <a:lnTo>
                  <a:pt x="1310" y="381"/>
                </a:lnTo>
                <a:lnTo>
                  <a:pt x="1323" y="398"/>
                </a:lnTo>
                <a:lnTo>
                  <a:pt x="1334" y="416"/>
                </a:lnTo>
                <a:lnTo>
                  <a:pt x="1345" y="433"/>
                </a:lnTo>
                <a:lnTo>
                  <a:pt x="1356" y="452"/>
                </a:lnTo>
                <a:lnTo>
                  <a:pt x="1366" y="470"/>
                </a:lnTo>
                <a:lnTo>
                  <a:pt x="1376" y="489"/>
                </a:lnTo>
                <a:lnTo>
                  <a:pt x="1385" y="507"/>
                </a:lnTo>
                <a:lnTo>
                  <a:pt x="1392" y="527"/>
                </a:lnTo>
                <a:lnTo>
                  <a:pt x="1400" y="546"/>
                </a:lnTo>
                <a:lnTo>
                  <a:pt x="1408" y="565"/>
                </a:lnTo>
                <a:lnTo>
                  <a:pt x="1414" y="585"/>
                </a:lnTo>
                <a:lnTo>
                  <a:pt x="1420" y="606"/>
                </a:lnTo>
                <a:lnTo>
                  <a:pt x="1423" y="619"/>
                </a:lnTo>
                <a:lnTo>
                  <a:pt x="1426" y="633"/>
                </a:lnTo>
                <a:lnTo>
                  <a:pt x="1429" y="647"/>
                </a:lnTo>
                <a:lnTo>
                  <a:pt x="1433" y="660"/>
                </a:lnTo>
                <a:close/>
                <a:moveTo>
                  <a:pt x="609" y="282"/>
                </a:moveTo>
                <a:lnTo>
                  <a:pt x="595" y="266"/>
                </a:lnTo>
                <a:lnTo>
                  <a:pt x="582" y="248"/>
                </a:lnTo>
                <a:lnTo>
                  <a:pt x="568" y="231"/>
                </a:lnTo>
                <a:lnTo>
                  <a:pt x="556" y="213"/>
                </a:lnTo>
                <a:lnTo>
                  <a:pt x="546" y="196"/>
                </a:lnTo>
                <a:lnTo>
                  <a:pt x="535" y="177"/>
                </a:lnTo>
                <a:lnTo>
                  <a:pt x="524" y="159"/>
                </a:lnTo>
                <a:lnTo>
                  <a:pt x="515" y="140"/>
                </a:lnTo>
                <a:lnTo>
                  <a:pt x="528" y="136"/>
                </a:lnTo>
                <a:lnTo>
                  <a:pt x="541" y="132"/>
                </a:lnTo>
                <a:lnTo>
                  <a:pt x="554" y="127"/>
                </a:lnTo>
                <a:lnTo>
                  <a:pt x="568" y="124"/>
                </a:lnTo>
                <a:lnTo>
                  <a:pt x="588" y="118"/>
                </a:lnTo>
                <a:lnTo>
                  <a:pt x="609" y="113"/>
                </a:lnTo>
                <a:lnTo>
                  <a:pt x="630" y="110"/>
                </a:lnTo>
                <a:lnTo>
                  <a:pt x="649" y="106"/>
                </a:lnTo>
                <a:lnTo>
                  <a:pt x="670" y="103"/>
                </a:lnTo>
                <a:lnTo>
                  <a:pt x="691" y="101"/>
                </a:lnTo>
                <a:lnTo>
                  <a:pt x="712" y="100"/>
                </a:lnTo>
                <a:lnTo>
                  <a:pt x="733" y="99"/>
                </a:lnTo>
                <a:lnTo>
                  <a:pt x="754" y="98"/>
                </a:lnTo>
                <a:lnTo>
                  <a:pt x="775" y="99"/>
                </a:lnTo>
                <a:lnTo>
                  <a:pt x="796" y="100"/>
                </a:lnTo>
                <a:lnTo>
                  <a:pt x="816" y="101"/>
                </a:lnTo>
                <a:lnTo>
                  <a:pt x="838" y="103"/>
                </a:lnTo>
                <a:lnTo>
                  <a:pt x="859" y="106"/>
                </a:lnTo>
                <a:lnTo>
                  <a:pt x="880" y="110"/>
                </a:lnTo>
                <a:lnTo>
                  <a:pt x="901" y="114"/>
                </a:lnTo>
                <a:lnTo>
                  <a:pt x="881" y="120"/>
                </a:lnTo>
                <a:lnTo>
                  <a:pt x="862" y="125"/>
                </a:lnTo>
                <a:lnTo>
                  <a:pt x="843" y="132"/>
                </a:lnTo>
                <a:lnTo>
                  <a:pt x="823" y="140"/>
                </a:lnTo>
                <a:lnTo>
                  <a:pt x="803" y="149"/>
                </a:lnTo>
                <a:lnTo>
                  <a:pt x="784" y="158"/>
                </a:lnTo>
                <a:lnTo>
                  <a:pt x="764" y="169"/>
                </a:lnTo>
                <a:lnTo>
                  <a:pt x="743" y="181"/>
                </a:lnTo>
                <a:lnTo>
                  <a:pt x="727" y="191"/>
                </a:lnTo>
                <a:lnTo>
                  <a:pt x="709" y="203"/>
                </a:lnTo>
                <a:lnTo>
                  <a:pt x="693" y="213"/>
                </a:lnTo>
                <a:lnTo>
                  <a:pt x="676" y="227"/>
                </a:lnTo>
                <a:lnTo>
                  <a:pt x="642" y="253"/>
                </a:lnTo>
                <a:lnTo>
                  <a:pt x="609" y="2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latin typeface="Franklin Gothic Book" panose="020B05030201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0A797C-A6BF-AD64-9E31-8F95E6D32AB8}"/>
              </a:ext>
            </a:extLst>
          </p:cNvPr>
          <p:cNvSpPr/>
          <p:nvPr/>
        </p:nvSpPr>
        <p:spPr>
          <a:xfrm>
            <a:off x="476632" y="3275961"/>
            <a:ext cx="11280491" cy="732990"/>
          </a:xfrm>
          <a:prstGeom prst="rect">
            <a:avLst/>
          </a:prstGeom>
          <a:solidFill>
            <a:srgbClr val="F8B544">
              <a:alpha val="8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lang="en-US" sz="1400">
              <a:latin typeface="Franklin Gothic Book" panose="020B05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C21AAD-AA51-48BD-BCC2-82D5AB77B410}"/>
              </a:ext>
            </a:extLst>
          </p:cNvPr>
          <p:cNvSpPr/>
          <p:nvPr/>
        </p:nvSpPr>
        <p:spPr>
          <a:xfrm>
            <a:off x="476633" y="4911362"/>
            <a:ext cx="11280490" cy="679478"/>
          </a:xfrm>
          <a:prstGeom prst="rect">
            <a:avLst/>
          </a:prstGeom>
          <a:solidFill>
            <a:srgbClr val="F8B544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lang="en-US" sz="1400">
              <a:latin typeface="Franklin Gothic Book" panose="020B0503020102020204" pitchFamily="34" charset="0"/>
            </a:endParaRPr>
          </a:p>
        </p:txBody>
      </p:sp>
      <p:grpSp>
        <p:nvGrpSpPr>
          <p:cNvPr id="27" name="Google Shape;13163;p97">
            <a:extLst>
              <a:ext uri="{FF2B5EF4-FFF2-40B4-BE49-F238E27FC236}">
                <a16:creationId xmlns:a16="http://schemas.microsoft.com/office/drawing/2014/main" id="{3539035C-9A9E-42D1-AEB7-61EA58C8944A}"/>
              </a:ext>
            </a:extLst>
          </p:cNvPr>
          <p:cNvGrpSpPr/>
          <p:nvPr/>
        </p:nvGrpSpPr>
        <p:grpSpPr>
          <a:xfrm>
            <a:off x="645768" y="3390331"/>
            <a:ext cx="616266" cy="551600"/>
            <a:chOff x="5626763" y="2013829"/>
            <a:chExt cx="351722" cy="274788"/>
          </a:xfrm>
          <a:solidFill>
            <a:schemeClr val="tx1"/>
          </a:solidFill>
        </p:grpSpPr>
        <p:sp>
          <p:nvSpPr>
            <p:cNvPr id="28" name="Google Shape;13164;p97">
              <a:extLst>
                <a:ext uri="{FF2B5EF4-FFF2-40B4-BE49-F238E27FC236}">
                  <a16:creationId xmlns:a16="http://schemas.microsoft.com/office/drawing/2014/main" id="{E36BD72E-CAE8-483F-A841-F900F4B941C6}"/>
                </a:ext>
              </a:extLst>
            </p:cNvPr>
            <p:cNvSpPr/>
            <p:nvPr/>
          </p:nvSpPr>
          <p:spPr>
            <a:xfrm>
              <a:off x="5626763" y="2013829"/>
              <a:ext cx="351722" cy="274788"/>
            </a:xfrm>
            <a:custGeom>
              <a:avLst/>
              <a:gdLst/>
              <a:ahLst/>
              <a:cxnLst/>
              <a:rect l="l" t="t" r="r" b="b"/>
              <a:pathLst>
                <a:path w="11050" h="8633" extrusionOk="0">
                  <a:moveTo>
                    <a:pt x="10657" y="345"/>
                  </a:moveTo>
                  <a:lnTo>
                    <a:pt x="10681" y="714"/>
                  </a:lnTo>
                  <a:lnTo>
                    <a:pt x="9395" y="714"/>
                  </a:lnTo>
                  <a:cubicBezTo>
                    <a:pt x="9312" y="714"/>
                    <a:pt x="9216" y="786"/>
                    <a:pt x="9216" y="893"/>
                  </a:cubicBezTo>
                  <a:cubicBezTo>
                    <a:pt x="9216" y="1000"/>
                    <a:pt x="9288" y="1072"/>
                    <a:pt x="9395" y="1072"/>
                  </a:cubicBezTo>
                  <a:lnTo>
                    <a:pt x="10383" y="1072"/>
                  </a:lnTo>
                  <a:lnTo>
                    <a:pt x="10383" y="6191"/>
                  </a:lnTo>
                  <a:lnTo>
                    <a:pt x="4466" y="6191"/>
                  </a:lnTo>
                  <a:lnTo>
                    <a:pt x="4466" y="6025"/>
                  </a:lnTo>
                  <a:cubicBezTo>
                    <a:pt x="4466" y="5929"/>
                    <a:pt x="4394" y="5846"/>
                    <a:pt x="4287" y="5846"/>
                  </a:cubicBezTo>
                  <a:lnTo>
                    <a:pt x="4001" y="5846"/>
                  </a:lnTo>
                  <a:cubicBezTo>
                    <a:pt x="3978" y="5739"/>
                    <a:pt x="3930" y="5644"/>
                    <a:pt x="3871" y="5536"/>
                  </a:cubicBezTo>
                  <a:lnTo>
                    <a:pt x="4085" y="5322"/>
                  </a:lnTo>
                  <a:cubicBezTo>
                    <a:pt x="4156" y="5251"/>
                    <a:pt x="4156" y="5144"/>
                    <a:pt x="4085" y="5072"/>
                  </a:cubicBezTo>
                  <a:lnTo>
                    <a:pt x="3549" y="4536"/>
                  </a:lnTo>
                  <a:cubicBezTo>
                    <a:pt x="3513" y="4512"/>
                    <a:pt x="3478" y="4489"/>
                    <a:pt x="3430" y="4489"/>
                  </a:cubicBezTo>
                  <a:cubicBezTo>
                    <a:pt x="3382" y="4489"/>
                    <a:pt x="3335" y="4512"/>
                    <a:pt x="3311" y="4536"/>
                  </a:cubicBezTo>
                  <a:lnTo>
                    <a:pt x="3097" y="4739"/>
                  </a:lnTo>
                  <a:cubicBezTo>
                    <a:pt x="2989" y="4679"/>
                    <a:pt x="2894" y="4643"/>
                    <a:pt x="2787" y="4608"/>
                  </a:cubicBezTo>
                  <a:lnTo>
                    <a:pt x="2787" y="4334"/>
                  </a:lnTo>
                  <a:cubicBezTo>
                    <a:pt x="2787" y="4239"/>
                    <a:pt x="2716" y="4155"/>
                    <a:pt x="2608" y="4155"/>
                  </a:cubicBezTo>
                  <a:lnTo>
                    <a:pt x="2180" y="4155"/>
                  </a:lnTo>
                  <a:lnTo>
                    <a:pt x="2180" y="1060"/>
                  </a:lnTo>
                  <a:lnTo>
                    <a:pt x="8788" y="1060"/>
                  </a:lnTo>
                  <a:cubicBezTo>
                    <a:pt x="8871" y="1060"/>
                    <a:pt x="8966" y="976"/>
                    <a:pt x="8966" y="881"/>
                  </a:cubicBezTo>
                  <a:cubicBezTo>
                    <a:pt x="8966" y="786"/>
                    <a:pt x="8895" y="702"/>
                    <a:pt x="8788" y="702"/>
                  </a:cubicBezTo>
                  <a:lnTo>
                    <a:pt x="1894" y="702"/>
                  </a:lnTo>
                  <a:lnTo>
                    <a:pt x="1894" y="345"/>
                  </a:lnTo>
                  <a:close/>
                  <a:moveTo>
                    <a:pt x="10681" y="6537"/>
                  </a:moveTo>
                  <a:lnTo>
                    <a:pt x="10681" y="6870"/>
                  </a:lnTo>
                  <a:lnTo>
                    <a:pt x="4430" y="6870"/>
                  </a:lnTo>
                  <a:cubicBezTo>
                    <a:pt x="4454" y="6846"/>
                    <a:pt x="4466" y="6798"/>
                    <a:pt x="4466" y="6751"/>
                  </a:cubicBezTo>
                  <a:lnTo>
                    <a:pt x="4466" y="6560"/>
                  </a:lnTo>
                  <a:lnTo>
                    <a:pt x="10562" y="6560"/>
                  </a:lnTo>
                  <a:cubicBezTo>
                    <a:pt x="10598" y="6560"/>
                    <a:pt x="10633" y="6548"/>
                    <a:pt x="10657" y="6537"/>
                  </a:cubicBezTo>
                  <a:close/>
                  <a:moveTo>
                    <a:pt x="2477" y="4524"/>
                  </a:moveTo>
                  <a:lnTo>
                    <a:pt x="2477" y="4763"/>
                  </a:lnTo>
                  <a:cubicBezTo>
                    <a:pt x="2477" y="4834"/>
                    <a:pt x="2537" y="4905"/>
                    <a:pt x="2608" y="4929"/>
                  </a:cubicBezTo>
                  <a:cubicBezTo>
                    <a:pt x="2775" y="4965"/>
                    <a:pt x="2942" y="5024"/>
                    <a:pt x="3073" y="5120"/>
                  </a:cubicBezTo>
                  <a:cubicBezTo>
                    <a:pt x="3099" y="5137"/>
                    <a:pt x="3128" y="5145"/>
                    <a:pt x="3157" y="5145"/>
                  </a:cubicBezTo>
                  <a:cubicBezTo>
                    <a:pt x="3206" y="5145"/>
                    <a:pt x="3253" y="5122"/>
                    <a:pt x="3275" y="5084"/>
                  </a:cubicBezTo>
                  <a:lnTo>
                    <a:pt x="3454" y="4905"/>
                  </a:lnTo>
                  <a:lnTo>
                    <a:pt x="3740" y="5191"/>
                  </a:lnTo>
                  <a:lnTo>
                    <a:pt x="3561" y="5370"/>
                  </a:lnTo>
                  <a:cubicBezTo>
                    <a:pt x="3501" y="5429"/>
                    <a:pt x="3490" y="5525"/>
                    <a:pt x="3537" y="5584"/>
                  </a:cubicBezTo>
                  <a:cubicBezTo>
                    <a:pt x="3620" y="5727"/>
                    <a:pt x="3680" y="5882"/>
                    <a:pt x="3728" y="6036"/>
                  </a:cubicBezTo>
                  <a:cubicBezTo>
                    <a:pt x="3740" y="6120"/>
                    <a:pt x="3811" y="6179"/>
                    <a:pt x="3894" y="6179"/>
                  </a:cubicBezTo>
                  <a:lnTo>
                    <a:pt x="4132" y="6179"/>
                  </a:lnTo>
                  <a:lnTo>
                    <a:pt x="4132" y="6572"/>
                  </a:lnTo>
                  <a:lnTo>
                    <a:pt x="3894" y="6572"/>
                  </a:lnTo>
                  <a:cubicBezTo>
                    <a:pt x="3811" y="6572"/>
                    <a:pt x="3740" y="6632"/>
                    <a:pt x="3728" y="6715"/>
                  </a:cubicBezTo>
                  <a:cubicBezTo>
                    <a:pt x="3680" y="6870"/>
                    <a:pt x="3620" y="7037"/>
                    <a:pt x="3537" y="7168"/>
                  </a:cubicBezTo>
                  <a:cubicBezTo>
                    <a:pt x="3490" y="7251"/>
                    <a:pt x="3501" y="7334"/>
                    <a:pt x="3561" y="7382"/>
                  </a:cubicBezTo>
                  <a:lnTo>
                    <a:pt x="3740" y="7560"/>
                  </a:lnTo>
                  <a:lnTo>
                    <a:pt x="3454" y="7834"/>
                  </a:lnTo>
                  <a:lnTo>
                    <a:pt x="3275" y="7656"/>
                  </a:lnTo>
                  <a:cubicBezTo>
                    <a:pt x="3238" y="7626"/>
                    <a:pt x="3193" y="7606"/>
                    <a:pt x="3149" y="7606"/>
                  </a:cubicBezTo>
                  <a:cubicBezTo>
                    <a:pt x="3122" y="7606"/>
                    <a:pt x="3096" y="7614"/>
                    <a:pt x="3073" y="7632"/>
                  </a:cubicBezTo>
                  <a:cubicBezTo>
                    <a:pt x="2918" y="7727"/>
                    <a:pt x="2775" y="7787"/>
                    <a:pt x="2608" y="7822"/>
                  </a:cubicBezTo>
                  <a:cubicBezTo>
                    <a:pt x="2537" y="7846"/>
                    <a:pt x="2477" y="7918"/>
                    <a:pt x="2477" y="7989"/>
                  </a:cubicBezTo>
                  <a:lnTo>
                    <a:pt x="2477" y="8227"/>
                  </a:lnTo>
                  <a:lnTo>
                    <a:pt x="2073" y="8227"/>
                  </a:lnTo>
                  <a:lnTo>
                    <a:pt x="2073" y="7989"/>
                  </a:lnTo>
                  <a:cubicBezTo>
                    <a:pt x="2073" y="7918"/>
                    <a:pt x="2013" y="7846"/>
                    <a:pt x="1942" y="7822"/>
                  </a:cubicBezTo>
                  <a:cubicBezTo>
                    <a:pt x="1775" y="7787"/>
                    <a:pt x="1608" y="7727"/>
                    <a:pt x="1477" y="7632"/>
                  </a:cubicBezTo>
                  <a:cubicBezTo>
                    <a:pt x="1450" y="7614"/>
                    <a:pt x="1419" y="7606"/>
                    <a:pt x="1390" y="7606"/>
                  </a:cubicBezTo>
                  <a:cubicBezTo>
                    <a:pt x="1342" y="7606"/>
                    <a:pt x="1297" y="7626"/>
                    <a:pt x="1275" y="7656"/>
                  </a:cubicBezTo>
                  <a:lnTo>
                    <a:pt x="1096" y="7834"/>
                  </a:lnTo>
                  <a:lnTo>
                    <a:pt x="811" y="7560"/>
                  </a:lnTo>
                  <a:lnTo>
                    <a:pt x="989" y="7382"/>
                  </a:lnTo>
                  <a:cubicBezTo>
                    <a:pt x="1049" y="7322"/>
                    <a:pt x="1061" y="7227"/>
                    <a:pt x="1013" y="7168"/>
                  </a:cubicBezTo>
                  <a:cubicBezTo>
                    <a:pt x="930" y="7025"/>
                    <a:pt x="870" y="6870"/>
                    <a:pt x="823" y="6715"/>
                  </a:cubicBezTo>
                  <a:cubicBezTo>
                    <a:pt x="811" y="6632"/>
                    <a:pt x="739" y="6572"/>
                    <a:pt x="656" y="6572"/>
                  </a:cubicBezTo>
                  <a:lnTo>
                    <a:pt x="418" y="6572"/>
                  </a:lnTo>
                  <a:lnTo>
                    <a:pt x="418" y="6179"/>
                  </a:lnTo>
                  <a:lnTo>
                    <a:pt x="656" y="6179"/>
                  </a:lnTo>
                  <a:cubicBezTo>
                    <a:pt x="739" y="6179"/>
                    <a:pt x="811" y="6120"/>
                    <a:pt x="823" y="6036"/>
                  </a:cubicBezTo>
                  <a:cubicBezTo>
                    <a:pt x="870" y="5882"/>
                    <a:pt x="930" y="5715"/>
                    <a:pt x="1013" y="5584"/>
                  </a:cubicBezTo>
                  <a:cubicBezTo>
                    <a:pt x="1061" y="5501"/>
                    <a:pt x="1049" y="5417"/>
                    <a:pt x="989" y="5370"/>
                  </a:cubicBezTo>
                  <a:lnTo>
                    <a:pt x="811" y="5191"/>
                  </a:lnTo>
                  <a:lnTo>
                    <a:pt x="1096" y="4905"/>
                  </a:lnTo>
                  <a:lnTo>
                    <a:pt x="1275" y="5084"/>
                  </a:lnTo>
                  <a:cubicBezTo>
                    <a:pt x="1313" y="5122"/>
                    <a:pt x="1360" y="5145"/>
                    <a:pt x="1405" y="5145"/>
                  </a:cubicBezTo>
                  <a:cubicBezTo>
                    <a:pt x="1430" y="5145"/>
                    <a:pt x="1456" y="5137"/>
                    <a:pt x="1477" y="5120"/>
                  </a:cubicBezTo>
                  <a:cubicBezTo>
                    <a:pt x="1632" y="5024"/>
                    <a:pt x="1775" y="4965"/>
                    <a:pt x="1942" y="4929"/>
                  </a:cubicBezTo>
                  <a:cubicBezTo>
                    <a:pt x="2013" y="4905"/>
                    <a:pt x="2073" y="4834"/>
                    <a:pt x="2073" y="4763"/>
                  </a:cubicBezTo>
                  <a:lnTo>
                    <a:pt x="2073" y="4524"/>
                  </a:lnTo>
                  <a:close/>
                  <a:moveTo>
                    <a:pt x="1715" y="0"/>
                  </a:moveTo>
                  <a:cubicBezTo>
                    <a:pt x="1632" y="0"/>
                    <a:pt x="1537" y="71"/>
                    <a:pt x="1537" y="179"/>
                  </a:cubicBezTo>
                  <a:lnTo>
                    <a:pt x="1537" y="881"/>
                  </a:lnTo>
                  <a:cubicBezTo>
                    <a:pt x="1537" y="964"/>
                    <a:pt x="1608" y="1060"/>
                    <a:pt x="1715" y="1060"/>
                  </a:cubicBezTo>
                  <a:lnTo>
                    <a:pt x="1835" y="1060"/>
                  </a:lnTo>
                  <a:lnTo>
                    <a:pt x="1835" y="4155"/>
                  </a:lnTo>
                  <a:cubicBezTo>
                    <a:pt x="1751" y="4167"/>
                    <a:pt x="1692" y="4239"/>
                    <a:pt x="1692" y="4310"/>
                  </a:cubicBezTo>
                  <a:lnTo>
                    <a:pt x="1692" y="4596"/>
                  </a:lnTo>
                  <a:cubicBezTo>
                    <a:pt x="1585" y="4632"/>
                    <a:pt x="1477" y="4667"/>
                    <a:pt x="1370" y="4727"/>
                  </a:cubicBezTo>
                  <a:lnTo>
                    <a:pt x="1168" y="4524"/>
                  </a:lnTo>
                  <a:cubicBezTo>
                    <a:pt x="1132" y="4489"/>
                    <a:pt x="1096" y="4477"/>
                    <a:pt x="1049" y="4477"/>
                  </a:cubicBezTo>
                  <a:cubicBezTo>
                    <a:pt x="1001" y="4477"/>
                    <a:pt x="953" y="4489"/>
                    <a:pt x="930" y="4524"/>
                  </a:cubicBezTo>
                  <a:lnTo>
                    <a:pt x="394" y="5060"/>
                  </a:lnTo>
                  <a:cubicBezTo>
                    <a:pt x="322" y="5132"/>
                    <a:pt x="322" y="5239"/>
                    <a:pt x="394" y="5310"/>
                  </a:cubicBezTo>
                  <a:lnTo>
                    <a:pt x="596" y="5525"/>
                  </a:lnTo>
                  <a:cubicBezTo>
                    <a:pt x="537" y="5620"/>
                    <a:pt x="501" y="5727"/>
                    <a:pt x="465" y="5834"/>
                  </a:cubicBezTo>
                  <a:lnTo>
                    <a:pt x="180" y="5834"/>
                  </a:lnTo>
                  <a:cubicBezTo>
                    <a:pt x="96" y="5834"/>
                    <a:pt x="1" y="5906"/>
                    <a:pt x="1" y="6013"/>
                  </a:cubicBezTo>
                  <a:lnTo>
                    <a:pt x="1" y="6751"/>
                  </a:lnTo>
                  <a:cubicBezTo>
                    <a:pt x="1" y="6846"/>
                    <a:pt x="84" y="6929"/>
                    <a:pt x="180" y="6929"/>
                  </a:cubicBezTo>
                  <a:lnTo>
                    <a:pt x="465" y="6929"/>
                  </a:lnTo>
                  <a:cubicBezTo>
                    <a:pt x="501" y="7037"/>
                    <a:pt x="537" y="7144"/>
                    <a:pt x="596" y="7251"/>
                  </a:cubicBezTo>
                  <a:lnTo>
                    <a:pt x="394" y="7453"/>
                  </a:lnTo>
                  <a:cubicBezTo>
                    <a:pt x="322" y="7525"/>
                    <a:pt x="322" y="7632"/>
                    <a:pt x="394" y="7703"/>
                  </a:cubicBezTo>
                  <a:lnTo>
                    <a:pt x="930" y="8239"/>
                  </a:lnTo>
                  <a:cubicBezTo>
                    <a:pt x="965" y="8281"/>
                    <a:pt x="1010" y="8302"/>
                    <a:pt x="1055" y="8302"/>
                  </a:cubicBezTo>
                  <a:cubicBezTo>
                    <a:pt x="1099" y="8302"/>
                    <a:pt x="1144" y="8281"/>
                    <a:pt x="1180" y="8239"/>
                  </a:cubicBezTo>
                  <a:lnTo>
                    <a:pt x="1394" y="8037"/>
                  </a:lnTo>
                  <a:cubicBezTo>
                    <a:pt x="1489" y="8096"/>
                    <a:pt x="1596" y="8144"/>
                    <a:pt x="1704" y="8168"/>
                  </a:cubicBezTo>
                  <a:lnTo>
                    <a:pt x="1704" y="8453"/>
                  </a:lnTo>
                  <a:cubicBezTo>
                    <a:pt x="1704" y="8537"/>
                    <a:pt x="1775" y="8632"/>
                    <a:pt x="1882" y="8632"/>
                  </a:cubicBezTo>
                  <a:lnTo>
                    <a:pt x="2620" y="8632"/>
                  </a:lnTo>
                  <a:cubicBezTo>
                    <a:pt x="2716" y="8632"/>
                    <a:pt x="2799" y="8549"/>
                    <a:pt x="2799" y="8453"/>
                  </a:cubicBezTo>
                  <a:lnTo>
                    <a:pt x="2799" y="8168"/>
                  </a:lnTo>
                  <a:cubicBezTo>
                    <a:pt x="2906" y="8144"/>
                    <a:pt x="3013" y="8096"/>
                    <a:pt x="3120" y="8037"/>
                  </a:cubicBezTo>
                  <a:lnTo>
                    <a:pt x="3323" y="8239"/>
                  </a:lnTo>
                  <a:cubicBezTo>
                    <a:pt x="3359" y="8281"/>
                    <a:pt x="3403" y="8302"/>
                    <a:pt x="3448" y="8302"/>
                  </a:cubicBezTo>
                  <a:cubicBezTo>
                    <a:pt x="3492" y="8302"/>
                    <a:pt x="3537" y="8281"/>
                    <a:pt x="3573" y="8239"/>
                  </a:cubicBezTo>
                  <a:lnTo>
                    <a:pt x="4109" y="7703"/>
                  </a:lnTo>
                  <a:cubicBezTo>
                    <a:pt x="4192" y="7632"/>
                    <a:pt x="4192" y="7525"/>
                    <a:pt x="4109" y="7453"/>
                  </a:cubicBezTo>
                  <a:lnTo>
                    <a:pt x="3906" y="7251"/>
                  </a:lnTo>
                  <a:cubicBezTo>
                    <a:pt x="3906" y="7227"/>
                    <a:pt x="3918" y="7227"/>
                    <a:pt x="3918" y="7215"/>
                  </a:cubicBezTo>
                  <a:lnTo>
                    <a:pt x="10871" y="7215"/>
                  </a:lnTo>
                  <a:cubicBezTo>
                    <a:pt x="10955" y="7215"/>
                    <a:pt x="11050" y="7144"/>
                    <a:pt x="11050" y="7037"/>
                  </a:cubicBezTo>
                  <a:lnTo>
                    <a:pt x="11050" y="6358"/>
                  </a:lnTo>
                  <a:cubicBezTo>
                    <a:pt x="11050" y="6263"/>
                    <a:pt x="10979" y="6179"/>
                    <a:pt x="10871" y="6179"/>
                  </a:cubicBezTo>
                  <a:lnTo>
                    <a:pt x="10752" y="6179"/>
                  </a:lnTo>
                  <a:lnTo>
                    <a:pt x="10752" y="1060"/>
                  </a:lnTo>
                  <a:lnTo>
                    <a:pt x="10836" y="1060"/>
                  </a:lnTo>
                  <a:cubicBezTo>
                    <a:pt x="10931" y="1060"/>
                    <a:pt x="11014" y="976"/>
                    <a:pt x="11014" y="881"/>
                  </a:cubicBezTo>
                  <a:lnTo>
                    <a:pt x="11014" y="179"/>
                  </a:lnTo>
                  <a:cubicBezTo>
                    <a:pt x="11014" y="83"/>
                    <a:pt x="10943" y="0"/>
                    <a:pt x="10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latin typeface="Franklin Gothic Book" panose="020B0503020102020204" pitchFamily="34" charset="0"/>
                <a:cs typeface="Arial"/>
                <a:sym typeface="Arial"/>
              </a:endParaRPr>
            </a:p>
          </p:txBody>
        </p:sp>
        <p:sp>
          <p:nvSpPr>
            <p:cNvPr id="29" name="Google Shape;13165;p97">
              <a:extLst>
                <a:ext uri="{FF2B5EF4-FFF2-40B4-BE49-F238E27FC236}">
                  <a16:creationId xmlns:a16="http://schemas.microsoft.com/office/drawing/2014/main" id="{FC46FE78-FAC1-42EB-A298-B7A460EAB4A9}"/>
                </a:ext>
              </a:extLst>
            </p:cNvPr>
            <p:cNvSpPr/>
            <p:nvPr/>
          </p:nvSpPr>
          <p:spPr>
            <a:xfrm>
              <a:off x="5784799" y="2125234"/>
              <a:ext cx="33390" cy="70503"/>
            </a:xfrm>
            <a:custGeom>
              <a:avLst/>
              <a:gdLst/>
              <a:ahLst/>
              <a:cxnLst/>
              <a:rect l="l" t="t" r="r" b="b"/>
              <a:pathLst>
                <a:path w="1049" h="2215" extrusionOk="0">
                  <a:moveTo>
                    <a:pt x="691" y="334"/>
                  </a:moveTo>
                  <a:lnTo>
                    <a:pt x="691" y="1858"/>
                  </a:lnTo>
                  <a:lnTo>
                    <a:pt x="334" y="1858"/>
                  </a:lnTo>
                  <a:lnTo>
                    <a:pt x="334" y="334"/>
                  </a:lnTo>
                  <a:close/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lnTo>
                    <a:pt x="1" y="2036"/>
                  </a:lnTo>
                  <a:cubicBezTo>
                    <a:pt x="1" y="2120"/>
                    <a:pt x="72" y="2215"/>
                    <a:pt x="179" y="2215"/>
                  </a:cubicBezTo>
                  <a:lnTo>
                    <a:pt x="870" y="2215"/>
                  </a:lnTo>
                  <a:cubicBezTo>
                    <a:pt x="965" y="2215"/>
                    <a:pt x="1049" y="2144"/>
                    <a:pt x="1049" y="2036"/>
                  </a:cubicBezTo>
                  <a:lnTo>
                    <a:pt x="1049" y="179"/>
                  </a:lnTo>
                  <a:cubicBezTo>
                    <a:pt x="1049" y="72"/>
                    <a:pt x="965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latin typeface="Franklin Gothic Book" panose="020B0503020102020204" pitchFamily="34" charset="0"/>
                <a:cs typeface="Arial"/>
                <a:sym typeface="Arial"/>
              </a:endParaRPr>
            </a:p>
          </p:txBody>
        </p:sp>
        <p:sp>
          <p:nvSpPr>
            <p:cNvPr id="30" name="Google Shape;13166;p97">
              <a:extLst>
                <a:ext uri="{FF2B5EF4-FFF2-40B4-BE49-F238E27FC236}">
                  <a16:creationId xmlns:a16="http://schemas.microsoft.com/office/drawing/2014/main" id="{40126DCC-AE9C-4C1D-9603-A62D151706E7}"/>
                </a:ext>
              </a:extLst>
            </p:cNvPr>
            <p:cNvSpPr/>
            <p:nvPr/>
          </p:nvSpPr>
          <p:spPr>
            <a:xfrm>
              <a:off x="5824236" y="2097956"/>
              <a:ext cx="33740" cy="97782"/>
            </a:xfrm>
            <a:custGeom>
              <a:avLst/>
              <a:gdLst/>
              <a:ahLst/>
              <a:cxnLst/>
              <a:rect l="l" t="t" r="r" b="b"/>
              <a:pathLst>
                <a:path w="1060" h="3072" extrusionOk="0">
                  <a:moveTo>
                    <a:pt x="703" y="345"/>
                  </a:moveTo>
                  <a:lnTo>
                    <a:pt x="703" y="2715"/>
                  </a:lnTo>
                  <a:lnTo>
                    <a:pt x="345" y="2715"/>
                  </a:lnTo>
                  <a:lnTo>
                    <a:pt x="345" y="345"/>
                  </a:lnTo>
                  <a:close/>
                  <a:moveTo>
                    <a:pt x="179" y="0"/>
                  </a:moveTo>
                  <a:cubicBezTo>
                    <a:pt x="95" y="0"/>
                    <a:pt x="0" y="84"/>
                    <a:pt x="0" y="179"/>
                  </a:cubicBezTo>
                  <a:lnTo>
                    <a:pt x="0" y="2893"/>
                  </a:lnTo>
                  <a:cubicBezTo>
                    <a:pt x="0" y="2977"/>
                    <a:pt x="83" y="3072"/>
                    <a:pt x="179" y="3072"/>
                  </a:cubicBezTo>
                  <a:lnTo>
                    <a:pt x="881" y="3072"/>
                  </a:lnTo>
                  <a:cubicBezTo>
                    <a:pt x="976" y="3072"/>
                    <a:pt x="1060" y="3001"/>
                    <a:pt x="1060" y="2893"/>
                  </a:cubicBezTo>
                  <a:lnTo>
                    <a:pt x="1060" y="179"/>
                  </a:lnTo>
                  <a:cubicBezTo>
                    <a:pt x="1048" y="84"/>
                    <a:pt x="976" y="0"/>
                    <a:pt x="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latin typeface="Franklin Gothic Book" panose="020B0503020102020204" pitchFamily="34" charset="0"/>
                <a:cs typeface="Arial"/>
                <a:sym typeface="Arial"/>
              </a:endParaRPr>
            </a:p>
          </p:txBody>
        </p:sp>
        <p:sp>
          <p:nvSpPr>
            <p:cNvPr id="31" name="Google Shape;13167;p97">
              <a:extLst>
                <a:ext uri="{FF2B5EF4-FFF2-40B4-BE49-F238E27FC236}">
                  <a16:creationId xmlns:a16="http://schemas.microsoft.com/office/drawing/2014/main" id="{CBA3F2C2-2347-4C8E-A6FD-D57B218BBA62}"/>
                </a:ext>
              </a:extLst>
            </p:cNvPr>
            <p:cNvSpPr/>
            <p:nvPr/>
          </p:nvSpPr>
          <p:spPr>
            <a:xfrm>
              <a:off x="5864024" y="2111961"/>
              <a:ext cx="33740" cy="83426"/>
            </a:xfrm>
            <a:custGeom>
              <a:avLst/>
              <a:gdLst/>
              <a:ahLst/>
              <a:cxnLst/>
              <a:rect l="l" t="t" r="r" b="b"/>
              <a:pathLst>
                <a:path w="1060" h="2621" extrusionOk="0">
                  <a:moveTo>
                    <a:pt x="703" y="358"/>
                  </a:moveTo>
                  <a:lnTo>
                    <a:pt x="703" y="2275"/>
                  </a:lnTo>
                  <a:lnTo>
                    <a:pt x="346" y="2275"/>
                  </a:lnTo>
                  <a:lnTo>
                    <a:pt x="346" y="358"/>
                  </a:lnTo>
                  <a:close/>
                  <a:moveTo>
                    <a:pt x="191" y="1"/>
                  </a:moveTo>
                  <a:cubicBezTo>
                    <a:pt x="96" y="1"/>
                    <a:pt x="0" y="72"/>
                    <a:pt x="0" y="179"/>
                  </a:cubicBezTo>
                  <a:lnTo>
                    <a:pt x="0" y="2442"/>
                  </a:lnTo>
                  <a:cubicBezTo>
                    <a:pt x="0" y="2525"/>
                    <a:pt x="84" y="2620"/>
                    <a:pt x="191" y="2620"/>
                  </a:cubicBezTo>
                  <a:lnTo>
                    <a:pt x="881" y="2620"/>
                  </a:lnTo>
                  <a:cubicBezTo>
                    <a:pt x="977" y="2620"/>
                    <a:pt x="1060" y="2537"/>
                    <a:pt x="1060" y="2442"/>
                  </a:cubicBezTo>
                  <a:lnTo>
                    <a:pt x="1060" y="179"/>
                  </a:lnTo>
                  <a:cubicBezTo>
                    <a:pt x="1048" y="84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latin typeface="Franklin Gothic Book" panose="020B0503020102020204" pitchFamily="34" charset="0"/>
                <a:cs typeface="Arial"/>
                <a:sym typeface="Arial"/>
              </a:endParaRPr>
            </a:p>
          </p:txBody>
        </p:sp>
        <p:sp>
          <p:nvSpPr>
            <p:cNvPr id="32" name="Google Shape;13168;p97">
              <a:extLst>
                <a:ext uri="{FF2B5EF4-FFF2-40B4-BE49-F238E27FC236}">
                  <a16:creationId xmlns:a16="http://schemas.microsoft.com/office/drawing/2014/main" id="{54DCC80A-3E72-48B4-BCA5-405FEE903855}"/>
                </a:ext>
              </a:extLst>
            </p:cNvPr>
            <p:cNvSpPr/>
            <p:nvPr/>
          </p:nvSpPr>
          <p:spPr>
            <a:xfrm>
              <a:off x="5904193" y="2065744"/>
              <a:ext cx="33390" cy="129644"/>
            </a:xfrm>
            <a:custGeom>
              <a:avLst/>
              <a:gdLst/>
              <a:ahLst/>
              <a:cxnLst/>
              <a:rect l="l" t="t" r="r" b="b"/>
              <a:pathLst>
                <a:path w="1049" h="4073" extrusionOk="0">
                  <a:moveTo>
                    <a:pt x="691" y="357"/>
                  </a:moveTo>
                  <a:lnTo>
                    <a:pt x="691" y="3727"/>
                  </a:lnTo>
                  <a:lnTo>
                    <a:pt x="334" y="3727"/>
                  </a:lnTo>
                  <a:lnTo>
                    <a:pt x="334" y="357"/>
                  </a:lnTo>
                  <a:close/>
                  <a:moveTo>
                    <a:pt x="179" y="0"/>
                  </a:moveTo>
                  <a:cubicBezTo>
                    <a:pt x="72" y="24"/>
                    <a:pt x="0" y="95"/>
                    <a:pt x="0" y="179"/>
                  </a:cubicBezTo>
                  <a:lnTo>
                    <a:pt x="0" y="3894"/>
                  </a:lnTo>
                  <a:cubicBezTo>
                    <a:pt x="0" y="3977"/>
                    <a:pt x="72" y="4072"/>
                    <a:pt x="179" y="4072"/>
                  </a:cubicBezTo>
                  <a:lnTo>
                    <a:pt x="870" y="4072"/>
                  </a:lnTo>
                  <a:cubicBezTo>
                    <a:pt x="965" y="4072"/>
                    <a:pt x="1048" y="3989"/>
                    <a:pt x="1048" y="3894"/>
                  </a:cubicBezTo>
                  <a:lnTo>
                    <a:pt x="1048" y="179"/>
                  </a:lnTo>
                  <a:cubicBezTo>
                    <a:pt x="1048" y="95"/>
                    <a:pt x="977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latin typeface="Franklin Gothic Book" panose="020B0503020102020204" pitchFamily="34" charset="0"/>
                <a:cs typeface="Arial"/>
                <a:sym typeface="Arial"/>
              </a:endParaRPr>
            </a:p>
          </p:txBody>
        </p:sp>
        <p:sp>
          <p:nvSpPr>
            <p:cNvPr id="33" name="Google Shape;13169;p97">
              <a:extLst>
                <a:ext uri="{FF2B5EF4-FFF2-40B4-BE49-F238E27FC236}">
                  <a16:creationId xmlns:a16="http://schemas.microsoft.com/office/drawing/2014/main" id="{95C84D64-7AD7-43A7-BFBE-D73598D9C5E9}"/>
                </a:ext>
              </a:extLst>
            </p:cNvPr>
            <p:cNvSpPr/>
            <p:nvPr/>
          </p:nvSpPr>
          <p:spPr>
            <a:xfrm>
              <a:off x="5713563" y="2080131"/>
              <a:ext cx="40965" cy="11395"/>
            </a:xfrm>
            <a:custGeom>
              <a:avLst/>
              <a:gdLst/>
              <a:ahLst/>
              <a:cxnLst/>
              <a:rect l="l" t="t" r="r" b="b"/>
              <a:pathLst>
                <a:path w="1287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2" y="263"/>
                    <a:pt x="96" y="358"/>
                    <a:pt x="179" y="358"/>
                  </a:cubicBezTo>
                  <a:lnTo>
                    <a:pt x="1108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72"/>
                    <a:pt x="1203" y="1"/>
                    <a:pt x="11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latin typeface="Franklin Gothic Book" panose="020B0503020102020204" pitchFamily="34" charset="0"/>
                <a:cs typeface="Arial"/>
                <a:sym typeface="Arial"/>
              </a:endParaRPr>
            </a:p>
          </p:txBody>
        </p:sp>
        <p:sp>
          <p:nvSpPr>
            <p:cNvPr id="34" name="Google Shape;13170;p97">
              <a:extLst>
                <a:ext uri="{FF2B5EF4-FFF2-40B4-BE49-F238E27FC236}">
                  <a16:creationId xmlns:a16="http://schemas.microsoft.com/office/drawing/2014/main" id="{B07760E3-3540-46C5-A60F-7AB569019F9D}"/>
                </a:ext>
              </a:extLst>
            </p:cNvPr>
            <p:cNvSpPr/>
            <p:nvPr/>
          </p:nvSpPr>
          <p:spPr>
            <a:xfrm>
              <a:off x="5713945" y="2097574"/>
              <a:ext cx="56880" cy="11395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86"/>
                    <a:pt x="1786" y="179"/>
                  </a:cubicBezTo>
                  <a:cubicBezTo>
                    <a:pt x="1774" y="72"/>
                    <a:pt x="1703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latin typeface="Franklin Gothic Book" panose="020B0503020102020204" pitchFamily="34" charset="0"/>
                <a:cs typeface="Arial"/>
                <a:sym typeface="Arial"/>
              </a:endParaRPr>
            </a:p>
          </p:txBody>
        </p:sp>
        <p:sp>
          <p:nvSpPr>
            <p:cNvPr id="35" name="Google Shape;13171;p97">
              <a:extLst>
                <a:ext uri="{FF2B5EF4-FFF2-40B4-BE49-F238E27FC236}">
                  <a16:creationId xmlns:a16="http://schemas.microsoft.com/office/drawing/2014/main" id="{F82ACFA0-F4D2-4DA4-BC48-1DFE8FF6571D}"/>
                </a:ext>
              </a:extLst>
            </p:cNvPr>
            <p:cNvSpPr/>
            <p:nvPr/>
          </p:nvSpPr>
          <p:spPr>
            <a:xfrm>
              <a:off x="5713945" y="2114985"/>
              <a:ext cx="56880" cy="11427"/>
            </a:xfrm>
            <a:custGeom>
              <a:avLst/>
              <a:gdLst/>
              <a:ahLst/>
              <a:cxnLst/>
              <a:rect l="l" t="t" r="r" b="b"/>
              <a:pathLst>
                <a:path w="1787" h="359" extrusionOk="0">
                  <a:moveTo>
                    <a:pt x="179" y="1"/>
                  </a:moveTo>
                  <a:cubicBezTo>
                    <a:pt x="96" y="1"/>
                    <a:pt x="0" y="84"/>
                    <a:pt x="0" y="180"/>
                  </a:cubicBezTo>
                  <a:cubicBezTo>
                    <a:pt x="0" y="275"/>
                    <a:pt x="84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80"/>
                  </a:cubicBezTo>
                  <a:cubicBezTo>
                    <a:pt x="1774" y="84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latin typeface="Franklin Gothic Book" panose="020B0503020102020204" pitchFamily="34" charset="0"/>
                <a:cs typeface="Arial"/>
                <a:sym typeface="Arial"/>
              </a:endParaRPr>
            </a:p>
          </p:txBody>
        </p:sp>
        <p:sp>
          <p:nvSpPr>
            <p:cNvPr id="36" name="Google Shape;13172;p97">
              <a:extLst>
                <a:ext uri="{FF2B5EF4-FFF2-40B4-BE49-F238E27FC236}">
                  <a16:creationId xmlns:a16="http://schemas.microsoft.com/office/drawing/2014/main" id="{AAA2A66A-3E5B-4542-9C24-50FC8C09411C}"/>
                </a:ext>
              </a:extLst>
            </p:cNvPr>
            <p:cNvSpPr/>
            <p:nvPr/>
          </p:nvSpPr>
          <p:spPr>
            <a:xfrm>
              <a:off x="5713945" y="2132810"/>
              <a:ext cx="56880" cy="11013"/>
            </a:xfrm>
            <a:custGeom>
              <a:avLst/>
              <a:gdLst/>
              <a:ahLst/>
              <a:cxnLst/>
              <a:rect l="l" t="t" r="r" b="b"/>
              <a:pathLst>
                <a:path w="1787" h="346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46"/>
                    <a:pt x="179" y="346"/>
                  </a:cubicBezTo>
                  <a:lnTo>
                    <a:pt x="1608" y="346"/>
                  </a:lnTo>
                  <a:cubicBezTo>
                    <a:pt x="1703" y="346"/>
                    <a:pt x="1786" y="274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latin typeface="Franklin Gothic Book" panose="020B0503020102020204" pitchFamily="34" charset="0"/>
                <a:cs typeface="Arial"/>
                <a:sym typeface="Arial"/>
              </a:endParaRPr>
            </a:p>
          </p:txBody>
        </p:sp>
        <p:sp>
          <p:nvSpPr>
            <p:cNvPr id="37" name="Google Shape;13173;p97">
              <a:extLst>
                <a:ext uri="{FF2B5EF4-FFF2-40B4-BE49-F238E27FC236}">
                  <a16:creationId xmlns:a16="http://schemas.microsoft.com/office/drawing/2014/main" id="{9A2B63BC-1C2F-48BB-AEA4-46BD356F163B}"/>
                </a:ext>
              </a:extLst>
            </p:cNvPr>
            <p:cNvSpPr/>
            <p:nvPr/>
          </p:nvSpPr>
          <p:spPr>
            <a:xfrm>
              <a:off x="5663526" y="2182464"/>
              <a:ext cx="69389" cy="68625"/>
            </a:xfrm>
            <a:custGeom>
              <a:avLst/>
              <a:gdLst/>
              <a:ahLst/>
              <a:cxnLst/>
              <a:rect l="l" t="t" r="r" b="b"/>
              <a:pathLst>
                <a:path w="2180" h="2156" extrusionOk="0">
                  <a:moveTo>
                    <a:pt x="1084" y="0"/>
                  </a:moveTo>
                  <a:cubicBezTo>
                    <a:pt x="489" y="0"/>
                    <a:pt x="1" y="488"/>
                    <a:pt x="1" y="1084"/>
                  </a:cubicBezTo>
                  <a:cubicBezTo>
                    <a:pt x="1" y="1322"/>
                    <a:pt x="72" y="1548"/>
                    <a:pt x="215" y="1739"/>
                  </a:cubicBezTo>
                  <a:cubicBezTo>
                    <a:pt x="250" y="1780"/>
                    <a:pt x="300" y="1806"/>
                    <a:pt x="351" y="1806"/>
                  </a:cubicBezTo>
                  <a:cubicBezTo>
                    <a:pt x="387" y="1806"/>
                    <a:pt x="423" y="1792"/>
                    <a:pt x="453" y="1762"/>
                  </a:cubicBezTo>
                  <a:cubicBezTo>
                    <a:pt x="537" y="1715"/>
                    <a:pt x="549" y="1608"/>
                    <a:pt x="489" y="1524"/>
                  </a:cubicBezTo>
                  <a:cubicBezTo>
                    <a:pt x="382" y="1393"/>
                    <a:pt x="334" y="1250"/>
                    <a:pt x="334" y="1084"/>
                  </a:cubicBezTo>
                  <a:cubicBezTo>
                    <a:pt x="334" y="679"/>
                    <a:pt x="668" y="334"/>
                    <a:pt x="1084" y="334"/>
                  </a:cubicBezTo>
                  <a:cubicBezTo>
                    <a:pt x="1489" y="334"/>
                    <a:pt x="1823" y="667"/>
                    <a:pt x="1823" y="1084"/>
                  </a:cubicBezTo>
                  <a:cubicBezTo>
                    <a:pt x="1823" y="1334"/>
                    <a:pt x="1703" y="1560"/>
                    <a:pt x="1501" y="1691"/>
                  </a:cubicBezTo>
                  <a:cubicBezTo>
                    <a:pt x="1489" y="1691"/>
                    <a:pt x="1489" y="1715"/>
                    <a:pt x="1465" y="1715"/>
                  </a:cubicBezTo>
                  <a:lnTo>
                    <a:pt x="1453" y="1715"/>
                  </a:lnTo>
                  <a:lnTo>
                    <a:pt x="1442" y="1727"/>
                  </a:lnTo>
                  <a:lnTo>
                    <a:pt x="1430" y="1727"/>
                  </a:lnTo>
                  <a:cubicBezTo>
                    <a:pt x="1406" y="1727"/>
                    <a:pt x="1406" y="1739"/>
                    <a:pt x="1394" y="1739"/>
                  </a:cubicBezTo>
                  <a:cubicBezTo>
                    <a:pt x="1382" y="1739"/>
                    <a:pt x="1382" y="1751"/>
                    <a:pt x="1370" y="1751"/>
                  </a:cubicBezTo>
                  <a:lnTo>
                    <a:pt x="1346" y="1751"/>
                  </a:lnTo>
                  <a:cubicBezTo>
                    <a:pt x="1346" y="1751"/>
                    <a:pt x="1334" y="1751"/>
                    <a:pt x="1334" y="1774"/>
                  </a:cubicBezTo>
                  <a:lnTo>
                    <a:pt x="1322" y="1774"/>
                  </a:lnTo>
                  <a:cubicBezTo>
                    <a:pt x="1311" y="1774"/>
                    <a:pt x="1311" y="1774"/>
                    <a:pt x="1287" y="1786"/>
                  </a:cubicBezTo>
                  <a:cubicBezTo>
                    <a:pt x="1275" y="1786"/>
                    <a:pt x="1275" y="1786"/>
                    <a:pt x="1263" y="1798"/>
                  </a:cubicBezTo>
                  <a:lnTo>
                    <a:pt x="834" y="1798"/>
                  </a:lnTo>
                  <a:cubicBezTo>
                    <a:pt x="811" y="1798"/>
                    <a:pt x="811" y="1798"/>
                    <a:pt x="799" y="1786"/>
                  </a:cubicBezTo>
                  <a:cubicBezTo>
                    <a:pt x="787" y="1786"/>
                    <a:pt x="787" y="1786"/>
                    <a:pt x="775" y="1774"/>
                  </a:cubicBezTo>
                  <a:lnTo>
                    <a:pt x="751" y="1774"/>
                  </a:lnTo>
                  <a:cubicBezTo>
                    <a:pt x="732" y="1766"/>
                    <a:pt x="712" y="1762"/>
                    <a:pt x="691" y="1762"/>
                  </a:cubicBezTo>
                  <a:cubicBezTo>
                    <a:pt x="623" y="1762"/>
                    <a:pt x="555" y="1805"/>
                    <a:pt x="537" y="1870"/>
                  </a:cubicBezTo>
                  <a:cubicBezTo>
                    <a:pt x="501" y="1965"/>
                    <a:pt x="549" y="2072"/>
                    <a:pt x="632" y="2096"/>
                  </a:cubicBezTo>
                  <a:lnTo>
                    <a:pt x="656" y="2096"/>
                  </a:lnTo>
                  <a:cubicBezTo>
                    <a:pt x="668" y="2096"/>
                    <a:pt x="680" y="2108"/>
                    <a:pt x="691" y="2108"/>
                  </a:cubicBezTo>
                  <a:cubicBezTo>
                    <a:pt x="715" y="2108"/>
                    <a:pt x="727" y="2132"/>
                    <a:pt x="739" y="2132"/>
                  </a:cubicBezTo>
                  <a:lnTo>
                    <a:pt x="751" y="2132"/>
                  </a:lnTo>
                  <a:cubicBezTo>
                    <a:pt x="775" y="2132"/>
                    <a:pt x="787" y="2132"/>
                    <a:pt x="787" y="2143"/>
                  </a:cubicBezTo>
                  <a:lnTo>
                    <a:pt x="799" y="2143"/>
                  </a:lnTo>
                  <a:cubicBezTo>
                    <a:pt x="811" y="2143"/>
                    <a:pt x="834" y="2143"/>
                    <a:pt x="846" y="2155"/>
                  </a:cubicBezTo>
                  <a:lnTo>
                    <a:pt x="1156" y="2155"/>
                  </a:lnTo>
                  <a:cubicBezTo>
                    <a:pt x="1168" y="2155"/>
                    <a:pt x="1180" y="2155"/>
                    <a:pt x="1203" y="2143"/>
                  </a:cubicBezTo>
                  <a:lnTo>
                    <a:pt x="1215" y="2143"/>
                  </a:lnTo>
                  <a:cubicBezTo>
                    <a:pt x="1227" y="2143"/>
                    <a:pt x="1239" y="2143"/>
                    <a:pt x="1239" y="2132"/>
                  </a:cubicBezTo>
                  <a:lnTo>
                    <a:pt x="1263" y="2132"/>
                  </a:lnTo>
                  <a:cubicBezTo>
                    <a:pt x="1275" y="2132"/>
                    <a:pt x="1287" y="2108"/>
                    <a:pt x="1299" y="2108"/>
                  </a:cubicBezTo>
                  <a:cubicBezTo>
                    <a:pt x="1322" y="2108"/>
                    <a:pt x="1334" y="2096"/>
                    <a:pt x="1346" y="2096"/>
                  </a:cubicBezTo>
                  <a:lnTo>
                    <a:pt x="1358" y="2096"/>
                  </a:lnTo>
                  <a:cubicBezTo>
                    <a:pt x="1382" y="2096"/>
                    <a:pt x="1382" y="2084"/>
                    <a:pt x="1394" y="2084"/>
                  </a:cubicBezTo>
                  <a:lnTo>
                    <a:pt x="1406" y="2084"/>
                  </a:lnTo>
                  <a:cubicBezTo>
                    <a:pt x="1418" y="2084"/>
                    <a:pt x="1442" y="2072"/>
                    <a:pt x="1453" y="2072"/>
                  </a:cubicBezTo>
                  <a:cubicBezTo>
                    <a:pt x="1465" y="2072"/>
                    <a:pt x="1477" y="2048"/>
                    <a:pt x="1501" y="2048"/>
                  </a:cubicBezTo>
                  <a:lnTo>
                    <a:pt x="1513" y="2048"/>
                  </a:lnTo>
                  <a:cubicBezTo>
                    <a:pt x="1525" y="2048"/>
                    <a:pt x="1525" y="2036"/>
                    <a:pt x="1537" y="2036"/>
                  </a:cubicBezTo>
                  <a:lnTo>
                    <a:pt x="1561" y="2036"/>
                  </a:lnTo>
                  <a:cubicBezTo>
                    <a:pt x="1573" y="2024"/>
                    <a:pt x="1584" y="2024"/>
                    <a:pt x="1596" y="2012"/>
                  </a:cubicBezTo>
                  <a:cubicBezTo>
                    <a:pt x="1894" y="1798"/>
                    <a:pt x="2073" y="1465"/>
                    <a:pt x="2073" y="1096"/>
                  </a:cubicBezTo>
                  <a:cubicBezTo>
                    <a:pt x="2180" y="488"/>
                    <a:pt x="1692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latin typeface="Franklin Gothic Book" panose="020B05030201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38" name="Google Shape;13034;p97">
            <a:extLst>
              <a:ext uri="{FF2B5EF4-FFF2-40B4-BE49-F238E27FC236}">
                <a16:creationId xmlns:a16="http://schemas.microsoft.com/office/drawing/2014/main" id="{CED2A44A-42EA-40BF-A90A-7181E3BFEC89}"/>
              </a:ext>
            </a:extLst>
          </p:cNvPr>
          <p:cNvGrpSpPr/>
          <p:nvPr/>
        </p:nvGrpSpPr>
        <p:grpSpPr>
          <a:xfrm>
            <a:off x="717403" y="5017844"/>
            <a:ext cx="489954" cy="461110"/>
            <a:chOff x="3725461" y="2444712"/>
            <a:chExt cx="334279" cy="334661"/>
          </a:xfrm>
          <a:solidFill>
            <a:schemeClr val="tx1"/>
          </a:solidFill>
        </p:grpSpPr>
        <p:sp>
          <p:nvSpPr>
            <p:cNvPr id="39" name="Google Shape;13035;p97">
              <a:extLst>
                <a:ext uri="{FF2B5EF4-FFF2-40B4-BE49-F238E27FC236}">
                  <a16:creationId xmlns:a16="http://schemas.microsoft.com/office/drawing/2014/main" id="{1442A9D5-D5E2-433E-8339-7558E84267E7}"/>
                </a:ext>
              </a:extLst>
            </p:cNvPr>
            <p:cNvSpPr/>
            <p:nvPr/>
          </p:nvSpPr>
          <p:spPr>
            <a:xfrm>
              <a:off x="3939200" y="2554239"/>
              <a:ext cx="53092" cy="53092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08" y="334"/>
                    <a:pt x="1334" y="548"/>
                    <a:pt x="1334" y="834"/>
                  </a:cubicBezTo>
                  <a:cubicBezTo>
                    <a:pt x="1334" y="1119"/>
                    <a:pt x="1108" y="1346"/>
                    <a:pt x="834" y="1346"/>
                  </a:cubicBezTo>
                  <a:cubicBezTo>
                    <a:pt x="548" y="1346"/>
                    <a:pt x="322" y="1119"/>
                    <a:pt x="322" y="834"/>
                  </a:cubicBezTo>
                  <a:cubicBezTo>
                    <a:pt x="322" y="548"/>
                    <a:pt x="548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70" y="0"/>
                    <a:pt x="0" y="369"/>
                    <a:pt x="0" y="834"/>
                  </a:cubicBezTo>
                  <a:cubicBezTo>
                    <a:pt x="0" y="1298"/>
                    <a:pt x="370" y="1667"/>
                    <a:pt x="834" y="1667"/>
                  </a:cubicBezTo>
                  <a:cubicBezTo>
                    <a:pt x="1286" y="1667"/>
                    <a:pt x="1667" y="1298"/>
                    <a:pt x="1667" y="834"/>
                  </a:cubicBezTo>
                  <a:cubicBezTo>
                    <a:pt x="1667" y="369"/>
                    <a:pt x="1286" y="0"/>
                    <a:pt x="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latin typeface="Franklin Gothic Book" panose="020B0503020102020204" pitchFamily="34" charset="0"/>
                <a:cs typeface="Arial"/>
                <a:sym typeface="Arial"/>
              </a:endParaRPr>
            </a:p>
          </p:txBody>
        </p:sp>
        <p:sp>
          <p:nvSpPr>
            <p:cNvPr id="40" name="Google Shape;13036;p97">
              <a:extLst>
                <a:ext uri="{FF2B5EF4-FFF2-40B4-BE49-F238E27FC236}">
                  <a16:creationId xmlns:a16="http://schemas.microsoft.com/office/drawing/2014/main" id="{5148F8EF-38A3-4617-9E9F-521457C81DD9}"/>
                </a:ext>
              </a:extLst>
            </p:cNvPr>
            <p:cNvSpPr/>
            <p:nvPr/>
          </p:nvSpPr>
          <p:spPr>
            <a:xfrm>
              <a:off x="3941078" y="2618281"/>
              <a:ext cx="68625" cy="49305"/>
            </a:xfrm>
            <a:custGeom>
              <a:avLst/>
              <a:gdLst/>
              <a:ahLst/>
              <a:cxnLst/>
              <a:rect l="l" t="t" r="r" b="b"/>
              <a:pathLst>
                <a:path w="2156" h="1549" extrusionOk="0">
                  <a:moveTo>
                    <a:pt x="775" y="0"/>
                  </a:moveTo>
                  <a:cubicBezTo>
                    <a:pt x="549" y="0"/>
                    <a:pt x="311" y="60"/>
                    <a:pt x="120" y="167"/>
                  </a:cubicBezTo>
                  <a:cubicBezTo>
                    <a:pt x="37" y="203"/>
                    <a:pt x="1" y="310"/>
                    <a:pt x="37" y="381"/>
                  </a:cubicBezTo>
                  <a:cubicBezTo>
                    <a:pt x="72" y="443"/>
                    <a:pt x="140" y="479"/>
                    <a:pt x="201" y="479"/>
                  </a:cubicBezTo>
                  <a:cubicBezTo>
                    <a:pt x="223" y="479"/>
                    <a:pt x="244" y="474"/>
                    <a:pt x="263" y="465"/>
                  </a:cubicBezTo>
                  <a:cubicBezTo>
                    <a:pt x="418" y="381"/>
                    <a:pt x="596" y="346"/>
                    <a:pt x="751" y="346"/>
                  </a:cubicBezTo>
                  <a:cubicBezTo>
                    <a:pt x="1275" y="346"/>
                    <a:pt x="1704" y="727"/>
                    <a:pt x="1799" y="1215"/>
                  </a:cubicBezTo>
                  <a:lnTo>
                    <a:pt x="751" y="1215"/>
                  </a:lnTo>
                  <a:cubicBezTo>
                    <a:pt x="668" y="1215"/>
                    <a:pt x="584" y="1298"/>
                    <a:pt x="584" y="1382"/>
                  </a:cubicBezTo>
                  <a:cubicBezTo>
                    <a:pt x="584" y="1477"/>
                    <a:pt x="668" y="1548"/>
                    <a:pt x="751" y="1548"/>
                  </a:cubicBezTo>
                  <a:lnTo>
                    <a:pt x="1977" y="1548"/>
                  </a:lnTo>
                  <a:cubicBezTo>
                    <a:pt x="2061" y="1548"/>
                    <a:pt x="2144" y="1477"/>
                    <a:pt x="2144" y="1382"/>
                  </a:cubicBezTo>
                  <a:cubicBezTo>
                    <a:pt x="2156" y="620"/>
                    <a:pt x="1525" y="0"/>
                    <a:pt x="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latin typeface="Franklin Gothic Book" panose="020B0503020102020204" pitchFamily="34" charset="0"/>
                <a:cs typeface="Arial"/>
                <a:sym typeface="Arial"/>
              </a:endParaRPr>
            </a:p>
          </p:txBody>
        </p:sp>
        <p:sp>
          <p:nvSpPr>
            <p:cNvPr id="41" name="Google Shape;13037;p97">
              <a:extLst>
                <a:ext uri="{FF2B5EF4-FFF2-40B4-BE49-F238E27FC236}">
                  <a16:creationId xmlns:a16="http://schemas.microsoft.com/office/drawing/2014/main" id="{F84E3796-853E-46ED-AF26-FEAC10A364FD}"/>
                </a:ext>
              </a:extLst>
            </p:cNvPr>
            <p:cNvSpPr/>
            <p:nvPr/>
          </p:nvSpPr>
          <p:spPr>
            <a:xfrm>
              <a:off x="3775116" y="2618281"/>
              <a:ext cx="68625" cy="49305"/>
            </a:xfrm>
            <a:custGeom>
              <a:avLst/>
              <a:gdLst/>
              <a:ahLst/>
              <a:cxnLst/>
              <a:rect l="l" t="t" r="r" b="b"/>
              <a:pathLst>
                <a:path w="2156" h="1549" extrusionOk="0">
                  <a:moveTo>
                    <a:pt x="1381" y="0"/>
                  </a:moveTo>
                  <a:cubicBezTo>
                    <a:pt x="631" y="0"/>
                    <a:pt x="0" y="620"/>
                    <a:pt x="0" y="1382"/>
                  </a:cubicBezTo>
                  <a:cubicBezTo>
                    <a:pt x="0" y="1477"/>
                    <a:pt x="71" y="1548"/>
                    <a:pt x="167" y="1548"/>
                  </a:cubicBezTo>
                  <a:lnTo>
                    <a:pt x="1405" y="1548"/>
                  </a:lnTo>
                  <a:cubicBezTo>
                    <a:pt x="1488" y="1548"/>
                    <a:pt x="1560" y="1477"/>
                    <a:pt x="1560" y="1382"/>
                  </a:cubicBezTo>
                  <a:cubicBezTo>
                    <a:pt x="1560" y="1298"/>
                    <a:pt x="1500" y="1215"/>
                    <a:pt x="1417" y="1215"/>
                  </a:cubicBezTo>
                  <a:lnTo>
                    <a:pt x="357" y="1215"/>
                  </a:lnTo>
                  <a:cubicBezTo>
                    <a:pt x="429" y="715"/>
                    <a:pt x="881" y="346"/>
                    <a:pt x="1405" y="346"/>
                  </a:cubicBezTo>
                  <a:cubicBezTo>
                    <a:pt x="1584" y="346"/>
                    <a:pt x="1738" y="381"/>
                    <a:pt x="1893" y="465"/>
                  </a:cubicBezTo>
                  <a:cubicBezTo>
                    <a:pt x="1914" y="475"/>
                    <a:pt x="1938" y="481"/>
                    <a:pt x="1962" y="481"/>
                  </a:cubicBezTo>
                  <a:cubicBezTo>
                    <a:pt x="2022" y="481"/>
                    <a:pt x="2086" y="449"/>
                    <a:pt x="2119" y="381"/>
                  </a:cubicBezTo>
                  <a:cubicBezTo>
                    <a:pt x="2155" y="310"/>
                    <a:pt x="2131" y="203"/>
                    <a:pt x="2036" y="167"/>
                  </a:cubicBezTo>
                  <a:cubicBezTo>
                    <a:pt x="1846" y="60"/>
                    <a:pt x="1607" y="0"/>
                    <a:pt x="1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latin typeface="Franklin Gothic Book" panose="020B0503020102020204" pitchFamily="34" charset="0"/>
                <a:cs typeface="Arial"/>
                <a:sym typeface="Arial"/>
              </a:endParaRPr>
            </a:p>
          </p:txBody>
        </p:sp>
        <p:sp>
          <p:nvSpPr>
            <p:cNvPr id="42" name="Google Shape;13038;p97">
              <a:extLst>
                <a:ext uri="{FF2B5EF4-FFF2-40B4-BE49-F238E27FC236}">
                  <a16:creationId xmlns:a16="http://schemas.microsoft.com/office/drawing/2014/main" id="{8151B8D2-C06E-4574-88E4-E408B415B7D1}"/>
                </a:ext>
              </a:extLst>
            </p:cNvPr>
            <p:cNvSpPr/>
            <p:nvPr/>
          </p:nvSpPr>
          <p:spPr>
            <a:xfrm>
              <a:off x="3793291" y="2554239"/>
              <a:ext cx="53092" cy="53092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08" y="334"/>
                    <a:pt x="1334" y="548"/>
                    <a:pt x="1334" y="834"/>
                  </a:cubicBezTo>
                  <a:cubicBezTo>
                    <a:pt x="1334" y="1119"/>
                    <a:pt x="1108" y="1346"/>
                    <a:pt x="834" y="1346"/>
                  </a:cubicBezTo>
                  <a:cubicBezTo>
                    <a:pt x="548" y="1346"/>
                    <a:pt x="322" y="1119"/>
                    <a:pt x="322" y="834"/>
                  </a:cubicBezTo>
                  <a:cubicBezTo>
                    <a:pt x="322" y="548"/>
                    <a:pt x="560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70" y="0"/>
                    <a:pt x="1" y="369"/>
                    <a:pt x="1" y="834"/>
                  </a:cubicBezTo>
                  <a:cubicBezTo>
                    <a:pt x="1" y="1298"/>
                    <a:pt x="370" y="1667"/>
                    <a:pt x="834" y="1667"/>
                  </a:cubicBezTo>
                  <a:cubicBezTo>
                    <a:pt x="1286" y="1667"/>
                    <a:pt x="1667" y="1298"/>
                    <a:pt x="1667" y="834"/>
                  </a:cubicBezTo>
                  <a:cubicBezTo>
                    <a:pt x="1667" y="369"/>
                    <a:pt x="1286" y="0"/>
                    <a:pt x="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latin typeface="Franklin Gothic Book" panose="020B0503020102020204" pitchFamily="34" charset="0"/>
                <a:cs typeface="Arial"/>
                <a:sym typeface="Arial"/>
              </a:endParaRPr>
            </a:p>
          </p:txBody>
        </p:sp>
        <p:sp>
          <p:nvSpPr>
            <p:cNvPr id="43" name="Google Shape;13039;p97">
              <a:extLst>
                <a:ext uri="{FF2B5EF4-FFF2-40B4-BE49-F238E27FC236}">
                  <a16:creationId xmlns:a16="http://schemas.microsoft.com/office/drawing/2014/main" id="{8F3FF480-B156-4945-9C71-768725558D16}"/>
                </a:ext>
              </a:extLst>
            </p:cNvPr>
            <p:cNvSpPr/>
            <p:nvPr/>
          </p:nvSpPr>
          <p:spPr>
            <a:xfrm>
              <a:off x="3858097" y="2540584"/>
              <a:ext cx="69007" cy="69007"/>
            </a:xfrm>
            <a:custGeom>
              <a:avLst/>
              <a:gdLst/>
              <a:ahLst/>
              <a:cxnLst/>
              <a:rect l="l" t="t" r="r" b="b"/>
              <a:pathLst>
                <a:path w="2168" h="2168" extrusionOk="0">
                  <a:moveTo>
                    <a:pt x="1084" y="346"/>
                  </a:moveTo>
                  <a:cubicBezTo>
                    <a:pt x="1501" y="346"/>
                    <a:pt x="1834" y="667"/>
                    <a:pt x="1834" y="1084"/>
                  </a:cubicBezTo>
                  <a:cubicBezTo>
                    <a:pt x="1834" y="1501"/>
                    <a:pt x="1501" y="1834"/>
                    <a:pt x="1084" y="1834"/>
                  </a:cubicBezTo>
                  <a:cubicBezTo>
                    <a:pt x="667" y="1834"/>
                    <a:pt x="346" y="1501"/>
                    <a:pt x="346" y="1084"/>
                  </a:cubicBezTo>
                  <a:cubicBezTo>
                    <a:pt x="346" y="667"/>
                    <a:pt x="667" y="346"/>
                    <a:pt x="1084" y="346"/>
                  </a:cubicBezTo>
                  <a:close/>
                  <a:moveTo>
                    <a:pt x="1084" y="1"/>
                  </a:moveTo>
                  <a:cubicBezTo>
                    <a:pt x="489" y="1"/>
                    <a:pt x="1" y="489"/>
                    <a:pt x="1" y="1084"/>
                  </a:cubicBezTo>
                  <a:cubicBezTo>
                    <a:pt x="1" y="1679"/>
                    <a:pt x="489" y="2168"/>
                    <a:pt x="1084" y="2168"/>
                  </a:cubicBezTo>
                  <a:cubicBezTo>
                    <a:pt x="1679" y="2168"/>
                    <a:pt x="2167" y="1679"/>
                    <a:pt x="2167" y="1084"/>
                  </a:cubicBezTo>
                  <a:cubicBezTo>
                    <a:pt x="2167" y="489"/>
                    <a:pt x="1679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latin typeface="Franklin Gothic Book" panose="020B0503020102020204" pitchFamily="34" charset="0"/>
                <a:cs typeface="Arial"/>
                <a:sym typeface="Arial"/>
              </a:endParaRPr>
            </a:p>
          </p:txBody>
        </p:sp>
        <p:sp>
          <p:nvSpPr>
            <p:cNvPr id="44" name="Google Shape;13040;p97">
              <a:extLst>
                <a:ext uri="{FF2B5EF4-FFF2-40B4-BE49-F238E27FC236}">
                  <a16:creationId xmlns:a16="http://schemas.microsoft.com/office/drawing/2014/main" id="{4EDAECE0-6A1D-4914-AA7C-B9C27B782E99}"/>
                </a:ext>
              </a:extLst>
            </p:cNvPr>
            <p:cNvSpPr/>
            <p:nvPr/>
          </p:nvSpPr>
          <p:spPr>
            <a:xfrm>
              <a:off x="3834224" y="2620159"/>
              <a:ext cx="116752" cy="63342"/>
            </a:xfrm>
            <a:custGeom>
              <a:avLst/>
              <a:gdLst/>
              <a:ahLst/>
              <a:cxnLst/>
              <a:rect l="l" t="t" r="r" b="b"/>
              <a:pathLst>
                <a:path w="3668" h="1990" extrusionOk="0">
                  <a:moveTo>
                    <a:pt x="1834" y="322"/>
                  </a:moveTo>
                  <a:cubicBezTo>
                    <a:pt x="2596" y="322"/>
                    <a:pt x="3239" y="906"/>
                    <a:pt x="3310" y="1656"/>
                  </a:cubicBezTo>
                  <a:lnTo>
                    <a:pt x="358" y="1656"/>
                  </a:lnTo>
                  <a:cubicBezTo>
                    <a:pt x="453" y="906"/>
                    <a:pt x="1072" y="322"/>
                    <a:pt x="1834" y="322"/>
                  </a:cubicBezTo>
                  <a:close/>
                  <a:moveTo>
                    <a:pt x="1834" y="1"/>
                  </a:moveTo>
                  <a:cubicBezTo>
                    <a:pt x="822" y="1"/>
                    <a:pt x="0" y="823"/>
                    <a:pt x="0" y="1835"/>
                  </a:cubicBezTo>
                  <a:cubicBezTo>
                    <a:pt x="0" y="1918"/>
                    <a:pt x="84" y="1989"/>
                    <a:pt x="167" y="1989"/>
                  </a:cubicBezTo>
                  <a:lnTo>
                    <a:pt x="3489" y="1989"/>
                  </a:lnTo>
                  <a:cubicBezTo>
                    <a:pt x="3572" y="1989"/>
                    <a:pt x="3656" y="1918"/>
                    <a:pt x="3656" y="1835"/>
                  </a:cubicBezTo>
                  <a:cubicBezTo>
                    <a:pt x="3668" y="823"/>
                    <a:pt x="2846" y="1"/>
                    <a:pt x="1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latin typeface="Franklin Gothic Book" panose="020B0503020102020204" pitchFamily="34" charset="0"/>
                <a:cs typeface="Arial"/>
                <a:sym typeface="Arial"/>
              </a:endParaRPr>
            </a:p>
          </p:txBody>
        </p:sp>
        <p:sp>
          <p:nvSpPr>
            <p:cNvPr id="45" name="Google Shape;13041;p97">
              <a:extLst>
                <a:ext uri="{FF2B5EF4-FFF2-40B4-BE49-F238E27FC236}">
                  <a16:creationId xmlns:a16="http://schemas.microsoft.com/office/drawing/2014/main" id="{9A40A582-6F48-483B-974B-A3DBA0626DC2}"/>
                </a:ext>
              </a:extLst>
            </p:cNvPr>
            <p:cNvSpPr/>
            <p:nvPr/>
          </p:nvSpPr>
          <p:spPr>
            <a:xfrm>
              <a:off x="3725461" y="2444712"/>
              <a:ext cx="334279" cy="334661"/>
            </a:xfrm>
            <a:custGeom>
              <a:avLst/>
              <a:gdLst/>
              <a:ahLst/>
              <a:cxnLst/>
              <a:rect l="l" t="t" r="r" b="b"/>
              <a:pathLst>
                <a:path w="10502" h="10514" extrusionOk="0">
                  <a:moveTo>
                    <a:pt x="5418" y="905"/>
                  </a:moveTo>
                  <a:cubicBezTo>
                    <a:pt x="7680" y="1001"/>
                    <a:pt x="9513" y="2834"/>
                    <a:pt x="9597" y="5096"/>
                  </a:cubicBezTo>
                  <a:lnTo>
                    <a:pt x="9192" y="5096"/>
                  </a:lnTo>
                  <a:cubicBezTo>
                    <a:pt x="9109" y="5096"/>
                    <a:pt x="9037" y="5168"/>
                    <a:pt x="9037" y="5263"/>
                  </a:cubicBezTo>
                  <a:cubicBezTo>
                    <a:pt x="9037" y="5346"/>
                    <a:pt x="9109" y="5418"/>
                    <a:pt x="9192" y="5418"/>
                  </a:cubicBezTo>
                  <a:lnTo>
                    <a:pt x="9597" y="5418"/>
                  </a:lnTo>
                  <a:cubicBezTo>
                    <a:pt x="9513" y="7704"/>
                    <a:pt x="7692" y="9525"/>
                    <a:pt x="5418" y="9609"/>
                  </a:cubicBezTo>
                  <a:lnTo>
                    <a:pt x="5418" y="9204"/>
                  </a:lnTo>
                  <a:cubicBezTo>
                    <a:pt x="5418" y="9109"/>
                    <a:pt x="5346" y="9037"/>
                    <a:pt x="5251" y="9037"/>
                  </a:cubicBezTo>
                  <a:cubicBezTo>
                    <a:pt x="5168" y="9037"/>
                    <a:pt x="5084" y="9109"/>
                    <a:pt x="5084" y="9204"/>
                  </a:cubicBezTo>
                  <a:lnTo>
                    <a:pt x="5084" y="9609"/>
                  </a:lnTo>
                  <a:cubicBezTo>
                    <a:pt x="2822" y="9513"/>
                    <a:pt x="1000" y="7680"/>
                    <a:pt x="905" y="5418"/>
                  </a:cubicBezTo>
                  <a:lnTo>
                    <a:pt x="1310" y="5418"/>
                  </a:lnTo>
                  <a:cubicBezTo>
                    <a:pt x="1393" y="5418"/>
                    <a:pt x="1477" y="5346"/>
                    <a:pt x="1477" y="5263"/>
                  </a:cubicBezTo>
                  <a:cubicBezTo>
                    <a:pt x="1477" y="5168"/>
                    <a:pt x="1393" y="5096"/>
                    <a:pt x="1310" y="5096"/>
                  </a:cubicBezTo>
                  <a:lnTo>
                    <a:pt x="905" y="5096"/>
                  </a:lnTo>
                  <a:cubicBezTo>
                    <a:pt x="1000" y="2834"/>
                    <a:pt x="2822" y="1001"/>
                    <a:pt x="5084" y="905"/>
                  </a:cubicBezTo>
                  <a:lnTo>
                    <a:pt x="5084" y="1310"/>
                  </a:lnTo>
                  <a:cubicBezTo>
                    <a:pt x="5084" y="1405"/>
                    <a:pt x="5168" y="1477"/>
                    <a:pt x="5251" y="1477"/>
                  </a:cubicBezTo>
                  <a:cubicBezTo>
                    <a:pt x="5346" y="1477"/>
                    <a:pt x="5418" y="1405"/>
                    <a:pt x="5418" y="1310"/>
                  </a:cubicBezTo>
                  <a:lnTo>
                    <a:pt x="5418" y="905"/>
                  </a:lnTo>
                  <a:close/>
                  <a:moveTo>
                    <a:pt x="5251" y="0"/>
                  </a:moveTo>
                  <a:cubicBezTo>
                    <a:pt x="5168" y="0"/>
                    <a:pt x="5084" y="84"/>
                    <a:pt x="5084" y="167"/>
                  </a:cubicBezTo>
                  <a:lnTo>
                    <a:pt x="5084" y="572"/>
                  </a:lnTo>
                  <a:cubicBezTo>
                    <a:pt x="2632" y="655"/>
                    <a:pt x="655" y="2644"/>
                    <a:pt x="560" y="5096"/>
                  </a:cubicBezTo>
                  <a:lnTo>
                    <a:pt x="167" y="5096"/>
                  </a:lnTo>
                  <a:cubicBezTo>
                    <a:pt x="72" y="5096"/>
                    <a:pt x="0" y="5168"/>
                    <a:pt x="0" y="5263"/>
                  </a:cubicBezTo>
                  <a:cubicBezTo>
                    <a:pt x="0" y="5346"/>
                    <a:pt x="72" y="5418"/>
                    <a:pt x="167" y="5418"/>
                  </a:cubicBezTo>
                  <a:lnTo>
                    <a:pt x="560" y="5418"/>
                  </a:lnTo>
                  <a:cubicBezTo>
                    <a:pt x="655" y="7882"/>
                    <a:pt x="2632" y="9859"/>
                    <a:pt x="5084" y="9942"/>
                  </a:cubicBezTo>
                  <a:lnTo>
                    <a:pt x="5084" y="10347"/>
                  </a:lnTo>
                  <a:cubicBezTo>
                    <a:pt x="5084" y="10442"/>
                    <a:pt x="5168" y="10514"/>
                    <a:pt x="5251" y="10514"/>
                  </a:cubicBezTo>
                  <a:cubicBezTo>
                    <a:pt x="5346" y="10514"/>
                    <a:pt x="5418" y="10442"/>
                    <a:pt x="5418" y="10347"/>
                  </a:cubicBezTo>
                  <a:lnTo>
                    <a:pt x="5418" y="9942"/>
                  </a:lnTo>
                  <a:cubicBezTo>
                    <a:pt x="7870" y="9859"/>
                    <a:pt x="9847" y="7882"/>
                    <a:pt x="9942" y="5418"/>
                  </a:cubicBezTo>
                  <a:lnTo>
                    <a:pt x="10347" y="5418"/>
                  </a:lnTo>
                  <a:cubicBezTo>
                    <a:pt x="10430" y="5418"/>
                    <a:pt x="10502" y="5346"/>
                    <a:pt x="10502" y="5263"/>
                  </a:cubicBezTo>
                  <a:cubicBezTo>
                    <a:pt x="10502" y="5168"/>
                    <a:pt x="10442" y="5096"/>
                    <a:pt x="10347" y="5096"/>
                  </a:cubicBezTo>
                  <a:lnTo>
                    <a:pt x="9942" y="5096"/>
                  </a:lnTo>
                  <a:cubicBezTo>
                    <a:pt x="9847" y="2644"/>
                    <a:pt x="7870" y="655"/>
                    <a:pt x="5418" y="572"/>
                  </a:cubicBezTo>
                  <a:lnTo>
                    <a:pt x="5418" y="167"/>
                  </a:lnTo>
                  <a:cubicBezTo>
                    <a:pt x="5418" y="84"/>
                    <a:pt x="5346" y="0"/>
                    <a:pt x="5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latin typeface="Franklin Gothic Book" panose="020B05030201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18C21AAD-AA51-48BD-BCC2-82D5AB77B410}"/>
              </a:ext>
            </a:extLst>
          </p:cNvPr>
          <p:cNvSpPr/>
          <p:nvPr/>
        </p:nvSpPr>
        <p:spPr>
          <a:xfrm>
            <a:off x="476633" y="5631118"/>
            <a:ext cx="11280490" cy="679478"/>
          </a:xfrm>
          <a:prstGeom prst="rect">
            <a:avLst/>
          </a:prstGeom>
          <a:solidFill>
            <a:srgbClr val="F8B544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lang="en-US" sz="1400">
              <a:latin typeface="Franklin Gothic Book" panose="020B0503020102020204" pitchFamily="34" charset="0"/>
            </a:endParaRPr>
          </a:p>
        </p:txBody>
      </p:sp>
      <p:grpSp>
        <p:nvGrpSpPr>
          <p:cNvPr id="47" name="Google Shape;10737;p93"/>
          <p:cNvGrpSpPr/>
          <p:nvPr/>
        </p:nvGrpSpPr>
        <p:grpSpPr>
          <a:xfrm>
            <a:off x="714452" y="5697322"/>
            <a:ext cx="442974" cy="449919"/>
            <a:chOff x="4886264" y="3366174"/>
            <a:chExt cx="350548" cy="350198"/>
          </a:xfrm>
        </p:grpSpPr>
        <p:sp>
          <p:nvSpPr>
            <p:cNvPr id="48" name="Google Shape;10738;p93"/>
            <p:cNvSpPr/>
            <p:nvPr/>
          </p:nvSpPr>
          <p:spPr>
            <a:xfrm>
              <a:off x="4946132" y="3426614"/>
              <a:ext cx="230431" cy="289758"/>
            </a:xfrm>
            <a:custGeom>
              <a:avLst/>
              <a:gdLst/>
              <a:ahLst/>
              <a:cxnLst/>
              <a:rect l="l" t="t" r="r" b="b"/>
              <a:pathLst>
                <a:path w="7240" h="9104" extrusionOk="0">
                  <a:moveTo>
                    <a:pt x="3811" y="3793"/>
                  </a:moveTo>
                  <a:cubicBezTo>
                    <a:pt x="4001" y="3793"/>
                    <a:pt x="4168" y="3948"/>
                    <a:pt x="4168" y="4150"/>
                  </a:cubicBezTo>
                  <a:lnTo>
                    <a:pt x="4168" y="4484"/>
                  </a:lnTo>
                  <a:cubicBezTo>
                    <a:pt x="4156" y="4769"/>
                    <a:pt x="3930" y="5007"/>
                    <a:pt x="3632" y="5007"/>
                  </a:cubicBezTo>
                  <a:cubicBezTo>
                    <a:pt x="3334" y="5007"/>
                    <a:pt x="3108" y="4769"/>
                    <a:pt x="3108" y="4484"/>
                  </a:cubicBezTo>
                  <a:lnTo>
                    <a:pt x="3108" y="4150"/>
                  </a:lnTo>
                  <a:cubicBezTo>
                    <a:pt x="3108" y="3948"/>
                    <a:pt x="3263" y="3793"/>
                    <a:pt x="3465" y="3793"/>
                  </a:cubicBezTo>
                  <a:close/>
                  <a:moveTo>
                    <a:pt x="3787" y="5341"/>
                  </a:moveTo>
                  <a:lnTo>
                    <a:pt x="3787" y="5412"/>
                  </a:lnTo>
                  <a:cubicBezTo>
                    <a:pt x="3811" y="5472"/>
                    <a:pt x="3822" y="5531"/>
                    <a:pt x="3846" y="5579"/>
                  </a:cubicBezTo>
                  <a:lnTo>
                    <a:pt x="3632" y="5793"/>
                  </a:lnTo>
                  <a:lnTo>
                    <a:pt x="3596" y="5793"/>
                  </a:lnTo>
                  <a:lnTo>
                    <a:pt x="3370" y="5579"/>
                  </a:lnTo>
                  <a:cubicBezTo>
                    <a:pt x="3406" y="5531"/>
                    <a:pt x="3418" y="5472"/>
                    <a:pt x="3418" y="5412"/>
                  </a:cubicBezTo>
                  <a:lnTo>
                    <a:pt x="3418" y="5341"/>
                  </a:lnTo>
                  <a:close/>
                  <a:moveTo>
                    <a:pt x="3630" y="314"/>
                  </a:moveTo>
                  <a:cubicBezTo>
                    <a:pt x="4485" y="314"/>
                    <a:pt x="5309" y="622"/>
                    <a:pt x="5930" y="1209"/>
                  </a:cubicBezTo>
                  <a:cubicBezTo>
                    <a:pt x="6585" y="1840"/>
                    <a:pt x="6954" y="2686"/>
                    <a:pt x="6954" y="3591"/>
                  </a:cubicBezTo>
                  <a:cubicBezTo>
                    <a:pt x="6918" y="4293"/>
                    <a:pt x="6704" y="4936"/>
                    <a:pt x="6323" y="5484"/>
                  </a:cubicBezTo>
                  <a:cubicBezTo>
                    <a:pt x="5942" y="6020"/>
                    <a:pt x="5430" y="6436"/>
                    <a:pt x="4823" y="6674"/>
                  </a:cubicBezTo>
                  <a:cubicBezTo>
                    <a:pt x="4620" y="6746"/>
                    <a:pt x="4501" y="6948"/>
                    <a:pt x="4501" y="7151"/>
                  </a:cubicBezTo>
                  <a:lnTo>
                    <a:pt x="4501" y="7603"/>
                  </a:lnTo>
                  <a:cubicBezTo>
                    <a:pt x="4501" y="7674"/>
                    <a:pt x="4489" y="7734"/>
                    <a:pt x="4442" y="7794"/>
                  </a:cubicBezTo>
                  <a:lnTo>
                    <a:pt x="4287" y="8044"/>
                  </a:lnTo>
                  <a:cubicBezTo>
                    <a:pt x="4263" y="8055"/>
                    <a:pt x="4251" y="8091"/>
                    <a:pt x="4251" y="8103"/>
                  </a:cubicBezTo>
                  <a:lnTo>
                    <a:pt x="3037" y="8103"/>
                  </a:lnTo>
                  <a:cubicBezTo>
                    <a:pt x="3013" y="8091"/>
                    <a:pt x="3013" y="8055"/>
                    <a:pt x="3001" y="8044"/>
                  </a:cubicBezTo>
                  <a:lnTo>
                    <a:pt x="2834" y="7794"/>
                  </a:lnTo>
                  <a:cubicBezTo>
                    <a:pt x="2799" y="7734"/>
                    <a:pt x="2775" y="7663"/>
                    <a:pt x="2775" y="7603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8" y="5769"/>
                  </a:lnTo>
                  <a:lnTo>
                    <a:pt x="3418" y="6020"/>
                  </a:lnTo>
                  <a:cubicBezTo>
                    <a:pt x="3477" y="6079"/>
                    <a:pt x="3572" y="6127"/>
                    <a:pt x="3656" y="6127"/>
                  </a:cubicBezTo>
                  <a:cubicBezTo>
                    <a:pt x="3751" y="6127"/>
                    <a:pt x="3834" y="6091"/>
                    <a:pt x="3894" y="6020"/>
                  </a:cubicBezTo>
                  <a:lnTo>
                    <a:pt x="4144" y="5769"/>
                  </a:lnTo>
                  <a:lnTo>
                    <a:pt x="4430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4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51" y="5698"/>
                    <a:pt x="4573" y="5615"/>
                  </a:cubicBezTo>
                  <a:lnTo>
                    <a:pt x="4180" y="5412"/>
                  </a:lnTo>
                  <a:lnTo>
                    <a:pt x="4180" y="5400"/>
                  </a:lnTo>
                  <a:lnTo>
                    <a:pt x="4180" y="5162"/>
                  </a:lnTo>
                  <a:cubicBezTo>
                    <a:pt x="4382" y="5007"/>
                    <a:pt x="4513" y="4757"/>
                    <a:pt x="4513" y="4472"/>
                  </a:cubicBezTo>
                  <a:lnTo>
                    <a:pt x="4513" y="4126"/>
                  </a:lnTo>
                  <a:cubicBezTo>
                    <a:pt x="4513" y="3757"/>
                    <a:pt x="4215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26"/>
                  </a:cubicBezTo>
                  <a:lnTo>
                    <a:pt x="2810" y="4472"/>
                  </a:lnTo>
                  <a:cubicBezTo>
                    <a:pt x="2810" y="4757"/>
                    <a:pt x="2941" y="5007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15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48"/>
                    <a:pt x="1382" y="6055"/>
                    <a:pt x="1001" y="5543"/>
                  </a:cubicBezTo>
                  <a:cubicBezTo>
                    <a:pt x="572" y="4960"/>
                    <a:pt x="370" y="4269"/>
                    <a:pt x="382" y="3531"/>
                  </a:cubicBezTo>
                  <a:cubicBezTo>
                    <a:pt x="393" y="2721"/>
                    <a:pt x="727" y="1924"/>
                    <a:pt x="1322" y="1317"/>
                  </a:cubicBezTo>
                  <a:cubicBezTo>
                    <a:pt x="1894" y="709"/>
                    <a:pt x="2668" y="364"/>
                    <a:pt x="3489" y="316"/>
                  </a:cubicBezTo>
                  <a:cubicBezTo>
                    <a:pt x="3536" y="315"/>
                    <a:pt x="3583" y="314"/>
                    <a:pt x="3630" y="314"/>
                  </a:cubicBezTo>
                  <a:close/>
                  <a:moveTo>
                    <a:pt x="4156" y="8436"/>
                  </a:moveTo>
                  <a:lnTo>
                    <a:pt x="4156" y="8794"/>
                  </a:lnTo>
                  <a:lnTo>
                    <a:pt x="3120" y="8806"/>
                  </a:lnTo>
                  <a:cubicBezTo>
                    <a:pt x="3120" y="8806"/>
                    <a:pt x="3108" y="8806"/>
                    <a:pt x="3108" y="8794"/>
                  </a:cubicBezTo>
                  <a:lnTo>
                    <a:pt x="3108" y="8436"/>
                  </a:lnTo>
                  <a:close/>
                  <a:moveTo>
                    <a:pt x="3645" y="0"/>
                  </a:moveTo>
                  <a:cubicBezTo>
                    <a:pt x="3573" y="0"/>
                    <a:pt x="3501" y="3"/>
                    <a:pt x="3430" y="7"/>
                  </a:cubicBezTo>
                  <a:cubicBezTo>
                    <a:pt x="2525" y="54"/>
                    <a:pt x="1679" y="435"/>
                    <a:pt x="1036" y="1114"/>
                  </a:cubicBezTo>
                  <a:cubicBezTo>
                    <a:pt x="393" y="1769"/>
                    <a:pt x="36" y="2626"/>
                    <a:pt x="12" y="3531"/>
                  </a:cubicBezTo>
                  <a:cubicBezTo>
                    <a:pt x="1" y="4341"/>
                    <a:pt x="239" y="5103"/>
                    <a:pt x="715" y="5734"/>
                  </a:cubicBezTo>
                  <a:cubicBezTo>
                    <a:pt x="1144" y="6317"/>
                    <a:pt x="1751" y="6782"/>
                    <a:pt x="2441" y="7020"/>
                  </a:cubicBezTo>
                  <a:lnTo>
                    <a:pt x="2441" y="7591"/>
                  </a:lnTo>
                  <a:cubicBezTo>
                    <a:pt x="2441" y="7734"/>
                    <a:pt x="2477" y="7865"/>
                    <a:pt x="2560" y="7972"/>
                  </a:cubicBezTo>
                  <a:lnTo>
                    <a:pt x="2715" y="8222"/>
                  </a:lnTo>
                  <a:cubicBezTo>
                    <a:pt x="2763" y="8282"/>
                    <a:pt x="2775" y="8353"/>
                    <a:pt x="2775" y="8413"/>
                  </a:cubicBezTo>
                  <a:lnTo>
                    <a:pt x="2775" y="8770"/>
                  </a:lnTo>
                  <a:cubicBezTo>
                    <a:pt x="2775" y="8948"/>
                    <a:pt x="2929" y="9103"/>
                    <a:pt x="3108" y="9103"/>
                  </a:cubicBezTo>
                  <a:lnTo>
                    <a:pt x="4144" y="9103"/>
                  </a:lnTo>
                  <a:cubicBezTo>
                    <a:pt x="4323" y="9103"/>
                    <a:pt x="4477" y="8948"/>
                    <a:pt x="4477" y="8770"/>
                  </a:cubicBezTo>
                  <a:lnTo>
                    <a:pt x="4477" y="8413"/>
                  </a:lnTo>
                  <a:cubicBezTo>
                    <a:pt x="4477" y="8341"/>
                    <a:pt x="4489" y="8282"/>
                    <a:pt x="4537" y="8222"/>
                  </a:cubicBezTo>
                  <a:lnTo>
                    <a:pt x="4704" y="7972"/>
                  </a:lnTo>
                  <a:cubicBezTo>
                    <a:pt x="4775" y="7853"/>
                    <a:pt x="4823" y="7734"/>
                    <a:pt x="4823" y="7591"/>
                  </a:cubicBezTo>
                  <a:lnTo>
                    <a:pt x="4823" y="7151"/>
                  </a:lnTo>
                  <a:cubicBezTo>
                    <a:pt x="4823" y="7079"/>
                    <a:pt x="4858" y="6996"/>
                    <a:pt x="4942" y="6984"/>
                  </a:cubicBezTo>
                  <a:cubicBezTo>
                    <a:pt x="5608" y="6722"/>
                    <a:pt x="6168" y="6270"/>
                    <a:pt x="6585" y="5674"/>
                  </a:cubicBezTo>
                  <a:cubicBezTo>
                    <a:pt x="7001" y="5067"/>
                    <a:pt x="7228" y="4353"/>
                    <a:pt x="7228" y="3626"/>
                  </a:cubicBezTo>
                  <a:cubicBezTo>
                    <a:pt x="7240" y="2614"/>
                    <a:pt x="6835" y="1686"/>
                    <a:pt x="6108" y="995"/>
                  </a:cubicBezTo>
                  <a:cubicBezTo>
                    <a:pt x="5434" y="354"/>
                    <a:pt x="4566" y="0"/>
                    <a:pt x="36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739;p93"/>
            <p:cNvSpPr/>
            <p:nvPr/>
          </p:nvSpPr>
          <p:spPr>
            <a:xfrm>
              <a:off x="4886264" y="3536706"/>
              <a:ext cx="48919" cy="10662"/>
            </a:xfrm>
            <a:custGeom>
              <a:avLst/>
              <a:gdLst/>
              <a:ahLst/>
              <a:cxnLst/>
              <a:rect l="l" t="t" r="r" b="b"/>
              <a:pathLst>
                <a:path w="1537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60"/>
                    <a:pt x="1465" y="1"/>
                    <a:pt x="13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740;p93"/>
            <p:cNvSpPr/>
            <p:nvPr/>
          </p:nvSpPr>
          <p:spPr>
            <a:xfrm>
              <a:off x="5187894" y="3536706"/>
              <a:ext cx="48919" cy="10662"/>
            </a:xfrm>
            <a:custGeom>
              <a:avLst/>
              <a:gdLst/>
              <a:ahLst/>
              <a:cxnLst/>
              <a:rect l="l" t="t" r="r" b="b"/>
              <a:pathLst>
                <a:path w="1537" h="335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60"/>
                    <a:pt x="1465" y="1"/>
                    <a:pt x="13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741;p93"/>
            <p:cNvSpPr/>
            <p:nvPr/>
          </p:nvSpPr>
          <p:spPr>
            <a:xfrm>
              <a:off x="5056414" y="3366174"/>
              <a:ext cx="10248" cy="48919"/>
            </a:xfrm>
            <a:custGeom>
              <a:avLst/>
              <a:gdLst/>
              <a:ahLst/>
              <a:cxnLst/>
              <a:rect l="l" t="t" r="r" b="b"/>
              <a:pathLst>
                <a:path w="322" h="1537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370"/>
                  </a:lnTo>
                  <a:cubicBezTo>
                    <a:pt x="0" y="1465"/>
                    <a:pt x="72" y="1537"/>
                    <a:pt x="167" y="1537"/>
                  </a:cubicBezTo>
                  <a:cubicBezTo>
                    <a:pt x="250" y="1537"/>
                    <a:pt x="322" y="1465"/>
                    <a:pt x="322" y="1370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742;p93"/>
            <p:cNvSpPr/>
            <p:nvPr/>
          </p:nvSpPr>
          <p:spPr>
            <a:xfrm>
              <a:off x="4978723" y="3650744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2"/>
                    <a:pt x="24" y="859"/>
                    <a:pt x="108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9" y="918"/>
                    <a:pt x="286" y="883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703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743;p93"/>
            <p:cNvSpPr/>
            <p:nvPr/>
          </p:nvSpPr>
          <p:spPr>
            <a:xfrm>
              <a:off x="5121597" y="3403380"/>
              <a:ext cx="22757" cy="29154"/>
            </a:xfrm>
            <a:custGeom>
              <a:avLst/>
              <a:gdLst/>
              <a:ahLst/>
              <a:cxnLst/>
              <a:rect l="l" t="t" r="r" b="b"/>
              <a:pathLst>
                <a:path w="715" h="916" extrusionOk="0">
                  <a:moveTo>
                    <a:pt x="537" y="1"/>
                  </a:moveTo>
                  <a:cubicBezTo>
                    <a:pt x="476" y="1"/>
                    <a:pt x="418" y="33"/>
                    <a:pt x="393" y="82"/>
                  </a:cubicBezTo>
                  <a:lnTo>
                    <a:pt x="48" y="677"/>
                  </a:lnTo>
                  <a:cubicBezTo>
                    <a:pt x="0" y="749"/>
                    <a:pt x="36" y="856"/>
                    <a:pt x="107" y="904"/>
                  </a:cubicBezTo>
                  <a:cubicBezTo>
                    <a:pt x="143" y="915"/>
                    <a:pt x="167" y="915"/>
                    <a:pt x="179" y="915"/>
                  </a:cubicBezTo>
                  <a:cubicBezTo>
                    <a:pt x="238" y="915"/>
                    <a:pt x="286" y="880"/>
                    <a:pt x="322" y="844"/>
                  </a:cubicBezTo>
                  <a:lnTo>
                    <a:pt x="655" y="249"/>
                  </a:lnTo>
                  <a:cubicBezTo>
                    <a:pt x="715" y="165"/>
                    <a:pt x="691" y="70"/>
                    <a:pt x="619" y="22"/>
                  </a:cubicBezTo>
                  <a:cubicBezTo>
                    <a:pt x="593" y="8"/>
                    <a:pt x="565" y="1"/>
                    <a:pt x="5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744;p93"/>
            <p:cNvSpPr/>
            <p:nvPr/>
          </p:nvSpPr>
          <p:spPr>
            <a:xfrm>
              <a:off x="4922643" y="3459842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1"/>
                    <a:pt x="108" y="308"/>
                  </a:cubicBezTo>
                  <a:lnTo>
                    <a:pt x="703" y="642"/>
                  </a:lnTo>
                  <a:cubicBezTo>
                    <a:pt x="739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82"/>
                  </a:cubicBezTo>
                  <a:cubicBezTo>
                    <a:pt x="977" y="511"/>
                    <a:pt x="941" y="404"/>
                    <a:pt x="870" y="368"/>
                  </a:cubicBezTo>
                  <a:lnTo>
                    <a:pt x="274" y="23"/>
                  </a:lnTo>
                  <a:cubicBezTo>
                    <a:pt x="252" y="8"/>
                    <a:pt x="226" y="1"/>
                    <a:pt x="1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745;p93"/>
            <p:cNvSpPr/>
            <p:nvPr/>
          </p:nvSpPr>
          <p:spPr>
            <a:xfrm>
              <a:off x="5169720" y="3602334"/>
              <a:ext cx="30714" cy="21197"/>
            </a:xfrm>
            <a:custGeom>
              <a:avLst/>
              <a:gdLst/>
              <a:ahLst/>
              <a:cxnLst/>
              <a:rect l="l" t="t" r="r" b="b"/>
              <a:pathLst>
                <a:path w="965" h="666" extrusionOk="0">
                  <a:moveTo>
                    <a:pt x="187" y="1"/>
                  </a:moveTo>
                  <a:cubicBezTo>
                    <a:pt x="129" y="1"/>
                    <a:pt x="69" y="33"/>
                    <a:pt x="36" y="82"/>
                  </a:cubicBezTo>
                  <a:cubicBezTo>
                    <a:pt x="0" y="153"/>
                    <a:pt x="24" y="260"/>
                    <a:pt x="95" y="308"/>
                  </a:cubicBezTo>
                  <a:lnTo>
                    <a:pt x="691" y="653"/>
                  </a:lnTo>
                  <a:cubicBezTo>
                    <a:pt x="727" y="665"/>
                    <a:pt x="750" y="665"/>
                    <a:pt x="774" y="665"/>
                  </a:cubicBezTo>
                  <a:cubicBezTo>
                    <a:pt x="834" y="665"/>
                    <a:pt x="869" y="629"/>
                    <a:pt x="905" y="594"/>
                  </a:cubicBezTo>
                  <a:cubicBezTo>
                    <a:pt x="965" y="510"/>
                    <a:pt x="953" y="415"/>
                    <a:pt x="857" y="368"/>
                  </a:cubicBezTo>
                  <a:lnTo>
                    <a:pt x="262" y="22"/>
                  </a:lnTo>
                  <a:cubicBezTo>
                    <a:pt x="240" y="7"/>
                    <a:pt x="214" y="1"/>
                    <a:pt x="1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746;p93"/>
            <p:cNvSpPr/>
            <p:nvPr/>
          </p:nvSpPr>
          <p:spPr>
            <a:xfrm>
              <a:off x="5121597" y="3650744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190" y="1"/>
                  </a:moveTo>
                  <a:cubicBezTo>
                    <a:pt x="161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3"/>
                    <a:pt x="476" y="918"/>
                    <a:pt x="524" y="918"/>
                  </a:cubicBezTo>
                  <a:cubicBezTo>
                    <a:pt x="560" y="918"/>
                    <a:pt x="584" y="918"/>
                    <a:pt x="595" y="894"/>
                  </a:cubicBezTo>
                  <a:cubicBezTo>
                    <a:pt x="691" y="859"/>
                    <a:pt x="715" y="752"/>
                    <a:pt x="679" y="680"/>
                  </a:cubicBezTo>
                  <a:lnTo>
                    <a:pt x="334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747;p93"/>
            <p:cNvSpPr/>
            <p:nvPr/>
          </p:nvSpPr>
          <p:spPr>
            <a:xfrm>
              <a:off x="4978723" y="3403380"/>
              <a:ext cx="22757" cy="29154"/>
            </a:xfrm>
            <a:custGeom>
              <a:avLst/>
              <a:gdLst/>
              <a:ahLst/>
              <a:cxnLst/>
              <a:rect l="l" t="t" r="r" b="b"/>
              <a:pathLst>
                <a:path w="715" h="916" extrusionOk="0">
                  <a:moveTo>
                    <a:pt x="182" y="1"/>
                  </a:moveTo>
                  <a:cubicBezTo>
                    <a:pt x="156" y="1"/>
                    <a:pt x="130" y="8"/>
                    <a:pt x="108" y="22"/>
                  </a:cubicBezTo>
                  <a:cubicBezTo>
                    <a:pt x="24" y="70"/>
                    <a:pt x="0" y="177"/>
                    <a:pt x="48" y="249"/>
                  </a:cubicBezTo>
                  <a:lnTo>
                    <a:pt x="381" y="844"/>
                  </a:lnTo>
                  <a:cubicBezTo>
                    <a:pt x="417" y="892"/>
                    <a:pt x="477" y="915"/>
                    <a:pt x="524" y="915"/>
                  </a:cubicBezTo>
                  <a:cubicBezTo>
                    <a:pt x="548" y="915"/>
                    <a:pt x="584" y="915"/>
                    <a:pt x="596" y="904"/>
                  </a:cubicBezTo>
                  <a:cubicBezTo>
                    <a:pt x="703" y="856"/>
                    <a:pt x="715" y="749"/>
                    <a:pt x="667" y="677"/>
                  </a:cubicBezTo>
                  <a:lnTo>
                    <a:pt x="322" y="82"/>
                  </a:lnTo>
                  <a:cubicBezTo>
                    <a:pt x="297" y="33"/>
                    <a:pt x="239" y="1"/>
                    <a:pt x="1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748;p93"/>
            <p:cNvSpPr/>
            <p:nvPr/>
          </p:nvSpPr>
          <p:spPr>
            <a:xfrm>
              <a:off x="5169720" y="3459842"/>
              <a:ext cx="30714" cy="21197"/>
            </a:xfrm>
            <a:custGeom>
              <a:avLst/>
              <a:gdLst/>
              <a:ahLst/>
              <a:cxnLst/>
              <a:rect l="l" t="t" r="r" b="b"/>
              <a:pathLst>
                <a:path w="965" h="666" extrusionOk="0">
                  <a:moveTo>
                    <a:pt x="771" y="1"/>
                  </a:moveTo>
                  <a:cubicBezTo>
                    <a:pt x="744" y="1"/>
                    <a:pt x="717" y="8"/>
                    <a:pt x="691" y="23"/>
                  </a:cubicBezTo>
                  <a:lnTo>
                    <a:pt x="95" y="368"/>
                  </a:lnTo>
                  <a:cubicBezTo>
                    <a:pt x="24" y="404"/>
                    <a:pt x="0" y="511"/>
                    <a:pt x="36" y="582"/>
                  </a:cubicBezTo>
                  <a:cubicBezTo>
                    <a:pt x="72" y="630"/>
                    <a:pt x="131" y="665"/>
                    <a:pt x="179" y="665"/>
                  </a:cubicBezTo>
                  <a:cubicBezTo>
                    <a:pt x="203" y="665"/>
                    <a:pt x="238" y="665"/>
                    <a:pt x="250" y="642"/>
                  </a:cubicBezTo>
                  <a:lnTo>
                    <a:pt x="846" y="308"/>
                  </a:lnTo>
                  <a:cubicBezTo>
                    <a:pt x="953" y="261"/>
                    <a:pt x="965" y="153"/>
                    <a:pt x="917" y="82"/>
                  </a:cubicBezTo>
                  <a:cubicBezTo>
                    <a:pt x="884" y="33"/>
                    <a:pt x="829" y="1"/>
                    <a:pt x="7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749;p93"/>
            <p:cNvSpPr/>
            <p:nvPr/>
          </p:nvSpPr>
          <p:spPr>
            <a:xfrm>
              <a:off x="4922643" y="3602334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8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31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8" y="308"/>
                  </a:lnTo>
                  <a:cubicBezTo>
                    <a:pt x="941" y="260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750;p93"/>
            <p:cNvSpPr/>
            <p:nvPr/>
          </p:nvSpPr>
          <p:spPr>
            <a:xfrm>
              <a:off x="5077993" y="3451758"/>
              <a:ext cx="70912" cy="62637"/>
            </a:xfrm>
            <a:custGeom>
              <a:avLst/>
              <a:gdLst/>
              <a:ahLst/>
              <a:cxnLst/>
              <a:rect l="l" t="t" r="r" b="b"/>
              <a:pathLst>
                <a:path w="2228" h="1968" extrusionOk="0">
                  <a:moveTo>
                    <a:pt x="186" y="1"/>
                  </a:moveTo>
                  <a:cubicBezTo>
                    <a:pt x="104" y="1"/>
                    <a:pt x="35" y="47"/>
                    <a:pt x="25" y="122"/>
                  </a:cubicBezTo>
                  <a:cubicBezTo>
                    <a:pt x="1" y="217"/>
                    <a:pt x="49" y="300"/>
                    <a:pt x="144" y="312"/>
                  </a:cubicBezTo>
                  <a:cubicBezTo>
                    <a:pt x="930" y="527"/>
                    <a:pt x="1584" y="1098"/>
                    <a:pt x="1894" y="1860"/>
                  </a:cubicBezTo>
                  <a:cubicBezTo>
                    <a:pt x="1930" y="1920"/>
                    <a:pt x="1989" y="1967"/>
                    <a:pt x="2049" y="1967"/>
                  </a:cubicBezTo>
                  <a:cubicBezTo>
                    <a:pt x="2061" y="1967"/>
                    <a:pt x="2085" y="1967"/>
                    <a:pt x="2108" y="1955"/>
                  </a:cubicBezTo>
                  <a:cubicBezTo>
                    <a:pt x="2192" y="1908"/>
                    <a:pt x="2227" y="1812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6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ED561464-40FD-1159-7F54-93D167BF4B9D}"/>
              </a:ext>
            </a:extLst>
          </p:cNvPr>
          <p:cNvSpPr txBox="1">
            <a:spLocks/>
          </p:cNvSpPr>
          <p:nvPr/>
        </p:nvSpPr>
        <p:spPr>
          <a:xfrm>
            <a:off x="1421741" y="1357661"/>
            <a:ext cx="10102147" cy="75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0" dirty="0" err="1" smtClean="0">
                <a:solidFill>
                  <a:schemeClr val="tx1"/>
                </a:solidFill>
                <a:latin typeface="Franklin Gothic Book" panose="020B0503020102020204" pitchFamily="34" charset="0"/>
                <a:ea typeface="Open Sans Light"/>
                <a:cs typeface="Open Sans Light"/>
              </a:rPr>
              <a:t>Renforcement</a:t>
            </a:r>
            <a:r>
              <a:rPr lang="en-US" sz="1400" b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Open Sans Light"/>
                <a:cs typeface="Open Sans Light"/>
              </a:rPr>
              <a:t> </a:t>
            </a:r>
            <a:r>
              <a:rPr lang="fr-FR" sz="1400" b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Open Sans Light"/>
                <a:cs typeface="Open Sans Light"/>
              </a:rPr>
              <a:t>du </a:t>
            </a:r>
            <a:r>
              <a:rPr lang="fr-FR" sz="1400" b="0" dirty="0">
                <a:solidFill>
                  <a:schemeClr val="tx1"/>
                </a:solidFill>
                <a:latin typeface="Franklin Gothic Book" panose="020B0503020102020204" pitchFamily="34" charset="0"/>
                <a:ea typeface="Open Sans Light"/>
                <a:cs typeface="Open Sans Light"/>
              </a:rPr>
              <a:t>partenariat avec l’environnement externe pour développer les programmes de </a:t>
            </a:r>
            <a:r>
              <a:rPr lang="fr-FR" sz="1400" b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Open Sans Light"/>
                <a:cs typeface="Open Sans Light"/>
              </a:rPr>
              <a:t>formation</a:t>
            </a:r>
            <a:endParaRPr lang="en-US" sz="1400" b="0" dirty="0">
              <a:solidFill>
                <a:schemeClr val="tx1"/>
              </a:solidFill>
              <a:latin typeface="Franklin Gothic Book" panose="020B0503020102020204" pitchFamily="34" charset="0"/>
              <a:ea typeface="Open Sans Light"/>
              <a:cs typeface="Open Sans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Open Sans Light"/>
                <a:cs typeface="Open Sans Light"/>
              </a:rPr>
              <a:t>Promotion </a:t>
            </a:r>
            <a:r>
              <a:rPr lang="fr-FR" sz="1400" b="0" dirty="0">
                <a:solidFill>
                  <a:schemeClr val="tx1"/>
                </a:solidFill>
                <a:latin typeface="Franklin Gothic Book" panose="020B0503020102020204" pitchFamily="34" charset="0"/>
                <a:ea typeface="Open Sans Light"/>
                <a:cs typeface="Open Sans Light"/>
              </a:rPr>
              <a:t>de la culture entrepreneuriale et soutien de l’employabilité des diplômés</a:t>
            </a:r>
            <a:endParaRPr lang="en-US" sz="1400" b="0" dirty="0">
              <a:solidFill>
                <a:schemeClr val="tx1"/>
              </a:solidFill>
              <a:latin typeface="Franklin Gothic Book" panose="020B0503020102020204" pitchFamily="34" charset="0"/>
              <a:ea typeface="Open Sans Light"/>
              <a:cs typeface="Open Sans Light"/>
            </a:endParaRP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CFCE15F9-1460-04F7-C26F-86F3D240720B}"/>
              </a:ext>
            </a:extLst>
          </p:cNvPr>
          <p:cNvSpPr txBox="1">
            <a:spLocks/>
          </p:cNvSpPr>
          <p:nvPr/>
        </p:nvSpPr>
        <p:spPr>
          <a:xfrm>
            <a:off x="1472502" y="2202599"/>
            <a:ext cx="10304111" cy="117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defPPr>
              <a:defRPr lang="fr-FR"/>
            </a:defPPr>
            <a:lvl1pPr marL="180975" indent="-180975">
              <a:buFont typeface="Wingdings" panose="05000000000000000000" pitchFamily="2" charset="2"/>
              <a:buChar char="§"/>
              <a:defRPr sz="1400" b="1">
                <a:solidFill>
                  <a:schemeClr val="bg1"/>
                </a:solidFill>
                <a:latin typeface="Franklin Gothic Book" panose="020B0503020102020204" pitchFamily="34" charset="0"/>
                <a:ea typeface="Open Sans Light"/>
                <a:cs typeface="Open Sans Light"/>
              </a:defRPr>
            </a:lvl1pPr>
          </a:lstStyle>
          <a:p>
            <a:r>
              <a:rPr lang="fr-FR" b="0" dirty="0" smtClean="0">
                <a:solidFill>
                  <a:schemeClr val="tx1"/>
                </a:solidFill>
              </a:rPr>
              <a:t>Développement </a:t>
            </a:r>
            <a:r>
              <a:rPr lang="fr-FR" b="0" dirty="0">
                <a:solidFill>
                  <a:schemeClr val="tx1"/>
                </a:solidFill>
              </a:rPr>
              <a:t>des capacités de recherche scientifique en réponse aux priorités nationales et internationales</a:t>
            </a:r>
            <a:endParaRPr lang="en-US" b="0" dirty="0">
              <a:solidFill>
                <a:schemeClr val="tx1"/>
              </a:solidFill>
            </a:endParaRPr>
          </a:p>
          <a:p>
            <a:r>
              <a:rPr lang="fr-FR" b="0" dirty="0" smtClean="0">
                <a:solidFill>
                  <a:schemeClr val="tx1"/>
                </a:solidFill>
              </a:rPr>
              <a:t>Renforcement </a:t>
            </a:r>
            <a:r>
              <a:rPr lang="fr-FR" b="0" dirty="0">
                <a:solidFill>
                  <a:schemeClr val="tx1"/>
                </a:solidFill>
              </a:rPr>
              <a:t>de l'innovation technologique et la valorisation des résultats de la recherche.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35DBAFC7-4BB6-0952-B88A-3FA0FAAC7827}"/>
              </a:ext>
            </a:extLst>
          </p:cNvPr>
          <p:cNvSpPr txBox="1">
            <a:spLocks/>
          </p:cNvSpPr>
          <p:nvPr/>
        </p:nvSpPr>
        <p:spPr>
          <a:xfrm>
            <a:off x="1472502" y="3345589"/>
            <a:ext cx="9645161" cy="46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defPPr>
              <a:defRPr lang="fr-FR"/>
            </a:defPPr>
            <a:lvl1pPr marL="180975" indent="-180975">
              <a:buFont typeface="Wingdings" panose="05000000000000000000" pitchFamily="2" charset="2"/>
              <a:buChar char="§"/>
              <a:defRPr sz="1400" b="1">
                <a:solidFill>
                  <a:schemeClr val="bg1"/>
                </a:solidFill>
                <a:latin typeface="Franklin Gothic Book" panose="020B0503020102020204" pitchFamily="34" charset="0"/>
                <a:ea typeface="Open Sans Light"/>
                <a:cs typeface="Open Sans Light"/>
              </a:defRPr>
            </a:lvl1pPr>
          </a:lstStyle>
          <a:p>
            <a:r>
              <a:rPr lang="fr-FR" b="0" dirty="0" smtClean="0">
                <a:solidFill>
                  <a:schemeClr val="tx1"/>
                </a:solidFill>
              </a:rPr>
              <a:t>Développer </a:t>
            </a:r>
            <a:r>
              <a:rPr lang="fr-FR" b="0" dirty="0">
                <a:solidFill>
                  <a:schemeClr val="tx1"/>
                </a:solidFill>
              </a:rPr>
              <a:t>Amélioration de l'efficacité et l'efficience de notre Système de Management de la </a:t>
            </a:r>
            <a:r>
              <a:rPr lang="fr-FR" b="0" dirty="0" smtClean="0">
                <a:solidFill>
                  <a:schemeClr val="tx1"/>
                </a:solidFill>
              </a:rPr>
              <a:t>Qualité</a:t>
            </a:r>
          </a:p>
          <a:p>
            <a:r>
              <a:rPr lang="fr-FR" b="0" dirty="0" smtClean="0">
                <a:solidFill>
                  <a:schemeClr val="tx1"/>
                </a:solidFill>
              </a:rPr>
              <a:t>Promotion </a:t>
            </a:r>
            <a:r>
              <a:rPr lang="fr-FR" b="0" dirty="0">
                <a:solidFill>
                  <a:schemeClr val="tx1"/>
                </a:solidFill>
              </a:rPr>
              <a:t>de la digitalisation et développement l’E-administration pour une meilleure satisfaction de nos clients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583CF284-B419-DBCF-1C98-F1E47271187D}"/>
              </a:ext>
            </a:extLst>
          </p:cNvPr>
          <p:cNvSpPr txBox="1">
            <a:spLocks/>
          </p:cNvSpPr>
          <p:nvPr/>
        </p:nvSpPr>
        <p:spPr>
          <a:xfrm>
            <a:off x="1443917" y="4134107"/>
            <a:ext cx="9717046" cy="63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defPPr>
              <a:defRPr lang="fr-FR"/>
            </a:defPPr>
            <a:lvl1pPr marL="180975" indent="-180975">
              <a:buFont typeface="Wingdings" panose="05000000000000000000" pitchFamily="2" charset="2"/>
              <a:buChar char="§"/>
              <a:defRPr sz="1400" b="1">
                <a:solidFill>
                  <a:schemeClr val="bg1"/>
                </a:solidFill>
                <a:latin typeface="Franklin Gothic Book" panose="020B0503020102020204" pitchFamily="34" charset="0"/>
                <a:ea typeface="Open Sans Light"/>
                <a:cs typeface="Open Sans Light"/>
              </a:defRPr>
            </a:lvl1pPr>
          </a:lstStyle>
          <a:p>
            <a:r>
              <a:rPr lang="fr-FR" b="0" dirty="0" smtClean="0">
                <a:solidFill>
                  <a:schemeClr val="tx1"/>
                </a:solidFill>
              </a:rPr>
              <a:t>Amélioration </a:t>
            </a:r>
            <a:r>
              <a:rPr lang="fr-FR" b="0" dirty="0">
                <a:solidFill>
                  <a:schemeClr val="tx1"/>
                </a:solidFill>
              </a:rPr>
              <a:t>de la visibilité nationale et internationale de l’université</a:t>
            </a:r>
            <a:r>
              <a:rPr lang="fr-FR" dirty="0" smtClean="0"/>
              <a:t>.</a:t>
            </a:r>
          </a:p>
          <a:p>
            <a:r>
              <a:rPr lang="fr-FR" b="0" dirty="0" smtClean="0">
                <a:solidFill>
                  <a:schemeClr val="tx1"/>
                </a:solidFill>
              </a:rPr>
              <a:t>Renforcement </a:t>
            </a:r>
            <a:r>
              <a:rPr lang="fr-FR" b="0" dirty="0">
                <a:solidFill>
                  <a:schemeClr val="tx1"/>
                </a:solidFill>
              </a:rPr>
              <a:t>des coopérations scientifiques et culturelles avec les universités et les centres de recherche de renommée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B4C5CBC1-0582-4908-92EE-B125C251467F}"/>
              </a:ext>
            </a:extLst>
          </p:cNvPr>
          <p:cNvSpPr txBox="1">
            <a:spLocks/>
          </p:cNvSpPr>
          <p:nvPr/>
        </p:nvSpPr>
        <p:spPr>
          <a:xfrm>
            <a:off x="1515643" y="4925593"/>
            <a:ext cx="10354398" cy="64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defPPr>
              <a:defRPr lang="fr-FR"/>
            </a:defPPr>
            <a:lvl1pPr marL="180975" indent="-180975">
              <a:buFont typeface="Wingdings" panose="05000000000000000000" pitchFamily="2" charset="2"/>
              <a:buChar char="§"/>
              <a:defRPr sz="1400" b="1">
                <a:solidFill>
                  <a:schemeClr val="bg1"/>
                </a:solidFill>
                <a:latin typeface="Franklin Gothic Book" panose="020B0503020102020204" pitchFamily="34" charset="0"/>
                <a:ea typeface="Open Sans Light"/>
                <a:cs typeface="Open Sans Light"/>
              </a:defRPr>
            </a:lvl1pPr>
          </a:lstStyle>
          <a:p>
            <a:r>
              <a:rPr lang="fr-FR" b="0" dirty="0" smtClean="0">
                <a:solidFill>
                  <a:schemeClr val="tx1"/>
                </a:solidFill>
              </a:rPr>
              <a:t>Renforcement </a:t>
            </a:r>
            <a:r>
              <a:rPr lang="fr-FR" b="0" dirty="0">
                <a:solidFill>
                  <a:schemeClr val="tx1"/>
                </a:solidFill>
              </a:rPr>
              <a:t>de l'inclusion, de la créativité et du leadership dans un environnement universitaire innovant et </a:t>
            </a:r>
            <a:r>
              <a:rPr lang="fr-FR" b="0" dirty="0" smtClean="0">
                <a:solidFill>
                  <a:schemeClr val="tx1"/>
                </a:solidFill>
              </a:rPr>
              <a:t>motivant</a:t>
            </a:r>
            <a:endParaRPr lang="fr-FR" b="0" dirty="0">
              <a:solidFill>
                <a:schemeClr val="tx1"/>
              </a:solidFill>
            </a:endParaRPr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B4C5CBC1-0582-4908-92EE-B125C251467F}"/>
              </a:ext>
            </a:extLst>
          </p:cNvPr>
          <p:cNvSpPr txBox="1">
            <a:spLocks/>
          </p:cNvSpPr>
          <p:nvPr/>
        </p:nvSpPr>
        <p:spPr>
          <a:xfrm>
            <a:off x="1500781" y="5570318"/>
            <a:ext cx="10023107" cy="78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defPPr>
              <a:defRPr lang="fr-FR"/>
            </a:defPPr>
            <a:lvl1pPr marL="180975" indent="-180975">
              <a:buFont typeface="Wingdings" panose="05000000000000000000" pitchFamily="2" charset="2"/>
              <a:buChar char="§"/>
              <a:defRPr sz="1400" b="1">
                <a:solidFill>
                  <a:schemeClr val="bg1"/>
                </a:solidFill>
                <a:latin typeface="Franklin Gothic Book" panose="020B0503020102020204" pitchFamily="34" charset="0"/>
                <a:ea typeface="Open Sans Light"/>
                <a:cs typeface="Open Sans Light"/>
              </a:defRPr>
            </a:lvl1pPr>
          </a:lstStyle>
          <a:p>
            <a:r>
              <a:rPr lang="fr-FR" b="0" dirty="0" smtClean="0">
                <a:solidFill>
                  <a:schemeClr val="tx1"/>
                </a:solidFill>
              </a:rPr>
              <a:t>Renforcement </a:t>
            </a:r>
            <a:r>
              <a:rPr lang="fr-FR" b="0" dirty="0">
                <a:solidFill>
                  <a:schemeClr val="tx1"/>
                </a:solidFill>
              </a:rPr>
              <a:t>du rôle de l'université dans la production et le transfert des connaissances et le développement des compétences au service de la société</a:t>
            </a:r>
            <a:r>
              <a:rPr lang="fr-FR" dirty="0" smtClean="0"/>
              <a:t>.</a:t>
            </a:r>
          </a:p>
          <a:p>
            <a:r>
              <a:rPr lang="fr-FR" b="0" dirty="0" smtClean="0">
                <a:solidFill>
                  <a:schemeClr val="tx1"/>
                </a:solidFill>
              </a:rPr>
              <a:t>Renforcement </a:t>
            </a:r>
            <a:r>
              <a:rPr lang="fr-FR" b="0" dirty="0">
                <a:solidFill>
                  <a:schemeClr val="tx1"/>
                </a:solidFill>
              </a:rPr>
              <a:t>de l’engagement social de l’université par la promotion du développement durable.</a:t>
            </a:r>
          </a:p>
        </p:txBody>
      </p:sp>
    </p:spTree>
    <p:extLst>
      <p:ext uri="{BB962C8B-B14F-4D97-AF65-F5344CB8AC3E}">
        <p14:creationId xmlns:p14="http://schemas.microsoft.com/office/powerpoint/2010/main" val="418432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8CD7084-68E2-4775-B707-323D29D3C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62" y="6014301"/>
            <a:ext cx="452126" cy="63147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12056882" y="6014301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rot="5400000">
            <a:off x="11726944" y="63441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rot="5400000">
            <a:off x="576082" y="-107099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10800000">
            <a:off x="246144" y="2227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1000" y="330200"/>
            <a:ext cx="88900" cy="736600"/>
          </a:xfrm>
          <a:prstGeom prst="rect">
            <a:avLst/>
          </a:prstGeom>
          <a:solidFill>
            <a:srgbClr val="FE6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E651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9327" y="405877"/>
            <a:ext cx="4479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E6519"/>
                </a:solidFill>
                <a:latin typeface="Franklin Gothic Book" panose="020B0503020102020204" pitchFamily="34" charset="0"/>
              </a:rPr>
              <a:t>NOTRE UNIVERSITÉ</a:t>
            </a:r>
          </a:p>
        </p:txBody>
      </p:sp>
      <p:grpSp>
        <p:nvGrpSpPr>
          <p:cNvPr id="9" name="Group 27">
            <a:extLst>
              <a:ext uri="{FF2B5EF4-FFF2-40B4-BE49-F238E27FC236}">
                <a16:creationId xmlns:a16="http://schemas.microsoft.com/office/drawing/2014/main" id="{A1D0AF67-6B8C-1BD4-C4A0-38D5E5EF5332}"/>
              </a:ext>
            </a:extLst>
          </p:cNvPr>
          <p:cNvGrpSpPr/>
          <p:nvPr/>
        </p:nvGrpSpPr>
        <p:grpSpPr>
          <a:xfrm>
            <a:off x="7920117" y="2099624"/>
            <a:ext cx="3830308" cy="3695700"/>
            <a:chOff x="8019511" y="1422999"/>
            <a:chExt cx="3830308" cy="3695700"/>
          </a:xfrm>
        </p:grpSpPr>
        <p:pic>
          <p:nvPicPr>
            <p:cNvPr id="10" name="Picture 23">
              <a:extLst>
                <a:ext uri="{FF2B5EF4-FFF2-40B4-BE49-F238E27FC236}">
                  <a16:creationId xmlns:a16="http://schemas.microsoft.com/office/drawing/2014/main" id="{A3F25C07-0367-A9A8-C66B-08E55E20C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19511" y="1422999"/>
              <a:ext cx="2076450" cy="3695700"/>
            </a:xfrm>
            <a:prstGeom prst="rect">
              <a:avLst/>
            </a:prstGeom>
          </p:spPr>
        </p:pic>
        <p:sp>
          <p:nvSpPr>
            <p:cNvPr id="11" name="Rectangle: Rounded Corners 23">
              <a:extLst>
                <a:ext uri="{FF2B5EF4-FFF2-40B4-BE49-F238E27FC236}">
                  <a16:creationId xmlns:a16="http://schemas.microsoft.com/office/drawing/2014/main" id="{DFC3E76A-A899-DDC5-AD32-91C859F7B5CF}"/>
                </a:ext>
              </a:extLst>
            </p:cNvPr>
            <p:cNvSpPr/>
            <p:nvPr/>
          </p:nvSpPr>
          <p:spPr>
            <a:xfrm>
              <a:off x="9937630" y="2094781"/>
              <a:ext cx="1912189" cy="445699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Franklin Gothic Demi Cond" panose="020B0706030402020204" pitchFamily="34" charset="0"/>
                  <a:cs typeface="Calibri"/>
                </a:rPr>
                <a:t>Monastir</a:t>
              </a:r>
            </a:p>
          </p:txBody>
        </p:sp>
        <p:sp>
          <p:nvSpPr>
            <p:cNvPr id="12" name="Rectangle: Rounded Corners 26">
              <a:extLst>
                <a:ext uri="{FF2B5EF4-FFF2-40B4-BE49-F238E27FC236}">
                  <a16:creationId xmlns:a16="http://schemas.microsoft.com/office/drawing/2014/main" id="{7F8CAF52-4435-67E4-67AA-FBE4F5DD01DA}"/>
                </a:ext>
              </a:extLst>
            </p:cNvPr>
            <p:cNvSpPr/>
            <p:nvPr/>
          </p:nvSpPr>
          <p:spPr>
            <a:xfrm>
              <a:off x="9937629" y="2655497"/>
              <a:ext cx="1912189" cy="445699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>
                  <a:latin typeface="Franklin Gothic Demi Cond" panose="020B0706030402020204" pitchFamily="34" charset="0"/>
                  <a:cs typeface="Calibri"/>
                </a:rPr>
                <a:t>Mahdia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76082" y="2585475"/>
            <a:ext cx="69653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just">
              <a:lnSpc>
                <a:spcPct val="150000"/>
              </a:lnSpc>
              <a:buClr>
                <a:srgbClr val="1F4782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Franklin Gothic Book" panose="020B0503020102020204" pitchFamily="34" charset="0"/>
                <a:ea typeface="Open Sans Light"/>
                <a:cs typeface="Times New Roman" panose="02020603050405020304" pitchFamily="18" charset="0"/>
              </a:rPr>
              <a:t>Une</a:t>
            </a:r>
            <a:r>
              <a:rPr lang="en-US" sz="2000" dirty="0">
                <a:latin typeface="Franklin Gothic Book" panose="020B0503020102020204" pitchFamily="34" charset="0"/>
                <a:ea typeface="Open Sans Light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Franklin Gothic Book" panose="020B0503020102020204" pitchFamily="34" charset="0"/>
                <a:ea typeface="Open Sans Light"/>
                <a:cs typeface="Times New Roman" panose="02020603050405020304" pitchFamily="18" charset="0"/>
              </a:rPr>
              <a:t>université</a:t>
            </a:r>
            <a:r>
              <a:rPr lang="en-US" sz="2000" dirty="0">
                <a:latin typeface="Franklin Gothic Book" panose="020B0503020102020204" pitchFamily="34" charset="0"/>
                <a:ea typeface="Open Sans Light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Franklin Gothic Book" panose="020B0503020102020204" pitchFamily="34" charset="0"/>
                <a:ea typeface="Open Sans Light"/>
                <a:cs typeface="Times New Roman" panose="02020603050405020304" pitchFamily="18" charset="0"/>
              </a:rPr>
              <a:t>publique</a:t>
            </a:r>
            <a:r>
              <a:rPr lang="en-US" sz="2000" dirty="0">
                <a:latin typeface="Franklin Gothic Book" panose="020B0503020102020204" pitchFamily="34" charset="0"/>
                <a:ea typeface="Open Sans Light"/>
                <a:cs typeface="Times New Roman" panose="02020603050405020304" pitchFamily="18" charset="0"/>
              </a:rPr>
              <a:t>, </a:t>
            </a:r>
            <a:r>
              <a:rPr lang="en-US" sz="2000" b="1" dirty="0" err="1">
                <a:latin typeface="Franklin Gothic Book" panose="020B0503020102020204" pitchFamily="34" charset="0"/>
                <a:ea typeface="Open Sans Light"/>
                <a:cs typeface="Times New Roman" panose="02020603050405020304" pitchFamily="18" charset="0"/>
              </a:rPr>
              <a:t>créée</a:t>
            </a:r>
            <a:r>
              <a:rPr lang="en-US" sz="2000" b="1" dirty="0">
                <a:latin typeface="Franklin Gothic Book" panose="020B0503020102020204" pitchFamily="34" charset="0"/>
                <a:ea typeface="Open Sans Light"/>
                <a:cs typeface="Times New Roman" panose="02020603050405020304" pitchFamily="18" charset="0"/>
              </a:rPr>
              <a:t> </a:t>
            </a:r>
            <a:r>
              <a:rPr lang="en-US" sz="2000" b="1" dirty="0" err="1">
                <a:latin typeface="Franklin Gothic Book" panose="020B0503020102020204" pitchFamily="34" charset="0"/>
                <a:ea typeface="Open Sans Light"/>
                <a:cs typeface="Times New Roman" panose="02020603050405020304" pitchFamily="18" charset="0"/>
              </a:rPr>
              <a:t>en</a:t>
            </a:r>
            <a:r>
              <a:rPr lang="en-US" sz="2000" b="1" dirty="0">
                <a:latin typeface="Franklin Gothic Book" panose="020B0503020102020204" pitchFamily="34" charset="0"/>
                <a:ea typeface="Open Sans Light"/>
                <a:cs typeface="Times New Roman" panose="02020603050405020304" pitchFamily="18" charset="0"/>
              </a:rPr>
              <a:t> 2004 </a:t>
            </a:r>
            <a:r>
              <a:rPr lang="en-US" sz="2000" dirty="0">
                <a:latin typeface="Franklin Gothic Book" panose="020B0503020102020204" pitchFamily="34" charset="0"/>
                <a:ea typeface="Open Sans Light"/>
                <a:cs typeface="Times New Roman" panose="02020603050405020304" pitchFamily="18" charset="0"/>
              </a:rPr>
              <a:t>et </a:t>
            </a:r>
            <a:r>
              <a:rPr lang="en-US" sz="2000" dirty="0" err="1">
                <a:latin typeface="Franklin Gothic Book" panose="020B0503020102020204" pitchFamily="34" charset="0"/>
                <a:ea typeface="Open Sans Light"/>
                <a:cs typeface="Times New Roman" panose="02020603050405020304" pitchFamily="18" charset="0"/>
              </a:rPr>
              <a:t>située</a:t>
            </a:r>
            <a:r>
              <a:rPr lang="en-US" sz="2000" dirty="0">
                <a:latin typeface="Franklin Gothic Book" panose="020B0503020102020204" pitchFamily="34" charset="0"/>
                <a:ea typeface="Open Sans Light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Franklin Gothic Book" panose="020B0503020102020204" pitchFamily="34" charset="0"/>
                <a:ea typeface="Open Sans Light"/>
                <a:cs typeface="Times New Roman" panose="02020603050405020304" pitchFamily="18" charset="0"/>
              </a:rPr>
              <a:t>en</a:t>
            </a:r>
            <a:r>
              <a:rPr lang="en-US" sz="2000" dirty="0">
                <a:latin typeface="Franklin Gothic Book" panose="020B0503020102020204" pitchFamily="34" charset="0"/>
                <a:ea typeface="Open Sans Light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Franklin Gothic Book" panose="020B0503020102020204" pitchFamily="34" charset="0"/>
                <a:ea typeface="Open Sans Light"/>
                <a:cs typeface="Times New Roman" panose="02020603050405020304" pitchFamily="18" charset="0"/>
              </a:rPr>
              <a:t>Tunisie</a:t>
            </a:r>
            <a:endParaRPr lang="en-US" sz="2000" dirty="0">
              <a:latin typeface="Franklin Gothic Book" panose="020B0503020102020204" pitchFamily="34" charset="0"/>
              <a:ea typeface="Open Sans Light"/>
              <a:cs typeface="Times New Roman" panose="02020603050405020304" pitchFamily="18" charset="0"/>
            </a:endParaRPr>
          </a:p>
          <a:p>
            <a:pPr marL="263525" indent="-263525" algn="just">
              <a:lnSpc>
                <a:spcPct val="150000"/>
              </a:lnSpc>
              <a:buClr>
                <a:srgbClr val="1F4782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263525" indent="-263525" algn="just">
              <a:lnSpc>
                <a:spcPct val="150000"/>
              </a:lnSpc>
              <a:buClr>
                <a:srgbClr val="1F4782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Franklin Gothic Book" panose="020B0503020102020204" pitchFamily="34" charset="0"/>
                <a:ea typeface="Open Sans Light"/>
                <a:cs typeface="Times New Roman" panose="02020603050405020304" pitchFamily="18" charset="0"/>
              </a:rPr>
              <a:t>regroupe</a:t>
            </a:r>
            <a:r>
              <a:rPr lang="en-US" sz="2000" dirty="0">
                <a:latin typeface="Franklin Gothic Book" panose="020B0503020102020204" pitchFamily="34" charset="0"/>
                <a:ea typeface="Open Sans Light"/>
                <a:cs typeface="Times New Roman" panose="02020603050405020304" pitchFamily="18" charset="0"/>
              </a:rPr>
              <a:t> les </a:t>
            </a:r>
            <a:r>
              <a:rPr lang="en-US" sz="2000" dirty="0" err="1">
                <a:latin typeface="Franklin Gothic Book" panose="020B0503020102020204" pitchFamily="34" charset="0"/>
                <a:ea typeface="Open Sans Light"/>
                <a:cs typeface="Times New Roman" panose="02020603050405020304" pitchFamily="18" charset="0"/>
              </a:rPr>
              <a:t>établissements</a:t>
            </a:r>
            <a:r>
              <a:rPr lang="en-US" sz="2000" dirty="0">
                <a:latin typeface="Franklin Gothic Book" panose="020B0503020102020204" pitchFamily="34" charset="0"/>
                <a:ea typeface="Open Sans Ligh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  <a:ea typeface="Open Sans Light"/>
                <a:cs typeface="Times New Roman" panose="02020603050405020304" pitchFamily="18" charset="0"/>
              </a:rPr>
              <a:t>situés</a:t>
            </a:r>
            <a:r>
              <a:rPr lang="en-US" sz="2000" dirty="0">
                <a:latin typeface="Franklin Gothic Book" panose="020B0503020102020204" pitchFamily="34" charset="0"/>
                <a:ea typeface="Open Sans Light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Franklin Gothic Book" panose="020B0503020102020204" pitchFamily="34" charset="0"/>
                <a:ea typeface="Open Sans Light"/>
                <a:cs typeface="Times New Roman" panose="02020603050405020304" pitchFamily="18" charset="0"/>
              </a:rPr>
              <a:t>dans</a:t>
            </a:r>
            <a:r>
              <a:rPr lang="en-US" sz="2000" dirty="0">
                <a:latin typeface="Franklin Gothic Book" panose="020B0503020102020204" pitchFamily="34" charset="0"/>
                <a:ea typeface="Open Sans Light"/>
                <a:cs typeface="Times New Roman" panose="02020603050405020304" pitchFamily="18" charset="0"/>
              </a:rPr>
              <a:t> les </a:t>
            </a:r>
            <a:r>
              <a:rPr lang="en-US" sz="2000" dirty="0" err="1">
                <a:latin typeface="Franklin Gothic Book" panose="020B0503020102020204" pitchFamily="34" charset="0"/>
                <a:ea typeface="Open Sans Light"/>
                <a:cs typeface="Times New Roman" panose="02020603050405020304" pitchFamily="18" charset="0"/>
              </a:rPr>
              <a:t>deux</a:t>
            </a:r>
            <a:r>
              <a:rPr lang="en-US" sz="2000" dirty="0">
                <a:latin typeface="Franklin Gothic Book" panose="020B0503020102020204" pitchFamily="34" charset="0"/>
                <a:ea typeface="Open Sans Ligh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  <a:ea typeface="Open Sans Light"/>
                <a:cs typeface="Times New Roman" panose="02020603050405020304" pitchFamily="18" charset="0"/>
              </a:rPr>
              <a:t>gouvernorats</a:t>
            </a:r>
            <a:r>
              <a:rPr lang="en-US" sz="2000" dirty="0">
                <a:latin typeface="Franklin Gothic Book" panose="020B0503020102020204" pitchFamily="34" charset="0"/>
                <a:ea typeface="Open Sans Light"/>
                <a:cs typeface="Times New Roman" panose="02020603050405020304" pitchFamily="18" charset="0"/>
              </a:rPr>
              <a:t>: </a:t>
            </a:r>
            <a:r>
              <a:rPr lang="fr-FR" sz="2000" b="1" dirty="0">
                <a:latin typeface="Franklin Gothic Book" panose="020B0503020102020204" pitchFamily="34" charset="0"/>
                <a:ea typeface="Open Sans Light"/>
                <a:cs typeface="Times New Roman" panose="02020603050405020304" pitchFamily="18" charset="0"/>
              </a:rPr>
              <a:t>Monastir</a:t>
            </a:r>
            <a:r>
              <a:rPr lang="fr-FR" sz="2000" dirty="0">
                <a:latin typeface="Franklin Gothic Book" panose="020B0503020102020204" pitchFamily="34" charset="0"/>
                <a:ea typeface="Open Sans Light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Franklin Gothic Book" panose="020B0503020102020204" pitchFamily="34" charset="0"/>
                <a:ea typeface="Open Sans Light"/>
                <a:cs typeface="Times New Roman" panose="02020603050405020304" pitchFamily="18" charset="0"/>
              </a:rPr>
              <a:t>et </a:t>
            </a:r>
            <a:r>
              <a:rPr lang="fr-FR" sz="2000" b="1" dirty="0">
                <a:latin typeface="Franklin Gothic Book" panose="020B0503020102020204" pitchFamily="34" charset="0"/>
                <a:ea typeface="Open Sans Light"/>
                <a:cs typeface="Times New Roman" panose="02020603050405020304" pitchFamily="18" charset="0"/>
              </a:rPr>
              <a:t>Mahdia</a:t>
            </a:r>
            <a:endParaRPr lang="en-US" sz="2000" b="1" dirty="0">
              <a:latin typeface="Franklin Gothic Book" panose="020B0503020102020204" pitchFamily="34" charset="0"/>
              <a:ea typeface="Open Sans Ligh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07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8CD7084-68E2-4775-B707-323D29D3C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62" y="6014301"/>
            <a:ext cx="452126" cy="63147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12056882" y="6014301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rot="5400000">
            <a:off x="11726944" y="63441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rot="5400000">
            <a:off x="576082" y="-107099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10800000">
            <a:off x="246144" y="2227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347687" y="347810"/>
            <a:ext cx="567426" cy="567427"/>
            <a:chOff x="1940106" y="2516849"/>
            <a:chExt cx="567426" cy="567427"/>
          </a:xfrm>
        </p:grpSpPr>
        <p:grpSp>
          <p:nvGrpSpPr>
            <p:cNvPr id="8" name="Groupe 7"/>
            <p:cNvGrpSpPr/>
            <p:nvPr/>
          </p:nvGrpSpPr>
          <p:grpSpPr>
            <a:xfrm>
              <a:off x="1940106" y="2516849"/>
              <a:ext cx="567426" cy="567427"/>
              <a:chOff x="8510588" y="1707914"/>
              <a:chExt cx="461962" cy="461963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8510588" y="1707914"/>
                <a:ext cx="461962" cy="461963"/>
              </a:xfrm>
              <a:prstGeom prst="ellipse">
                <a:avLst/>
              </a:prstGeom>
              <a:solidFill>
                <a:srgbClr val="FE65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8615568" y="1812895"/>
                <a:ext cx="252000" cy="252000"/>
              </a:xfrm>
              <a:prstGeom prst="ellipse">
                <a:avLst/>
              </a:prstGeom>
              <a:solidFill>
                <a:srgbClr val="F8B5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014005" y="2621858"/>
              <a:ext cx="43847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>
                  <a:solidFill>
                    <a:srgbClr val="1F4782"/>
                  </a:solidFill>
                  <a:latin typeface="Franklin Gothic Book" panose="020B0503020102020204" pitchFamily="34" charset="0"/>
                </a:rPr>
                <a:t>02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34938" y="394945"/>
            <a:ext cx="5084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400" dirty="0">
                <a:solidFill>
                  <a:srgbClr val="FE6519"/>
                </a:solidFill>
                <a:latin typeface="Franklin Gothic Book" panose="020B0503020102020204" pitchFamily="34" charset="0"/>
              </a:rPr>
              <a:t>Université de Monastir en chiffres</a:t>
            </a:r>
            <a:endParaRPr lang="en-US" sz="2400" dirty="0">
              <a:solidFill>
                <a:srgbClr val="FE6519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966DD9B9-5959-4369-993B-CBAF72614C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3221273"/>
              </p:ext>
            </p:extLst>
          </p:nvPr>
        </p:nvGraphicFramePr>
        <p:xfrm>
          <a:off x="4398907" y="1354030"/>
          <a:ext cx="7045061" cy="4752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/>
          <p:cNvSpPr/>
          <p:nvPr/>
        </p:nvSpPr>
        <p:spPr>
          <a:xfrm>
            <a:off x="1922912" y="1856884"/>
            <a:ext cx="12779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200" b="1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39180" y="2857158"/>
            <a:ext cx="1845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latin typeface="Franklin Gothic Book" panose="020B0503020102020204" pitchFamily="34" charset="0"/>
              </a:rPr>
              <a:t>Etablissements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93553" y="3589746"/>
            <a:ext cx="7312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200" b="1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5088" y="4590020"/>
            <a:ext cx="12997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latin typeface="Franklin Gothic Book" panose="020B0503020102020204" pitchFamily="34" charset="0"/>
              </a:rPr>
              <a:t>Village de langues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00826" y="3589746"/>
            <a:ext cx="7312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200" b="1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12361" y="4590020"/>
            <a:ext cx="12997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latin typeface="Franklin Gothic Book" panose="020B0503020102020204" pitchFamily="34" charset="0"/>
              </a:rPr>
              <a:t>Centre de</a:t>
            </a:r>
          </a:p>
          <a:p>
            <a:pPr algn="ctr"/>
            <a:r>
              <a:rPr lang="fr-FR" sz="2000" dirty="0">
                <a:latin typeface="Franklin Gothic Book" panose="020B0503020102020204" pitchFamily="34" charset="0"/>
              </a:rPr>
              <a:t>recherche</a:t>
            </a:r>
          </a:p>
        </p:txBody>
      </p:sp>
    </p:spTree>
    <p:extLst>
      <p:ext uri="{BB962C8B-B14F-4D97-AF65-F5344CB8AC3E}">
        <p14:creationId xmlns:p14="http://schemas.microsoft.com/office/powerpoint/2010/main" val="3085547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8CD7084-68E2-4775-B707-323D29D3C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62" y="6014301"/>
            <a:ext cx="452126" cy="63147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12056882" y="6014301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rot="5400000">
            <a:off x="11726944" y="63441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rot="5400000">
            <a:off x="576082" y="-107099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10800000">
            <a:off x="246144" y="222713"/>
            <a:ext cx="0" cy="659876"/>
          </a:xfrm>
          <a:prstGeom prst="line">
            <a:avLst/>
          </a:prstGeom>
          <a:ln>
            <a:solidFill>
              <a:srgbClr val="1F47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347687" y="347810"/>
            <a:ext cx="567426" cy="567427"/>
            <a:chOff x="1940106" y="2516849"/>
            <a:chExt cx="567426" cy="567427"/>
          </a:xfrm>
        </p:grpSpPr>
        <p:grpSp>
          <p:nvGrpSpPr>
            <p:cNvPr id="8" name="Groupe 7"/>
            <p:cNvGrpSpPr/>
            <p:nvPr/>
          </p:nvGrpSpPr>
          <p:grpSpPr>
            <a:xfrm>
              <a:off x="1940106" y="2516849"/>
              <a:ext cx="567426" cy="567427"/>
              <a:chOff x="8510588" y="1707914"/>
              <a:chExt cx="461962" cy="461963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8510588" y="1707914"/>
                <a:ext cx="461962" cy="461963"/>
              </a:xfrm>
              <a:prstGeom prst="ellipse">
                <a:avLst/>
              </a:prstGeom>
              <a:solidFill>
                <a:srgbClr val="FE65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8615568" y="1812895"/>
                <a:ext cx="252000" cy="252000"/>
              </a:xfrm>
              <a:prstGeom prst="ellipse">
                <a:avLst/>
              </a:prstGeom>
              <a:solidFill>
                <a:srgbClr val="F8B5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014005" y="2621858"/>
              <a:ext cx="43847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>
                  <a:solidFill>
                    <a:srgbClr val="1F4782"/>
                  </a:solidFill>
                  <a:latin typeface="Franklin Gothic Book" panose="020B0503020102020204" pitchFamily="34" charset="0"/>
                </a:rPr>
                <a:t>02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34938" y="394945"/>
            <a:ext cx="5084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400" dirty="0">
                <a:solidFill>
                  <a:srgbClr val="FE6519"/>
                </a:solidFill>
                <a:latin typeface="Franklin Gothic Book" panose="020B0503020102020204" pitchFamily="34" charset="0"/>
              </a:rPr>
              <a:t>Université de Monastir en chiffres</a:t>
            </a:r>
            <a:endParaRPr lang="en-US" sz="2400" dirty="0">
              <a:solidFill>
                <a:srgbClr val="FE6519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7F865984-C140-402D-B76C-60A3FF84F3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0779221"/>
              </p:ext>
            </p:extLst>
          </p:nvPr>
        </p:nvGraphicFramePr>
        <p:xfrm>
          <a:off x="409228" y="2726711"/>
          <a:ext cx="4348238" cy="2820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17"/>
          <p:cNvSpPr/>
          <p:nvPr/>
        </p:nvSpPr>
        <p:spPr>
          <a:xfrm>
            <a:off x="4452449" y="912732"/>
            <a:ext cx="3453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163561"/>
                </a:solidFill>
                <a:latin typeface="Franklin Gothic Book" panose="020B0503020102020204" pitchFamily="34" charset="0"/>
                <a:ea typeface="Open Sans"/>
                <a:cs typeface="Lato"/>
              </a:rPr>
              <a:t>Personnel de </a:t>
            </a:r>
            <a:r>
              <a:rPr lang="en-US" sz="2400" b="1" dirty="0" err="1">
                <a:solidFill>
                  <a:srgbClr val="163561"/>
                </a:solidFill>
                <a:latin typeface="Franklin Gothic Book" panose="020B0503020102020204" pitchFamily="34" charset="0"/>
                <a:ea typeface="Open Sans"/>
                <a:cs typeface="Lato"/>
              </a:rPr>
              <a:t>l’Université</a:t>
            </a:r>
            <a:endParaRPr lang="en-US" sz="2400" b="1" dirty="0">
              <a:solidFill>
                <a:srgbClr val="163561"/>
              </a:solidFill>
              <a:latin typeface="Franklin Gothic Book" panose="020B0503020102020204" pitchFamily="34" charset="0"/>
              <a:ea typeface="Open Sans" panose="020B0606030504020204" pitchFamily="34" charset="0"/>
              <a:cs typeface="Lato" panose="020F050202020403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9819" y="2281287"/>
            <a:ext cx="5299981" cy="3930977"/>
          </a:xfrm>
          <a:prstGeom prst="rect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122090" y="2281286"/>
            <a:ext cx="5299981" cy="3930977"/>
          </a:xfrm>
          <a:prstGeom prst="rect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1" name="Graphique 20">
            <a:extLst>
              <a:ext uri="{FF2B5EF4-FFF2-40B4-BE49-F238E27FC236}">
                <a16:creationId xmlns:a16="http://schemas.microsoft.com/office/drawing/2014/main" id="{7F865984-C140-402D-B76C-60A3FF84F3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4156113"/>
              </p:ext>
            </p:extLst>
          </p:nvPr>
        </p:nvGraphicFramePr>
        <p:xfrm>
          <a:off x="860065" y="2602847"/>
          <a:ext cx="5012834" cy="3411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C685A1BC-8E64-4739-B0AA-ED85630DCE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4069684"/>
              </p:ext>
            </p:extLst>
          </p:nvPr>
        </p:nvGraphicFramePr>
        <p:xfrm>
          <a:off x="6276479" y="2521668"/>
          <a:ext cx="4991201" cy="3450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Rectangle 22"/>
          <p:cNvSpPr/>
          <p:nvPr/>
        </p:nvSpPr>
        <p:spPr>
          <a:xfrm>
            <a:off x="2447368" y="1103239"/>
            <a:ext cx="1838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dirty="0">
                <a:solidFill>
                  <a:srgbClr val="1F4782"/>
                </a:solidFill>
                <a:latin typeface="Franklin Gothic Demi" panose="020B0703020102020204" pitchFamily="34" charset="0"/>
                <a:ea typeface="Cambria" panose="02040503050406030204" pitchFamily="18" charset="0"/>
              </a:rPr>
              <a:t>2296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19065" y="1749570"/>
            <a:ext cx="1494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Franklin Gothic Book" panose="020B0503020102020204" pitchFamily="34" charset="0"/>
              </a:rPr>
              <a:t>Académiques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015235" y="1755090"/>
            <a:ext cx="1525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Franklin Gothic Book" panose="020B0503020102020204" pitchFamily="34" charset="0"/>
              </a:rPr>
              <a:t>Administratifs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834112" y="1136128"/>
            <a:ext cx="1838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dirty="0">
                <a:solidFill>
                  <a:srgbClr val="1F4782"/>
                </a:solidFill>
                <a:latin typeface="Franklin Gothic Demi" panose="020B0703020102020204" pitchFamily="34" charset="0"/>
                <a:ea typeface="Cambria" panose="02040503050406030204" pitchFamily="18" charset="0"/>
              </a:rPr>
              <a:t>910</a:t>
            </a:r>
          </a:p>
        </p:txBody>
      </p:sp>
    </p:spTree>
    <p:extLst>
      <p:ext uri="{BB962C8B-B14F-4D97-AF65-F5344CB8AC3E}">
        <p14:creationId xmlns:p14="http://schemas.microsoft.com/office/powerpoint/2010/main" val="21810367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1564</Words>
  <Application>Microsoft Office PowerPoint</Application>
  <PresentationFormat>Grand écran</PresentationFormat>
  <Paragraphs>419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53" baseType="lpstr">
      <vt:lpstr>Arial Unicode MS</vt:lpstr>
      <vt:lpstr>ＭＳ Ｐゴシック</vt:lpstr>
      <vt:lpstr>SimSun</vt:lpstr>
      <vt:lpstr>Arial</vt:lpstr>
      <vt:lpstr>Baskerville Old Face</vt:lpstr>
      <vt:lpstr>Calibri</vt:lpstr>
      <vt:lpstr>Calibri Light</vt:lpstr>
      <vt:lpstr>Cambria</vt:lpstr>
      <vt:lpstr>Franklin Gothic Book</vt:lpstr>
      <vt:lpstr>Franklin Gothic Demi</vt:lpstr>
      <vt:lpstr>Franklin Gothic Demi Cond</vt:lpstr>
      <vt:lpstr>Helvetica</vt:lpstr>
      <vt:lpstr>Lato</vt:lpstr>
      <vt:lpstr>Open Sans</vt:lpstr>
      <vt:lpstr>Open Sans Light</vt:lpstr>
      <vt:lpstr>Playfair Display</vt:lpstr>
      <vt:lpstr>Roboto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Cellule d’appui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Ines Souissi</cp:lastModifiedBy>
  <cp:revision>119</cp:revision>
  <dcterms:created xsi:type="dcterms:W3CDTF">2022-10-25T10:33:12Z</dcterms:created>
  <dcterms:modified xsi:type="dcterms:W3CDTF">2023-01-06T15:59:03Z</dcterms:modified>
</cp:coreProperties>
</file>